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66" r:id="rId3"/>
    <p:sldId id="269" r:id="rId4"/>
    <p:sldId id="268" r:id="rId5"/>
    <p:sldId id="257" r:id="rId6"/>
    <p:sldId id="256" r:id="rId7"/>
    <p:sldId id="258" r:id="rId8"/>
    <p:sldId id="259" r:id="rId9"/>
    <p:sldId id="267" r:id="rId10"/>
    <p:sldId id="264" r:id="rId11"/>
    <p:sldId id="260" r:id="rId12"/>
    <p:sldId id="262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66ED9AE0-FFD6-704A-8F2F-4F3FC3E14293}">
          <p14:sldIdLst>
            <p14:sldId id="261"/>
            <p14:sldId id="266"/>
            <p14:sldId id="269"/>
            <p14:sldId id="268"/>
          </p14:sldIdLst>
        </p14:section>
        <p14:section name="Default Section" id="{7F555106-A1D6-B24A-84DE-B13CBA7DF29D}">
          <p14:sldIdLst>
            <p14:sldId id="257"/>
            <p14:sldId id="256"/>
          </p14:sldIdLst>
        </p14:section>
        <p14:section name="HyPER" id="{67CDF65D-3FC2-9E43-92A5-DB8943474806}">
          <p14:sldIdLst>
            <p14:sldId id="258"/>
            <p14:sldId id="259"/>
            <p14:sldId id="267"/>
            <p14:sldId id="264"/>
            <p14:sldId id="260"/>
          </p14:sldIdLst>
        </p14:section>
        <p14:section name="HyPO" id="{7C840070-BBEA-DD4C-9681-49CF9ED846EB}">
          <p14:sldIdLst>
            <p14:sldId id="262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65" autoAdjust="0"/>
  </p:normalViewPr>
  <p:slideViewPr>
    <p:cSldViewPr snapToGrid="0" snapToObjects="1">
      <p:cViewPr varScale="1">
        <p:scale>
          <a:sx n="75" d="100"/>
          <a:sy n="75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FBFF4-2950-5446-A35D-3A8737843C8B}" type="datetimeFigureOut">
              <a:rPr lang="en-US" smtClean="0"/>
              <a:t>3/11/12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C18E4-14E2-4345-94F0-8D9E5836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en.wikipedia.org/wiki/Renin-angiotensin_system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hyperaldosteronism (also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hyperreninism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 hyperreninemic hyperaldosteronism) is due to overactivity of 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renin-angiotensin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C18E4-14E2-4345-94F0-8D9E5836DD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9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Metyrapone</a:t>
            </a:r>
            <a:r>
              <a:rPr lang="en-US" dirty="0" smtClean="0"/>
              <a:t> (Metopirone ®) is the pharmacologic agent of choice.</a:t>
            </a:r>
          </a:p>
          <a:p>
            <a:pPr lvl="0"/>
            <a:r>
              <a:rPr lang="en-US" dirty="0" smtClean="0"/>
              <a:t>Metyrapone inhibits 11-</a:t>
            </a:r>
            <a:r>
              <a:rPr lang="en-US" dirty="0" smtClean="0">
                <a:sym typeface="Symbol"/>
              </a:rPr>
              <a:t></a:t>
            </a:r>
            <a:r>
              <a:rPr lang="en-US" dirty="0" smtClean="0"/>
              <a:t>-hydroxylase activity resulting in cortisol synthesis inhibition.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C18E4-14E2-4345-94F0-8D9E5836D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Mineralocorticoids</a:t>
            </a:r>
          </a:p>
          <a:p>
            <a:r>
              <a:rPr lang="en-US" dirty="0" smtClean="0"/>
              <a:t>Glucocorticoids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C18E4-14E2-4345-94F0-8D9E5836D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CRF: Corticotropin-releasing factor</a:t>
            </a:r>
          </a:p>
          <a:p>
            <a:r>
              <a:rPr lang="en-US" dirty="0" smtClean="0"/>
              <a:t>ACTH = Adrenocorticotropic hormone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C18E4-14E2-4345-94F0-8D9E5836D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aldosteronism: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 in aldosterone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response to something other than the pituitary.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aldosteronism is caused by reduced renal blood flow, which stimulates the renin-angiotensin mechanism with resultant hypersecretion of aldosterone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C18E4-14E2-4345-94F0-8D9E5836D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7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4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CA3F-5D47-CC44-8F22-90033A365399}" type="datetimeFigureOut">
              <a:rPr lang="en-US" smtClean="0"/>
              <a:t>3/11/12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5B7B-64EC-A848-994B-351D54EF0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456" y="992116"/>
            <a:ext cx="8295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Diagnosis</a:t>
            </a:r>
          </a:p>
          <a:p>
            <a:endParaRPr lang="en-US" dirty="0"/>
          </a:p>
          <a:p>
            <a:r>
              <a:rPr lang="en-US" dirty="0" smtClean="0"/>
              <a:t>Hyperaldosteronism:						Normal</a:t>
            </a:r>
          </a:p>
          <a:p>
            <a:r>
              <a:rPr lang="en-US" dirty="0"/>
              <a:t>	</a:t>
            </a:r>
            <a:r>
              <a:rPr lang="en-US" dirty="0" smtClean="0"/>
              <a:t>Serum Potassium &lt; 3.5 mEq/L			3.5 – 5</a:t>
            </a:r>
          </a:p>
          <a:p>
            <a:r>
              <a:rPr lang="en-US" dirty="0"/>
              <a:t>	</a:t>
            </a:r>
            <a:r>
              <a:rPr lang="en-US" dirty="0" smtClean="0"/>
              <a:t>Urinary Potassium &gt; 30 mEq/24 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6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304" y="317477"/>
            <a:ext cx="849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HyPER</a:t>
            </a:r>
            <a:r>
              <a:rPr lang="en-US" dirty="0" smtClean="0"/>
              <a:t> Aldosteronism</a:t>
            </a:r>
          </a:p>
          <a:p>
            <a:endParaRPr lang="en-US" dirty="0"/>
          </a:p>
          <a:p>
            <a:r>
              <a:rPr lang="en-US" dirty="0" smtClean="0"/>
              <a:t>Hyperaldosterone = retain Na = retain water </a:t>
            </a:r>
          </a:p>
          <a:p>
            <a:r>
              <a:rPr lang="en-US" dirty="0" smtClean="0"/>
              <a:t>Hyperaldosterone = lose K       = hypokalemia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36518"/>
              </p:ext>
            </p:extLst>
          </p:nvPr>
        </p:nvGraphicFramePr>
        <p:xfrm>
          <a:off x="218304" y="1585371"/>
          <a:ext cx="8339415" cy="3114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9805"/>
                <a:gridCol w="2779805"/>
                <a:gridCol w="27798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Bilateral Adrenal Hyperplasia (BAH)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DOC: Spironolactone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Rx: b/c</a:t>
                      </a:r>
                      <a:r>
                        <a:rPr lang="en-US" baseline="0" dirty="0" smtClean="0"/>
                        <a:t> it is just an increase in # of cells. Not tumor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Antagonist of</a:t>
                      </a:r>
                      <a:r>
                        <a:rPr lang="en-US" baseline="0" dirty="0" smtClean="0"/>
                        <a:t> aldosterone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Decrease BP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Increase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Aldosterone Dependent Adenoma (ADA)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Surgery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b/c it is a tumor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Aldosteronism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Surgery +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Spironolactone +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Find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the cause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8304" y="4972606"/>
            <a:ext cx="8339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Secondary aldosteronism: </a:t>
            </a:r>
            <a:r>
              <a:rPr lang="en-US" dirty="0"/>
              <a:t>increase in aldosterone in response to something other than the pituitary. Secondary aldosteronism is caused by reduced renal blood flow, which stimulates the renin-angiotensin mechanism with resultant hypersecretion of aldosterone</a:t>
            </a:r>
          </a:p>
        </p:txBody>
      </p:sp>
    </p:spTree>
    <p:extLst>
      <p:ext uri="{BB962C8B-B14F-4D97-AF65-F5344CB8AC3E}">
        <p14:creationId xmlns:p14="http://schemas.microsoft.com/office/powerpoint/2010/main" val="213277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ircad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58" y="3385585"/>
            <a:ext cx="5029200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958" y="4126947"/>
            <a:ext cx="4191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>
                <a:latin typeface="Calibri" charset="0"/>
              </a:rPr>
              <a:t>Normal morning = higher than evening</a:t>
            </a:r>
          </a:p>
          <a:p>
            <a:pPr eaLnBrk="1" hangingPunct="1"/>
            <a:r>
              <a:rPr lang="en-US" sz="1100">
                <a:latin typeface="Calibri" charset="0"/>
              </a:rPr>
              <a:t>Normal +  low dose </a:t>
            </a:r>
            <a:r>
              <a:rPr lang="en-US" sz="1100">
                <a:solidFill>
                  <a:srgbClr val="FF0000"/>
                </a:solidFill>
                <a:latin typeface="Calibri" charset="0"/>
              </a:rPr>
              <a:t>Dexamethasone</a:t>
            </a:r>
            <a:r>
              <a:rPr lang="en-US" sz="1100">
                <a:latin typeface="Calibri" charset="0"/>
              </a:rPr>
              <a:t> = low ACTH and cortisol b/c body senses enough glucocorticoid and stops making it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3158" y="3537985"/>
            <a:ext cx="36988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>
                <a:latin typeface="Calibri" charset="0"/>
              </a:rPr>
              <a:t>Mineral corticoids: Glucocorticoids (cortisol / hydrocortisone)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506442" y="5595385"/>
            <a:ext cx="4572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>
                <a:latin typeface="Calibri" charset="0"/>
              </a:rPr>
              <a:t>Cushings needs high dose of Dexamethasone to inhibit cortisol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354042" y="6022422"/>
            <a:ext cx="4572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100">
                <a:latin typeface="Calibri" charset="0"/>
              </a:rPr>
              <a:t>Dexamethasone has NO effect on Cushing</a:t>
            </a:r>
            <a:r>
              <a:rPr lang="ja-JP" altLang="en-US" sz="1100">
                <a:latin typeface="Calibri" charset="0"/>
              </a:rPr>
              <a:t>’</a:t>
            </a:r>
            <a:r>
              <a:rPr lang="en-US" sz="1100">
                <a:latin typeface="Calibri" charset="0"/>
              </a:rPr>
              <a:t>s ectopic ACTH syndrome</a:t>
            </a:r>
          </a:p>
          <a:p>
            <a:r>
              <a:rPr lang="en-US" sz="1100">
                <a:latin typeface="Calibri" charset="0"/>
              </a:rPr>
              <a:t>	b/c  dexamethasone cannot pass the BBB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1758" y="4877835"/>
            <a:ext cx="38020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>
                <a:latin typeface="Calibri" charset="0"/>
              </a:rPr>
              <a:t>Addison's = normal ACTH but nonfunctioning adrenal corticoids</a:t>
            </a:r>
          </a:p>
          <a:p>
            <a:pPr eaLnBrk="1" hangingPunct="1"/>
            <a:r>
              <a:rPr lang="en-US" sz="1100">
                <a:latin typeface="Calibri" charset="0"/>
              </a:rPr>
              <a:t>(ACTH tries to compensate)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74465"/>
            <a:ext cx="372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Glucocorticoids</a:t>
            </a:r>
          </a:p>
          <a:p>
            <a:r>
              <a:rPr lang="en-US" dirty="0" smtClean="0"/>
              <a:t>Diagnosis of Cushings (</a:t>
            </a:r>
            <a:r>
              <a:rPr lang="en-US" dirty="0" err="1" smtClean="0"/>
              <a:t>hyPER</a:t>
            </a:r>
            <a:r>
              <a:rPr lang="en-US" dirty="0" smtClean="0"/>
              <a:t> cortisol)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1014324"/>
            <a:ext cx="72891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24 hr Urine Free Cortisol: If high levels of cortisol in urine, then Cushings</a:t>
            </a:r>
          </a:p>
          <a:p>
            <a:pPr marL="342900" indent="-342900">
              <a:buAutoNum type="arabicPeriod"/>
            </a:pPr>
            <a:r>
              <a:rPr lang="en-US" dirty="0" smtClean="0"/>
              <a:t>Dexamethasone Suppression Test (below)</a:t>
            </a:r>
          </a:p>
          <a:p>
            <a:r>
              <a:rPr lang="en-US" dirty="0"/>
              <a:t>	</a:t>
            </a:r>
            <a:r>
              <a:rPr lang="en-US" dirty="0" smtClean="0"/>
              <a:t>give 1 mg dex at 11 pm</a:t>
            </a:r>
          </a:p>
          <a:p>
            <a:r>
              <a:rPr lang="en-US" dirty="0"/>
              <a:t>	</a:t>
            </a:r>
            <a:r>
              <a:rPr lang="en-US" dirty="0" smtClean="0"/>
              <a:t>measure plasma Cortisol.</a:t>
            </a:r>
          </a:p>
          <a:p>
            <a:r>
              <a:rPr lang="en-US" dirty="0"/>
              <a:t>	</a:t>
            </a:r>
            <a:r>
              <a:rPr lang="en-US" dirty="0" smtClean="0"/>
              <a:t>Normal: cortisol should go down b/c of negative feedback</a:t>
            </a:r>
          </a:p>
          <a:p>
            <a:r>
              <a:rPr lang="en-US" dirty="0"/>
              <a:t>	</a:t>
            </a:r>
            <a:r>
              <a:rPr lang="en-US" dirty="0" smtClean="0"/>
              <a:t>Cushings: cortisol should go up b/c no negative feedback</a:t>
            </a:r>
          </a:p>
          <a:p>
            <a:r>
              <a:rPr lang="en-US" dirty="0" smtClean="0"/>
              <a:t>3. Plasma ACTH Assay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7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731" y="143531"/>
            <a:ext cx="31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HyPOfunction</a:t>
            </a:r>
            <a:r>
              <a:rPr lang="en-US" u="sng" dirty="0" smtClean="0"/>
              <a:t> of Adrenal Gland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416824" y="130675"/>
            <a:ext cx="13935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Hypothalamus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01447" y="1613699"/>
            <a:ext cx="16348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Anterior Pituitary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309337" y="3268365"/>
            <a:ext cx="1656791" cy="338554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Adrenal Cortex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2101" y="5008277"/>
            <a:ext cx="147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Glucocorticoids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6113590" y="469229"/>
            <a:ext cx="5299" cy="1144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6118889" y="1952253"/>
            <a:ext cx="18844" cy="1316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6137733" y="3606919"/>
            <a:ext cx="1641810" cy="140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14479" y="2454798"/>
            <a:ext cx="64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ACTH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8220" y="882732"/>
            <a:ext cx="499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030358" y="5038698"/>
            <a:ext cx="1207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Aldosterone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29194" y="5016933"/>
            <a:ext cx="1085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Androgens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>
            <a:off x="6137733" y="3606919"/>
            <a:ext cx="34188" cy="1410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 flipH="1">
            <a:off x="4633949" y="3606919"/>
            <a:ext cx="1503784" cy="1431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54110" y="5829220"/>
            <a:ext cx="11542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Hold Na</a:t>
            </a:r>
          </a:p>
          <a:p>
            <a:pPr algn="ctr"/>
            <a:r>
              <a:rPr lang="en-US" sz="1600" dirty="0" smtClean="0"/>
              <a:t>Pump out K</a:t>
            </a:r>
          </a:p>
        </p:txBody>
      </p:sp>
      <p:cxnSp>
        <p:nvCxnSpPr>
          <p:cNvPr id="19" name="Straight Arrow Connector 18"/>
          <p:cNvCxnSpPr>
            <a:stCxn id="14" idx="2"/>
            <a:endCxn id="18" idx="0"/>
          </p:cNvCxnSpPr>
          <p:nvPr/>
        </p:nvCxnSpPr>
        <p:spPr>
          <a:xfrm flipH="1">
            <a:off x="4631251" y="5377252"/>
            <a:ext cx="2698" cy="451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89929" y="5885937"/>
            <a:ext cx="552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SEX!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5" idx="2"/>
            <a:endCxn id="20" idx="0"/>
          </p:cNvCxnSpPr>
          <p:nvPr/>
        </p:nvCxnSpPr>
        <p:spPr>
          <a:xfrm flipH="1">
            <a:off x="6166157" y="5355487"/>
            <a:ext cx="5764" cy="530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3218" y="5887834"/>
            <a:ext cx="13028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Sugar &amp;</a:t>
            </a:r>
          </a:p>
          <a:p>
            <a:pPr algn="ctr"/>
            <a:r>
              <a:rPr lang="en-US" sz="1600" dirty="0" smtClean="0"/>
              <a:t>inflammation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8" idx="2"/>
            <a:endCxn id="22" idx="0"/>
          </p:cNvCxnSpPr>
          <p:nvPr/>
        </p:nvCxnSpPr>
        <p:spPr>
          <a:xfrm flipH="1">
            <a:off x="7774649" y="5346831"/>
            <a:ext cx="4894" cy="541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3731" y="2605765"/>
            <a:ext cx="4931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Primary adrenal </a:t>
            </a:r>
            <a:r>
              <a:rPr lang="en-US" u="sng" dirty="0" smtClean="0"/>
              <a:t>insufficiency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Addison’s disease)</a:t>
            </a:r>
            <a:r>
              <a:rPr lang="en-US" dirty="0"/>
              <a:t> involves the destruction of all regions of the adrenal cortex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or</a:t>
            </a:r>
          </a:p>
          <a:p>
            <a:r>
              <a:rPr lang="en-US" dirty="0" smtClean="0"/>
              <a:t>Acute Adrenal Insufficiency (emergency)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13731" y="11880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/>
              <a:t>Secondary adrenal Insufficiency</a:t>
            </a:r>
          </a:p>
          <a:p>
            <a:r>
              <a:rPr lang="en-US" dirty="0" smtClean="0"/>
              <a:t>hypothalamic</a:t>
            </a:r>
            <a:r>
              <a:rPr lang="en-US" dirty="0"/>
              <a:t>-pituitary deficiency of ACTH, producing low concentrations of androgen and cortisol.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768458" y="1772438"/>
            <a:ext cx="4399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054110" y="3432853"/>
            <a:ext cx="11129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79097" y="5027763"/>
            <a:ext cx="201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Hypoaldosteronism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590424" y="5238371"/>
            <a:ext cx="4399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9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842" y="73288"/>
            <a:ext cx="431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Diagnosis of </a:t>
            </a:r>
            <a:r>
              <a:rPr lang="en-US" dirty="0" err="1" smtClean="0"/>
              <a:t>HyPOfunction</a:t>
            </a:r>
            <a:r>
              <a:rPr lang="en-US" dirty="0" smtClean="0"/>
              <a:t> of Adrenal Gland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9648"/>
              </p:ext>
            </p:extLst>
          </p:nvPr>
        </p:nvGraphicFramePr>
        <p:xfrm>
          <a:off x="277842" y="523945"/>
          <a:ext cx="8632968" cy="63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656"/>
                <a:gridCol w="2877656"/>
                <a:gridCol w="2877656"/>
              </a:tblGrid>
              <a:tr h="35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Insufficiency (Addison's Disease)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Secondary Insufficiency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Acute Adrenal Insufficiency</a:t>
                      </a:r>
                      <a:endParaRPr lang="en-US" dirty="0"/>
                    </a:p>
                  </a:txBody>
                  <a:tcPr/>
                </a:tc>
              </a:tr>
              <a:tr h="35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with the actual adrenal gland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with pituitary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Serious</a:t>
                      </a:r>
                      <a:r>
                        <a:rPr lang="en-US" baseline="0" dirty="0" smtClean="0"/>
                        <a:t> problem with adrenal gland</a:t>
                      </a:r>
                      <a:endParaRPr lang="en-US" dirty="0"/>
                    </a:p>
                  </a:txBody>
                  <a:tcPr/>
                </a:tc>
              </a:tr>
              <a:tr h="249870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1. Hyperpigmentation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2. Decreased Aldosterone secretion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3. Severe Weight Loss, dehydration, electrolyte abnormalities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4.</a:t>
                      </a:r>
                      <a:r>
                        <a:rPr lang="en-US" baseline="0" dirty="0" smtClean="0"/>
                        <a:t> Abnormal response to ACTH stimulation test.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When ACTH is given, the adrenal gland is suppose to respond. Since there is a problem with the adrenal gland, there is an abnormal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1. No Hyperpigmentation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2. Preserved Aldosterone secretion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3. Less severe</a:t>
                      </a:r>
                      <a:r>
                        <a:rPr lang="en-US" baseline="0" dirty="0" smtClean="0"/>
                        <a:t> weight loss, dehydration and electrolyte abnormalities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4. Normal response to ACTH test. 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When ACTH is given, the adrenal gland responds normally.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Dante’s 9 Circles of DEATH!! (</a:t>
                      </a:r>
                      <a:r>
                        <a:rPr lang="en-US" dirty="0" err="1" smtClean="0"/>
                        <a:t>jk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Myalgia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Malaise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Anorexia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Weakness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Vomiting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Fever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HTN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Shock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DEATH!!!</a:t>
                      </a:r>
                      <a:r>
                        <a:rPr lang="en-US" baseline="0" dirty="0" smtClean="0"/>
                        <a:t> (maybe)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69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21" y="53445"/>
            <a:ext cx="441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Treatment</a:t>
            </a:r>
            <a:r>
              <a:rPr lang="en-US" dirty="0" smtClean="0"/>
              <a:t> of </a:t>
            </a:r>
            <a:r>
              <a:rPr lang="en-US" dirty="0" err="1" smtClean="0"/>
              <a:t>HyPOfunction</a:t>
            </a:r>
            <a:r>
              <a:rPr lang="en-US" dirty="0" smtClean="0"/>
              <a:t> of Adrenal Gland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31817"/>
              </p:ext>
            </p:extLst>
          </p:nvPr>
        </p:nvGraphicFramePr>
        <p:xfrm>
          <a:off x="277842" y="649085"/>
          <a:ext cx="8632968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656"/>
                <a:gridCol w="2877656"/>
                <a:gridCol w="2877656"/>
              </a:tblGrid>
              <a:tr h="35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Primary Insufficiency (Addison's Disease)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Secondary Insufficiency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Acute Adrenal Insufficiency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38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with the actual adrenal gland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with pituitary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Serious</a:t>
                      </a:r>
                      <a:r>
                        <a:rPr lang="en-US" baseline="0" dirty="0" smtClean="0"/>
                        <a:t> problem with adrenal gland</a:t>
                      </a:r>
                      <a:endParaRPr lang="en-US" dirty="0"/>
                    </a:p>
                  </a:txBody>
                  <a:tcPr/>
                </a:tc>
              </a:tr>
              <a:tr h="249870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 Prednisone 5 mg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qAM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         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 Hydrocortisone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20 mg AM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2. Prednisone 2.5 mg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qPM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          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 Hydrocortisone 10 mg PM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3. If mineralocorticoid loss: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 Fludrocortisone acetate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 (mimics aldosterone)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1. Prednisone 5 mg </a:t>
                      </a:r>
                      <a:r>
                        <a:rPr lang="en-US" baseline="0" dirty="0" err="1" smtClean="0"/>
                        <a:t>qAM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        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    Hydrocortisone</a:t>
                      </a:r>
                      <a:r>
                        <a:rPr lang="en-US" baseline="0" dirty="0" smtClean="0"/>
                        <a:t> 20 mg AM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2. Prednisone 2.5 mg </a:t>
                      </a:r>
                      <a:r>
                        <a:rPr lang="en-US" baseline="0" dirty="0" err="1" smtClean="0"/>
                        <a:t>qPM</a:t>
                      </a: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         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Hydrocortisone 10 mg PM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3. If mineralocorticoid loss: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Fludrocortisone acetate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(mimics aldosterone)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 Hydrocortisone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100 mg IV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2. Hydrocortisone 100 mg IV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 q8h for 48 hr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3. D5NS 0.5 L/h</a:t>
                      </a:r>
                    </a:p>
                    <a:p>
                      <a:pPr marL="0" indent="0">
                        <a:buNone/>
                      </a:pP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4. If mineralocorticoid loss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 Fludrocortisone 0.1 mg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12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7281" y="163904"/>
            <a:ext cx="12424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Hypothalamus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121370" y="1646928"/>
            <a:ext cx="14542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Anterior Pituitary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42156" y="3316517"/>
            <a:ext cx="127713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Adrenal Cortex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986" y="4664508"/>
            <a:ext cx="131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Glucocorticoids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848492" y="471681"/>
            <a:ext cx="0" cy="1175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3848492" y="1954705"/>
            <a:ext cx="32233" cy="1361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3880725" y="3624294"/>
            <a:ext cx="1565064" cy="1040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4054" y="2468245"/>
            <a:ext cx="583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ACTH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95632" y="871814"/>
            <a:ext cx="46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CRF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59021" y="469492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Aldosterone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08393" y="4673164"/>
            <a:ext cx="972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Androgens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6" idx="2"/>
            <a:endCxn id="20" idx="0"/>
          </p:cNvCxnSpPr>
          <p:nvPr/>
        </p:nvCxnSpPr>
        <p:spPr>
          <a:xfrm>
            <a:off x="3880725" y="3624294"/>
            <a:ext cx="14096" cy="1048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9" idx="0"/>
          </p:cNvCxnSpPr>
          <p:nvPr/>
        </p:nvCxnSpPr>
        <p:spPr>
          <a:xfrm flipH="1">
            <a:off x="2300195" y="3624294"/>
            <a:ext cx="1580530" cy="107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68158" y="3178018"/>
            <a:ext cx="37515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- Adrenal Carcinoma: Surgery</a:t>
            </a:r>
          </a:p>
          <a:p>
            <a:r>
              <a:rPr lang="en-US" sz="1600" u="sng" dirty="0" smtClean="0"/>
              <a:t>If inoperable then </a:t>
            </a:r>
            <a:r>
              <a:rPr lang="en-US" sz="1600" u="sng" dirty="0" smtClean="0">
                <a:solidFill>
                  <a:srgbClr val="FF0000"/>
                </a:solidFill>
              </a:rPr>
              <a:t>Mitotane 10 grams daily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44051" y="1291027"/>
            <a:ext cx="4075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Ectopic </a:t>
            </a:r>
            <a:r>
              <a:rPr lang="en-US" sz="1600" u="sng" dirty="0" smtClean="0"/>
              <a:t>ACTH Syndrome: Surgery</a:t>
            </a:r>
          </a:p>
          <a:p>
            <a:endParaRPr lang="en-US" sz="1600" u="sng" dirty="0" smtClean="0"/>
          </a:p>
          <a:p>
            <a:r>
              <a:rPr lang="en-US" sz="1600" u="sng" dirty="0" smtClean="0"/>
              <a:t>Pituitary </a:t>
            </a:r>
            <a:r>
              <a:rPr lang="en-US" sz="1600" u="sng" dirty="0" smtClean="0"/>
              <a:t>Dependent Cushings Disease: </a:t>
            </a:r>
            <a:r>
              <a:rPr lang="en-US" sz="1600" u="sng" dirty="0" smtClean="0"/>
              <a:t>Surgery</a:t>
            </a:r>
          </a:p>
          <a:p>
            <a:r>
              <a:rPr lang="en-US" sz="1600" dirty="0" smtClean="0"/>
              <a:t>or	Aminoglutethimide</a:t>
            </a:r>
          </a:p>
          <a:p>
            <a:r>
              <a:rPr lang="en-US" sz="1600" dirty="0" smtClean="0"/>
              <a:t>or</a:t>
            </a:r>
            <a:r>
              <a:rPr lang="en-US" sz="1600" dirty="0"/>
              <a:t>	</a:t>
            </a:r>
            <a:r>
              <a:rPr lang="en-US" sz="1600" dirty="0" smtClean="0"/>
              <a:t>ketoconazole</a:t>
            </a:r>
            <a:br>
              <a:rPr lang="en-US" sz="1600" dirty="0" smtClean="0"/>
            </a:br>
            <a:r>
              <a:rPr lang="en-US" sz="1600" dirty="0" smtClean="0"/>
              <a:t>or	Cyproheptadine</a:t>
            </a:r>
            <a:endParaRPr lang="en-US" sz="16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23774" y="5376082"/>
            <a:ext cx="5771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- Bilateral Adrenal </a:t>
            </a:r>
            <a:r>
              <a:rPr lang="en-US" sz="1600" u="sng" dirty="0" smtClean="0">
                <a:solidFill>
                  <a:srgbClr val="FF0000"/>
                </a:solidFill>
              </a:rPr>
              <a:t>Hyperplasia</a:t>
            </a:r>
            <a:r>
              <a:rPr lang="en-US" sz="1600" u="sng" dirty="0" smtClean="0"/>
              <a:t> Hyperaldosteronism: </a:t>
            </a:r>
            <a:r>
              <a:rPr lang="en-US" sz="1600" u="sng" dirty="0" smtClean="0">
                <a:solidFill>
                  <a:srgbClr val="FF0000"/>
                </a:solidFill>
              </a:rPr>
              <a:t>Spironolactone</a:t>
            </a:r>
          </a:p>
          <a:p>
            <a:endParaRPr lang="en-US" sz="1600" u="sng" dirty="0" smtClean="0"/>
          </a:p>
          <a:p>
            <a:r>
              <a:rPr lang="en-US" sz="1600" u="sng" dirty="0" smtClean="0"/>
              <a:t>- Aldosterone dependent </a:t>
            </a:r>
            <a:r>
              <a:rPr lang="en-US" sz="1600" u="sng" dirty="0" smtClean="0">
                <a:solidFill>
                  <a:srgbClr val="FF0000"/>
                </a:solidFill>
              </a:rPr>
              <a:t>adenoma</a:t>
            </a:r>
            <a:r>
              <a:rPr lang="en-US" sz="1600" u="sng" dirty="0" smtClean="0"/>
              <a:t>: Surgery</a:t>
            </a:r>
          </a:p>
          <a:p>
            <a:endParaRPr lang="en-US" sz="1600" u="sng" dirty="0" smtClean="0"/>
          </a:p>
          <a:p>
            <a:r>
              <a:rPr lang="en-US" sz="1600" u="sng" dirty="0" smtClean="0"/>
              <a:t>- Secondary Aldosteronism</a:t>
            </a:r>
            <a:r>
              <a:rPr lang="en-US" sz="1600" u="sng" dirty="0" smtClean="0">
                <a:solidFill>
                  <a:srgbClr val="FF0000"/>
                </a:solidFill>
              </a:rPr>
              <a:t>: Surgery + Spironolactone </a:t>
            </a:r>
          </a:p>
        </p:txBody>
      </p:sp>
      <p:cxnSp>
        <p:nvCxnSpPr>
          <p:cNvPr id="41" name="Straight Arrow Connector 40"/>
          <p:cNvCxnSpPr>
            <a:stCxn id="19" idx="2"/>
          </p:cNvCxnSpPr>
          <p:nvPr/>
        </p:nvCxnSpPr>
        <p:spPr>
          <a:xfrm>
            <a:off x="2300195" y="5002706"/>
            <a:ext cx="0" cy="373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1"/>
            <a:endCxn id="6" idx="3"/>
          </p:cNvCxnSpPr>
          <p:nvPr/>
        </p:nvCxnSpPr>
        <p:spPr>
          <a:xfrm flipH="1">
            <a:off x="4519293" y="3470406"/>
            <a:ext cx="74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75614" y="1800817"/>
            <a:ext cx="3588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4439" y="484275"/>
            <a:ext cx="1684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HyPER</a:t>
            </a:r>
            <a:r>
              <a:rPr lang="en-US" sz="1600" b="1" dirty="0" smtClean="0"/>
              <a:t> Treatment</a:t>
            </a:r>
          </a:p>
        </p:txBody>
      </p:sp>
      <p:sp>
        <p:nvSpPr>
          <p:cNvPr id="2" name="Oval 1"/>
          <p:cNvSpPr/>
          <p:nvPr/>
        </p:nvSpPr>
        <p:spPr>
          <a:xfrm>
            <a:off x="7773022" y="1345927"/>
            <a:ext cx="387575" cy="2093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8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72117"/>
              </p:ext>
            </p:extLst>
          </p:nvPr>
        </p:nvGraphicFramePr>
        <p:xfrm>
          <a:off x="186265" y="1039839"/>
          <a:ext cx="8788401" cy="390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930"/>
                <a:gridCol w="1661619"/>
                <a:gridCol w="2668426"/>
                <a:gridCol w="26684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Drug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Comments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Mitotane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inoperable </a:t>
                      </a:r>
                    </a:p>
                    <a:p>
                      <a:r>
                        <a:rPr lang="en-US" sz="1600" dirty="0" smtClean="0"/>
                        <a:t>adrenocortical carcinoma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Inhibits adrenocortical function by causing cellular destruction/atrophy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Aminoglutethimide</a:t>
                      </a:r>
                    </a:p>
                    <a:p>
                      <a:r>
                        <a:rPr lang="en-US" sz="1600" dirty="0" smtClean="0"/>
                        <a:t>(Cytadren)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Cushings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Inhibit cortisol synthesis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 sedation; nausea, ataxia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glutethimide- older agent use as a sedative, found by accident to have effects on cortisol synthesis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Ketoconazole</a:t>
                      </a:r>
                    </a:p>
                    <a:p>
                      <a:r>
                        <a:rPr lang="en-US" sz="1600" dirty="0" smtClean="0"/>
                        <a:t>(Nizoral)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Antifungal</a:t>
                      </a:r>
                      <a:r>
                        <a:rPr lang="en-US" sz="1600" baseline="0" dirty="0" smtClean="0"/>
                        <a:t> &amp; </a:t>
                      </a:r>
                    </a:p>
                    <a:p>
                      <a:r>
                        <a:rPr lang="en-US" sz="1600" baseline="0" dirty="0" smtClean="0"/>
                        <a:t>Cushings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Inhibit cortisol synthesis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Cyproheptadine</a:t>
                      </a:r>
                    </a:p>
                    <a:p>
                      <a:r>
                        <a:rPr lang="en-US" sz="1600" dirty="0" smtClean="0"/>
                        <a:t>(Periactin)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Cushings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Blocks 5-HT and decreases</a:t>
                      </a:r>
                      <a:r>
                        <a:rPr lang="en-US" sz="1600" baseline="0" dirty="0" smtClean="0"/>
                        <a:t> ACTH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 mg BID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7073" y="366465"/>
            <a:ext cx="424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Drugs that treat </a:t>
            </a:r>
            <a:r>
              <a:rPr lang="en-US" sz="1600" dirty="0" err="1" smtClean="0"/>
              <a:t>HyPERfunction</a:t>
            </a:r>
            <a:r>
              <a:rPr lang="en-US" sz="1600" dirty="0" smtClean="0"/>
              <a:t> </a:t>
            </a:r>
            <a:r>
              <a:rPr lang="en-US" sz="1600" dirty="0" smtClean="0"/>
              <a:t>of Adrenal Gland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498600"/>
            <a:ext cx="1066800" cy="6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4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1621" y="1144028"/>
            <a:ext cx="12424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Hypothalamus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625981" y="2305841"/>
            <a:ext cx="14542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Anterior Pituitary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726496" y="3896070"/>
            <a:ext cx="127713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Adrenal Cortex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4043" y="5244061"/>
            <a:ext cx="131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Glucocorticoids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332832" y="1451805"/>
            <a:ext cx="20271" cy="85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2353103" y="2613618"/>
            <a:ext cx="11962" cy="128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2365065" y="4203847"/>
            <a:ext cx="1245781" cy="1040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8394" y="3047798"/>
            <a:ext cx="583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ACTH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2733" y="1807279"/>
            <a:ext cx="46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CRF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21205" y="527448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Aldosterone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92733" y="5252717"/>
            <a:ext cx="972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Androgens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2365065" y="4203847"/>
            <a:ext cx="14096" cy="1048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3" idx="0"/>
          </p:cNvCxnSpPr>
          <p:nvPr/>
        </p:nvCxnSpPr>
        <p:spPr>
          <a:xfrm flipH="1">
            <a:off x="1062379" y="4203847"/>
            <a:ext cx="1302686" cy="107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99615" y="1144028"/>
            <a:ext cx="416762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Secondary hypo aldosterone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1. Prednisone 5 mg PO </a:t>
            </a:r>
            <a:r>
              <a:rPr lang="en-US" sz="1600" dirty="0" err="1" smtClean="0">
                <a:solidFill>
                  <a:srgbClr val="FF0000"/>
                </a:solidFill>
              </a:rPr>
              <a:t>aAM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/>
              <a:t>	</a:t>
            </a:r>
            <a:r>
              <a:rPr lang="en-US" sz="1600" dirty="0" smtClean="0"/>
              <a:t>or</a:t>
            </a:r>
          </a:p>
          <a:p>
            <a:r>
              <a:rPr lang="en-US" sz="1600" dirty="0" smtClean="0"/>
              <a:t>Hydrocortisone 20 mg PO </a:t>
            </a:r>
            <a:r>
              <a:rPr lang="en-US" sz="1600" dirty="0" err="1" smtClean="0"/>
              <a:t>qAM</a:t>
            </a:r>
            <a:endParaRPr lang="en-US" sz="1600" dirty="0" smtClean="0"/>
          </a:p>
          <a:p>
            <a:r>
              <a:rPr lang="en-US" sz="1600" dirty="0" smtClean="0"/>
              <a:t>		+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2. Prednisone 2.5 mg PO </a:t>
            </a:r>
            <a:r>
              <a:rPr lang="en-US" sz="1600" dirty="0" err="1" smtClean="0">
                <a:solidFill>
                  <a:srgbClr val="FF0000"/>
                </a:solidFill>
              </a:rPr>
              <a:t>qPM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/>
              <a:t>	</a:t>
            </a:r>
            <a:r>
              <a:rPr lang="en-US" sz="1600" dirty="0" smtClean="0"/>
              <a:t>or</a:t>
            </a:r>
          </a:p>
          <a:p>
            <a:r>
              <a:rPr lang="en-US" sz="1600" dirty="0" smtClean="0"/>
              <a:t>Hydrocortisone 10 mg PO </a:t>
            </a:r>
            <a:r>
              <a:rPr lang="en-US" sz="1600" dirty="0" err="1" smtClean="0"/>
              <a:t>qPM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+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3. If low mineralocorticoid then Fludrocortisone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5" idx="3"/>
            <a:endCxn id="28" idx="1"/>
          </p:cNvCxnSpPr>
          <p:nvPr/>
        </p:nvCxnSpPr>
        <p:spPr>
          <a:xfrm flipV="1">
            <a:off x="3080225" y="2421301"/>
            <a:ext cx="1619390" cy="38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36681" y="4445909"/>
            <a:ext cx="3774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</a:rPr>
              <a:t>Addison’s</a:t>
            </a:r>
            <a:endParaRPr lang="en-US" sz="1600" u="sng" dirty="0" smtClean="0"/>
          </a:p>
          <a:p>
            <a:r>
              <a:rPr lang="en-US" sz="1600" dirty="0" smtClean="0"/>
              <a:t>Treat same </a:t>
            </a:r>
            <a:r>
              <a:rPr lang="en-US" sz="1600" dirty="0" smtClean="0"/>
              <a:t>as Secondary Hypo</a:t>
            </a:r>
          </a:p>
          <a:p>
            <a:endParaRPr lang="en-US" sz="1600" dirty="0"/>
          </a:p>
          <a:p>
            <a:r>
              <a:rPr lang="en-US" sz="1600" u="sng" dirty="0" smtClean="0">
                <a:solidFill>
                  <a:srgbClr val="FF0000"/>
                </a:solidFill>
              </a:rPr>
              <a:t>Acute Adrenal Insufficiency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1.  100 mg IV hydrocortisone rapid infusion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2.  100 mg IV </a:t>
            </a:r>
            <a:r>
              <a:rPr lang="en-US" sz="1600" dirty="0" err="1" smtClean="0">
                <a:solidFill>
                  <a:srgbClr val="FF0000"/>
                </a:solidFill>
              </a:rPr>
              <a:t>hydrocoritison</a:t>
            </a:r>
            <a:r>
              <a:rPr lang="en-US" sz="1600" dirty="0" smtClean="0">
                <a:solidFill>
                  <a:srgbClr val="FF0000"/>
                </a:solidFill>
              </a:rPr>
              <a:t> q8h for 48hr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3.  D5NS   0.5 L/hr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Left Brace 39"/>
          <p:cNvSpPr/>
          <p:nvPr/>
        </p:nvSpPr>
        <p:spPr>
          <a:xfrm>
            <a:off x="4267649" y="4571221"/>
            <a:ext cx="614583" cy="16508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4439" y="484275"/>
            <a:ext cx="1607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HyPO</a:t>
            </a:r>
            <a:r>
              <a:rPr lang="en-US" sz="1600" b="1" dirty="0" smtClean="0"/>
              <a:t> Treatment</a:t>
            </a:r>
          </a:p>
        </p:txBody>
      </p:sp>
    </p:spTree>
    <p:extLst>
      <p:ext uri="{BB962C8B-B14F-4D97-AF65-F5344CB8AC3E}">
        <p14:creationId xmlns:p14="http://schemas.microsoft.com/office/powerpoint/2010/main" val="366596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1992" y="481376"/>
            <a:ext cx="15446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Hypothalamus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6615" y="1964400"/>
            <a:ext cx="181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Anterior Pituitary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1992" y="3633989"/>
            <a:ext cx="1595309" cy="646331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Adrenal Cortex</a:t>
            </a:r>
          </a:p>
          <a:p>
            <a:pPr algn="ctr"/>
            <a:r>
              <a:rPr lang="en-US" dirty="0" smtClean="0"/>
              <a:t>(on next slide)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6631" y="4981980"/>
            <a:ext cx="16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Glucocorticoids</a:t>
            </a: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3994312" y="850708"/>
            <a:ext cx="19538" cy="1113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013850" y="2333732"/>
            <a:ext cx="5797" cy="1300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019647" y="4280320"/>
            <a:ext cx="1565064" cy="70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42961" y="1156230"/>
            <a:ext cx="19494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Corticotropin-</a:t>
            </a:r>
          </a:p>
          <a:p>
            <a:r>
              <a:rPr lang="en-US" dirty="0" smtClean="0"/>
              <a:t>releasing hormone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15485" y="2637690"/>
            <a:ext cx="2076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Adrenocorticotropic </a:t>
            </a:r>
          </a:p>
          <a:p>
            <a:r>
              <a:rPr lang="en-US" dirty="0" smtClean="0"/>
              <a:t>hormone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19647" y="2805499"/>
            <a:ext cx="69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3388" y="1233433"/>
            <a:ext cx="53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CRF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383915" y="665877"/>
            <a:ext cx="15880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971942" y="685415"/>
            <a:ext cx="0" cy="44921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3"/>
          </p:cNvCxnSpPr>
          <p:nvPr/>
        </p:nvCxnSpPr>
        <p:spPr>
          <a:xfrm>
            <a:off x="6402791" y="5166646"/>
            <a:ext cx="5691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73613" y="334413"/>
            <a:ext cx="3103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9" name="Rectangle 38"/>
          <p:cNvSpPr/>
          <p:nvPr/>
        </p:nvSpPr>
        <p:spPr>
          <a:xfrm>
            <a:off x="1771619" y="5012401"/>
            <a:ext cx="1334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Aldosterone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34362" y="4990636"/>
            <a:ext cx="119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Androgens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6" idx="2"/>
            <a:endCxn id="40" idx="0"/>
          </p:cNvCxnSpPr>
          <p:nvPr/>
        </p:nvCxnSpPr>
        <p:spPr>
          <a:xfrm>
            <a:off x="4019647" y="4280320"/>
            <a:ext cx="13741" cy="710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  <a:endCxn id="39" idx="0"/>
          </p:cNvCxnSpPr>
          <p:nvPr/>
        </p:nvCxnSpPr>
        <p:spPr>
          <a:xfrm flipH="1">
            <a:off x="2439117" y="4280320"/>
            <a:ext cx="1580530" cy="732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98678" y="5802923"/>
            <a:ext cx="127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Hold Na</a:t>
            </a:r>
          </a:p>
          <a:p>
            <a:pPr algn="ctr"/>
            <a:r>
              <a:rPr lang="en-US" dirty="0" smtClean="0"/>
              <a:t>Pump out K</a:t>
            </a:r>
          </a:p>
        </p:txBody>
      </p:sp>
      <p:cxnSp>
        <p:nvCxnSpPr>
          <p:cNvPr id="55" name="Straight Arrow Connector 54"/>
          <p:cNvCxnSpPr>
            <a:stCxn id="39" idx="2"/>
            <a:endCxn id="53" idx="0"/>
          </p:cNvCxnSpPr>
          <p:nvPr/>
        </p:nvCxnSpPr>
        <p:spPr>
          <a:xfrm flipH="1">
            <a:off x="2436420" y="5381733"/>
            <a:ext cx="2697" cy="42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734173" y="5859640"/>
            <a:ext cx="59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SEX!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0" idx="2"/>
            <a:endCxn id="57" idx="0"/>
          </p:cNvCxnSpPr>
          <p:nvPr/>
        </p:nvCxnSpPr>
        <p:spPr>
          <a:xfrm>
            <a:off x="4033388" y="5359968"/>
            <a:ext cx="0" cy="499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8037" y="5861537"/>
            <a:ext cx="144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Sugar &amp;</a:t>
            </a:r>
          </a:p>
          <a:p>
            <a:pPr algn="ctr"/>
            <a:r>
              <a:rPr lang="en-US" dirty="0" smtClean="0"/>
              <a:t>inflammation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7" idx="2"/>
            <a:endCxn id="63" idx="0"/>
          </p:cNvCxnSpPr>
          <p:nvPr/>
        </p:nvCxnSpPr>
        <p:spPr>
          <a:xfrm>
            <a:off x="5584711" y="5351312"/>
            <a:ext cx="14644" cy="510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4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cademic.kellogg.edu/herbrandsonc/bio201_mckinley/f20-12c-d_adrenal_gland_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4" y="317042"/>
            <a:ext cx="8074809" cy="340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217795" y="561288"/>
            <a:ext cx="3635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charset="0"/>
              </a:rPr>
              <a:t>+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217795" y="1386543"/>
            <a:ext cx="411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charset="0"/>
              </a:rPr>
              <a:t>G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226561" y="2461159"/>
            <a:ext cx="402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>
                <a:latin typeface="Calibri" charset="0"/>
              </a:rPr>
              <a:t>()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217795" y="2984379"/>
            <a:ext cx="5917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charset="0"/>
              </a:rPr>
              <a:t>NE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688944" y="3718383"/>
            <a:ext cx="6019834" cy="286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Calibri" charset="0"/>
              </a:rPr>
              <a:t>Zona Glomerulosa: </a:t>
            </a:r>
            <a:r>
              <a:rPr lang="en-US" dirty="0">
                <a:latin typeface="Calibri" charset="0"/>
              </a:rPr>
              <a:t>+ : </a:t>
            </a:r>
            <a:r>
              <a:rPr lang="en-US" dirty="0" smtClean="0">
                <a:latin typeface="Calibri" charset="0"/>
              </a:rPr>
              <a:t>Mineralocorticoid (such as aldosterone)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Role: Influence Sodium and water balance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Zona Fasciculata </a:t>
            </a:r>
            <a:r>
              <a:rPr lang="en-US" dirty="0">
                <a:latin typeface="Calibri" charset="0"/>
              </a:rPr>
              <a:t>: G : </a:t>
            </a:r>
            <a:r>
              <a:rPr lang="en-US" dirty="0" smtClean="0">
                <a:latin typeface="Calibri" charset="0"/>
              </a:rPr>
              <a:t>Glucocorticoids (such as cortisol)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Role: Regulation of glucose. Also antiinflammatory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Zona Reticula</a:t>
            </a:r>
            <a:r>
              <a:rPr lang="en-US" dirty="0">
                <a:latin typeface="Calibri" charset="0"/>
              </a:rPr>
              <a:t>: () : </a:t>
            </a:r>
            <a:r>
              <a:rPr lang="en-US" dirty="0" smtClean="0">
                <a:latin typeface="Calibri" charset="0"/>
              </a:rPr>
              <a:t>Estrogen &amp; Androgens</a:t>
            </a:r>
          </a:p>
          <a:p>
            <a:pPr eaLnBrk="1" hangingPunct="1"/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Role: Sex characteristics and reproductive systems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 smtClean="0">
                <a:latin typeface="Calibri" charset="0"/>
              </a:rPr>
              <a:t>Zona Medulla</a:t>
            </a:r>
            <a:r>
              <a:rPr lang="en-US" dirty="0">
                <a:latin typeface="Calibri" charset="0"/>
              </a:rPr>
              <a:t>: NE : 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7094" y="1636223"/>
            <a:ext cx="12771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Adrenal Cortex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5380" y="132376"/>
            <a:ext cx="1595309" cy="369332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Adrenal Cortex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3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811" y="163247"/>
            <a:ext cx="13935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Hypothalamus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033434" y="1646271"/>
            <a:ext cx="16348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Anterior Pituitary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03172" y="3300937"/>
            <a:ext cx="2177786" cy="338554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Adrenal Cortex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4088" y="5040849"/>
            <a:ext cx="147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Glucocorticoids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845577" y="501801"/>
            <a:ext cx="5299" cy="1144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850876" y="1984825"/>
            <a:ext cx="41189" cy="1316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4892065" y="3639491"/>
            <a:ext cx="1619465" cy="140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6466" y="2487370"/>
            <a:ext cx="64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ACTH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960207" y="915304"/>
            <a:ext cx="499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CRF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762345" y="5071270"/>
            <a:ext cx="1207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Aldosterone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61181" y="5049505"/>
            <a:ext cx="1085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Androgens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6" idx="2"/>
            <a:endCxn id="20" idx="0"/>
          </p:cNvCxnSpPr>
          <p:nvPr/>
        </p:nvCxnSpPr>
        <p:spPr>
          <a:xfrm>
            <a:off x="4892065" y="3639491"/>
            <a:ext cx="11843" cy="1410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9" idx="0"/>
          </p:cNvCxnSpPr>
          <p:nvPr/>
        </p:nvCxnSpPr>
        <p:spPr>
          <a:xfrm flipH="1">
            <a:off x="3365936" y="3639491"/>
            <a:ext cx="1526129" cy="1431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6097" y="5861792"/>
            <a:ext cx="11542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Hold Na</a:t>
            </a:r>
          </a:p>
          <a:p>
            <a:pPr algn="ctr"/>
            <a:r>
              <a:rPr lang="en-US" sz="1600" dirty="0" smtClean="0"/>
              <a:t>Pump out K</a:t>
            </a:r>
          </a:p>
        </p:txBody>
      </p:sp>
      <p:cxnSp>
        <p:nvCxnSpPr>
          <p:cNvPr id="24" name="Straight Arrow Connector 23"/>
          <p:cNvCxnSpPr>
            <a:stCxn id="19" idx="2"/>
            <a:endCxn id="23" idx="0"/>
          </p:cNvCxnSpPr>
          <p:nvPr/>
        </p:nvCxnSpPr>
        <p:spPr>
          <a:xfrm flipH="1">
            <a:off x="3363238" y="5409824"/>
            <a:ext cx="2698" cy="451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21916" y="5918509"/>
            <a:ext cx="552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SEX!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0" idx="2"/>
            <a:endCxn id="25" idx="0"/>
          </p:cNvCxnSpPr>
          <p:nvPr/>
        </p:nvCxnSpPr>
        <p:spPr>
          <a:xfrm flipH="1">
            <a:off x="4898144" y="5388059"/>
            <a:ext cx="5764" cy="530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55205" y="5920406"/>
            <a:ext cx="13028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Sugar &amp;</a:t>
            </a:r>
          </a:p>
          <a:p>
            <a:pPr algn="ctr"/>
            <a:r>
              <a:rPr lang="en-US" sz="1600" dirty="0" smtClean="0"/>
              <a:t>inflammation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7" idx="2"/>
            <a:endCxn id="27" idx="0"/>
          </p:cNvCxnSpPr>
          <p:nvPr/>
        </p:nvCxnSpPr>
        <p:spPr>
          <a:xfrm flipH="1">
            <a:off x="6506636" y="5379403"/>
            <a:ext cx="4894" cy="541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4189" y="1497318"/>
            <a:ext cx="3490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Ectopic CRF:</a:t>
            </a:r>
          </a:p>
          <a:p>
            <a:r>
              <a:rPr lang="en-US" sz="1600" dirty="0" smtClean="0"/>
              <a:t>Tissue other than </a:t>
            </a:r>
            <a:r>
              <a:rPr lang="en-US" sz="1600" u="sng" dirty="0" smtClean="0"/>
              <a:t>Hypothalamus </a:t>
            </a:r>
          </a:p>
          <a:p>
            <a:r>
              <a:rPr lang="en-US" sz="1600" dirty="0" smtClean="0"/>
              <a:t>producing CRF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66055" y="1646271"/>
            <a:ext cx="15643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9778" y="3436544"/>
            <a:ext cx="3421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Ectopic ACTH:</a:t>
            </a:r>
          </a:p>
          <a:p>
            <a:r>
              <a:rPr lang="en-US" sz="1600" dirty="0" smtClean="0"/>
              <a:t>Tissue other than </a:t>
            </a:r>
            <a:r>
              <a:rPr lang="en-US" sz="1600" u="sng" dirty="0" smtClean="0"/>
              <a:t>Pituitary</a:t>
            </a:r>
          </a:p>
          <a:p>
            <a:r>
              <a:rPr lang="en-US" sz="1600" dirty="0" smtClean="0"/>
              <a:t>producing ACTH</a:t>
            </a:r>
          </a:p>
          <a:p>
            <a:r>
              <a:rPr lang="en-US" sz="1600" dirty="0" smtClean="0"/>
              <a:t>Ex: Pancreas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66055" y="3599891"/>
            <a:ext cx="1393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04578" y="1484688"/>
            <a:ext cx="410212" cy="3231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/>
          <p:cNvSpPr/>
          <p:nvPr/>
        </p:nvSpPr>
        <p:spPr>
          <a:xfrm>
            <a:off x="1904578" y="3438308"/>
            <a:ext cx="410212" cy="3231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3087740" y="1333226"/>
            <a:ext cx="499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CRF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5871" y="3187707"/>
            <a:ext cx="64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ACTH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6050853" y="2820405"/>
            <a:ext cx="27680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Adrenal Adenoma</a:t>
            </a:r>
          </a:p>
          <a:p>
            <a:r>
              <a:rPr lang="en-US" sz="1600" dirty="0" smtClean="0"/>
              <a:t>Benign tumor in adrenal gland</a:t>
            </a:r>
          </a:p>
          <a:p>
            <a:r>
              <a:rPr lang="en-US" sz="1600" dirty="0" smtClean="0"/>
              <a:t>Producing </a:t>
            </a:r>
            <a:r>
              <a:rPr lang="en-US" sz="1600" dirty="0" err="1" smtClean="0"/>
              <a:t>aldost</a:t>
            </a:r>
            <a:r>
              <a:rPr lang="en-US" sz="1600" dirty="0" smtClean="0"/>
              <a:t>, </a:t>
            </a:r>
            <a:r>
              <a:rPr lang="en-US" sz="1600" dirty="0" err="1" smtClean="0"/>
              <a:t>andro</a:t>
            </a:r>
            <a:r>
              <a:rPr lang="en-US" sz="1600" dirty="0" smtClean="0"/>
              <a:t>, gluco.</a:t>
            </a:r>
          </a:p>
          <a:p>
            <a:r>
              <a:rPr lang="en-US" sz="1600" dirty="0" smtClean="0"/>
              <a:t>		Or</a:t>
            </a:r>
          </a:p>
          <a:p>
            <a:r>
              <a:rPr lang="en-US" sz="1600" u="sng" dirty="0" smtClean="0"/>
              <a:t>Primary Nodular Hyperplasia</a:t>
            </a:r>
          </a:p>
          <a:p>
            <a:r>
              <a:rPr lang="en-US" sz="1600" dirty="0" smtClean="0"/>
              <a:t>↑ # adrenal </a:t>
            </a:r>
            <a:r>
              <a:rPr lang="en-US" sz="1600" u="sng" dirty="0" smtClean="0"/>
              <a:t>cells</a:t>
            </a:r>
            <a:endParaRPr lang="en-US" sz="1600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6050853" y="1392355"/>
            <a:ext cx="2198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</a:rPr>
              <a:t>Cushing’s disease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Tumor in pituitary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Most common (60-70%)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650099" y="1637088"/>
            <a:ext cx="410212" cy="3231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" name="Oval 103"/>
          <p:cNvSpPr/>
          <p:nvPr/>
        </p:nvSpPr>
        <p:spPr>
          <a:xfrm>
            <a:off x="5612876" y="3115142"/>
            <a:ext cx="410212" cy="3231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5" name="TextBox 104"/>
          <p:cNvSpPr txBox="1"/>
          <p:nvPr/>
        </p:nvSpPr>
        <p:spPr>
          <a:xfrm>
            <a:off x="156318" y="163247"/>
            <a:ext cx="320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HyPERfunction</a:t>
            </a:r>
            <a:r>
              <a:rPr lang="en-US" u="sng" dirty="0" smtClean="0"/>
              <a:t> of Adrenal Gland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7896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4586" y="56651"/>
            <a:ext cx="15446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Hypothalamus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3015" y="964623"/>
            <a:ext cx="181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Anterior Pituitary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2595" y="1900484"/>
            <a:ext cx="1595309" cy="369332"/>
          </a:xfrm>
          <a:prstGeom prst="rect">
            <a:avLst/>
          </a:prstGeom>
          <a:noFill/>
          <a:ln w="3492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Adrenal Cortex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1011" y="2913629"/>
            <a:ext cx="16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Glucocorticoids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4410250" y="425983"/>
            <a:ext cx="6656" cy="53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410250" y="1333955"/>
            <a:ext cx="0" cy="566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4410250" y="2269816"/>
            <a:ext cx="3158841" cy="64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3011" y="1451784"/>
            <a:ext cx="69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ACTH</a:t>
            </a: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6752" y="459579"/>
            <a:ext cx="53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8160" y="2985067"/>
            <a:ext cx="1334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Aldosterone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1238" y="2930280"/>
            <a:ext cx="1198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Androgens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4430264" y="2563466"/>
            <a:ext cx="0" cy="366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9" idx="0"/>
          </p:cNvCxnSpPr>
          <p:nvPr/>
        </p:nvCxnSpPr>
        <p:spPr>
          <a:xfrm flipH="1">
            <a:off x="1425658" y="2269816"/>
            <a:ext cx="2984592" cy="715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5219" y="3577169"/>
            <a:ext cx="1275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Hold Na</a:t>
            </a:r>
          </a:p>
          <a:p>
            <a:pPr algn="ctr"/>
            <a:r>
              <a:rPr lang="en-US" dirty="0" smtClean="0"/>
              <a:t>Pump out K</a:t>
            </a:r>
          </a:p>
        </p:txBody>
      </p:sp>
      <p:cxnSp>
        <p:nvCxnSpPr>
          <p:cNvPr id="24" name="Straight Arrow Connector 23"/>
          <p:cNvCxnSpPr>
            <a:stCxn id="19" idx="2"/>
            <a:endCxn id="23" idx="0"/>
          </p:cNvCxnSpPr>
          <p:nvPr/>
        </p:nvCxnSpPr>
        <p:spPr>
          <a:xfrm flipH="1">
            <a:off x="1422961" y="3354399"/>
            <a:ext cx="2697" cy="222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31049" y="3600864"/>
            <a:ext cx="59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SEX!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0" idx="2"/>
            <a:endCxn id="25" idx="0"/>
          </p:cNvCxnSpPr>
          <p:nvPr/>
        </p:nvCxnSpPr>
        <p:spPr>
          <a:xfrm>
            <a:off x="4430264" y="3299612"/>
            <a:ext cx="0" cy="301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2417" y="3594766"/>
            <a:ext cx="144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Sugar &amp;</a:t>
            </a:r>
          </a:p>
          <a:p>
            <a:pPr algn="ctr"/>
            <a:r>
              <a:rPr lang="en-US" dirty="0" smtClean="0"/>
              <a:t>inflammation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2"/>
            <a:endCxn id="27" idx="0"/>
          </p:cNvCxnSpPr>
          <p:nvPr/>
        </p:nvCxnSpPr>
        <p:spPr>
          <a:xfrm>
            <a:off x="7569091" y="3282961"/>
            <a:ext cx="14644" cy="31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8268" y="734166"/>
            <a:ext cx="2314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If </a:t>
            </a:r>
            <a:r>
              <a:rPr lang="en-US" sz="2000" dirty="0" err="1" smtClean="0"/>
              <a:t>hyPERfunction</a:t>
            </a:r>
            <a:r>
              <a:rPr lang="en-US" sz="2000" dirty="0" smtClean="0"/>
              <a:t> of</a:t>
            </a:r>
          </a:p>
          <a:p>
            <a:pPr algn="ctr"/>
            <a:r>
              <a:rPr lang="en-US" sz="2000" dirty="0" smtClean="0"/>
              <a:t>Adrenal Gland:</a:t>
            </a:r>
          </a:p>
          <a:p>
            <a:pPr algn="ctr"/>
            <a:r>
              <a:rPr lang="en-US" sz="2000" dirty="0" smtClean="0"/>
              <a:t>Clinical Presentation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5730" y="4980429"/>
            <a:ext cx="2100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Glucose intolerance</a:t>
            </a:r>
          </a:p>
          <a:p>
            <a:pPr algn="ctr"/>
            <a:r>
              <a:rPr lang="en-US" dirty="0" smtClean="0"/>
              <a:t>Central Obesity</a:t>
            </a:r>
          </a:p>
          <a:p>
            <a:pPr algn="ctr"/>
            <a:r>
              <a:rPr lang="en-US" dirty="0" smtClean="0"/>
              <a:t>Facial Rounding</a:t>
            </a:r>
          </a:p>
          <a:p>
            <a:pPr algn="ctr"/>
            <a:r>
              <a:rPr lang="en-US" dirty="0" smtClean="0"/>
              <a:t>Buffalo hump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28372" y="468279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Lipid movement</a:t>
            </a:r>
            <a:endParaRPr lang="en-US" u="sng" dirty="0"/>
          </a:p>
        </p:txBody>
      </p:sp>
      <p:cxnSp>
        <p:nvCxnSpPr>
          <p:cNvPr id="45" name="Straight Arrow Connector 44"/>
          <p:cNvCxnSpPr>
            <a:stCxn id="27" idx="2"/>
            <a:endCxn id="43" idx="0"/>
          </p:cNvCxnSpPr>
          <p:nvPr/>
        </p:nvCxnSpPr>
        <p:spPr>
          <a:xfrm>
            <a:off x="7583735" y="4241097"/>
            <a:ext cx="0" cy="441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6155" y="4657263"/>
            <a:ext cx="190308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Water movement</a:t>
            </a:r>
          </a:p>
          <a:p>
            <a:pPr algn="ctr"/>
            <a:r>
              <a:rPr lang="en-US" dirty="0" err="1" smtClean="0"/>
              <a:t>HyperNatremia</a:t>
            </a:r>
            <a:endParaRPr lang="en-US" dirty="0" smtClean="0"/>
          </a:p>
          <a:p>
            <a:pPr algn="ctr"/>
            <a:r>
              <a:rPr lang="en-US" dirty="0" err="1" smtClean="0"/>
              <a:t>HypoKalemia</a:t>
            </a:r>
            <a:endParaRPr lang="en-US" dirty="0" smtClean="0"/>
          </a:p>
          <a:p>
            <a:pPr algn="ctr"/>
            <a:r>
              <a:rPr lang="en-US" dirty="0" smtClean="0"/>
              <a:t>Facial </a:t>
            </a:r>
            <a:r>
              <a:rPr lang="en-US" dirty="0" smtClean="0"/>
              <a:t>Plethora</a:t>
            </a:r>
            <a:endParaRPr lang="en-US" dirty="0" smtClean="0"/>
          </a:p>
          <a:p>
            <a:pPr algn="ctr"/>
            <a:r>
              <a:rPr lang="en-US" dirty="0" smtClean="0"/>
              <a:t>HTN</a:t>
            </a:r>
          </a:p>
          <a:p>
            <a:pPr algn="ctr"/>
            <a:r>
              <a:rPr lang="en-US" dirty="0" smtClean="0"/>
              <a:t>Muscle weakness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22960" y="4215569"/>
            <a:ext cx="2698" cy="441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52391" y="4659758"/>
            <a:ext cx="21690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Hormonal</a:t>
            </a:r>
          </a:p>
          <a:p>
            <a:pPr algn="ctr"/>
            <a:r>
              <a:rPr lang="en-US" dirty="0" smtClean="0"/>
              <a:t>Hirsutism (androgen)</a:t>
            </a:r>
          </a:p>
          <a:p>
            <a:pPr algn="ctr"/>
            <a:r>
              <a:rPr lang="en-US" dirty="0" smtClean="0"/>
              <a:t>Gonadal dysfunction</a:t>
            </a:r>
          </a:p>
          <a:p>
            <a:pPr algn="ctr"/>
            <a:r>
              <a:rPr lang="en-US" dirty="0" smtClean="0"/>
              <a:t>Amenorrhea (</a:t>
            </a:r>
            <a:r>
              <a:rPr lang="en-US" dirty="0" err="1" smtClean="0"/>
              <a:t>andro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Osteoporosis</a:t>
            </a:r>
          </a:p>
        </p:txBody>
      </p:sp>
      <p:cxnSp>
        <p:nvCxnSpPr>
          <p:cNvPr id="50" name="Straight Arrow Connector 49"/>
          <p:cNvCxnSpPr>
            <a:stCxn id="25" idx="2"/>
            <a:endCxn id="49" idx="0"/>
          </p:cNvCxnSpPr>
          <p:nvPr/>
        </p:nvCxnSpPr>
        <p:spPr>
          <a:xfrm>
            <a:off x="4430264" y="3970196"/>
            <a:ext cx="6656" cy="689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459" y="317477"/>
            <a:ext cx="743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 that treat Adrenal Carcinoma (copy paste from notes b/c I’m annoyed)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459" y="914844"/>
            <a:ext cx="8434509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b="1" dirty="0" smtClean="0"/>
              <a:t>Mitotane </a:t>
            </a:r>
            <a:r>
              <a:rPr lang="en-US" dirty="0"/>
              <a:t>is a:</a:t>
            </a:r>
          </a:p>
          <a:p>
            <a:pPr lvl="0"/>
            <a:r>
              <a:rPr lang="en-US" dirty="0"/>
              <a:t>Selectively inhibits adrenocortical function without causing cellular destruction.</a:t>
            </a:r>
          </a:p>
          <a:p>
            <a:pPr lvl="0"/>
            <a:r>
              <a:rPr lang="en-US" dirty="0"/>
              <a:t>Degeneration of zona fasciculata and reticularis cells occurs with resultant atrophy of the adrenal cortex.</a:t>
            </a:r>
          </a:p>
          <a:p>
            <a:pPr lvl="0"/>
            <a:r>
              <a:rPr lang="en-US" dirty="0"/>
              <a:t>The zona glomerulosa can be affected with long-term therapy.</a:t>
            </a:r>
          </a:p>
          <a:p>
            <a:pPr lvl="0"/>
            <a:r>
              <a:rPr lang="en-US" dirty="0"/>
              <a:t>Mitotane decreases the cortisol secretion rate, plasma cortisol concentrations, urinary free cortisol and plasma concentrations of 17-substituted steroids.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Aminoglutethimide</a:t>
            </a:r>
            <a:r>
              <a:rPr lang="en-US" dirty="0"/>
              <a:t> (Cytadren ®) is a potent inhibitor of cortisol synthesis.</a:t>
            </a:r>
          </a:p>
          <a:p>
            <a:pPr lvl="0"/>
            <a:r>
              <a:rPr lang="en-US" dirty="0"/>
              <a:t>Aminoglutethimide prevents the conversion of cholesterol to pregnenolone early in the cortisol pathway.</a:t>
            </a:r>
          </a:p>
          <a:p>
            <a:pPr lvl="0"/>
            <a:r>
              <a:rPr lang="en-US" dirty="0"/>
              <a:t>Causes sedation	Glutethimide was used as a sleep aid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Ketoconazole </a:t>
            </a:r>
            <a:r>
              <a:rPr lang="en-US" dirty="0"/>
              <a:t>(Nizoral):  Antifungal agent, inhibits cortisol synthesis.</a:t>
            </a:r>
          </a:p>
          <a:p>
            <a:r>
              <a:rPr lang="en-US" dirty="0"/>
              <a:t>Effective in the majority of cases, may be administered with </a:t>
            </a:r>
            <a:r>
              <a:rPr lang="en-US" dirty="0" smtClean="0"/>
              <a:t>aminoglutethimide</a:t>
            </a:r>
          </a:p>
          <a:p>
            <a:endParaRPr lang="en-US" dirty="0"/>
          </a:p>
          <a:p>
            <a:r>
              <a:rPr lang="en-US" b="1" dirty="0" smtClean="0"/>
              <a:t>Metyrapone</a:t>
            </a:r>
            <a:r>
              <a:rPr lang="en-US" dirty="0" smtClean="0"/>
              <a:t> </a:t>
            </a:r>
            <a:r>
              <a:rPr lang="en-US" dirty="0"/>
              <a:t>(Metopirone ®) is the pharmacologic agent of choice.</a:t>
            </a:r>
          </a:p>
          <a:p>
            <a:pPr lvl="0"/>
            <a:r>
              <a:rPr lang="en-US" dirty="0"/>
              <a:t>Metyrapone inhibits 11-</a:t>
            </a:r>
            <a:r>
              <a:rPr lang="en-US" dirty="0">
                <a:sym typeface="Symbol"/>
              </a:rPr>
              <a:t></a:t>
            </a:r>
            <a:r>
              <a:rPr lang="en-US" dirty="0"/>
              <a:t>-hydroxylase activity resulting in cortisol synthesis inhibition.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8933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1061</Words>
  <Application>Microsoft Macintosh PowerPoint</Application>
  <PresentationFormat>On-screen Show (4:3)</PresentationFormat>
  <Paragraphs>340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156</cp:revision>
  <dcterms:created xsi:type="dcterms:W3CDTF">2012-03-06T03:01:12Z</dcterms:created>
  <dcterms:modified xsi:type="dcterms:W3CDTF">2012-03-11T20:45:13Z</dcterms:modified>
</cp:coreProperties>
</file>