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6" r:id="rId4"/>
    <p:sldId id="258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91" autoAdjust="0"/>
  </p:normalViewPr>
  <p:slideViewPr>
    <p:cSldViewPr snapToGrid="0" snapToObjects="1">
      <p:cViewPr varScale="1">
        <p:scale>
          <a:sx n="71" d="100"/>
          <a:sy n="71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DA291-D2FE-0A42-B1CA-AEF0874F127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B894-CD5A-E640-9678-4DEECCF1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Tolterodine IR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muscarinic receptor antagonist): 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therapy for UI in patients with symptoms of urinary frequency, urgency or urge incontinence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B894-CD5A-E640-9678-4DEECCF1BE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B894-CD5A-E640-9678-4DEECCF1BE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incontinence results when the bladder is filled to capacity at all times but is unable to empty, causing urine to leak from a distended bladder past a normal or even overactive outlet and sphincter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B894-CD5A-E640-9678-4DEECCF1B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BBF8-4958-1E49-A64D-5F43680D61D0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432C-C466-3A40-85DB-45B075D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37" y="1880612"/>
            <a:ext cx="8918528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rgbClr val="000000"/>
                </a:solidFill>
              </a:rPr>
              <a:t>Oxybutynin 2.5 TID</a:t>
            </a:r>
          </a:p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Bu = bladder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4586697"/>
            <a:ext cx="2794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7719" y="369332"/>
            <a:ext cx="211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Pharmacologic Options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48293" y="1713855"/>
            <a:ext cx="177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Overactive Bladder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28" y="3041722"/>
            <a:ext cx="370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Oxybutynin IR (anticholinergic) 2.5 mg BID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Tolterodine (muscarinic </a:t>
            </a:r>
            <a:r>
              <a:rPr lang="en-US" sz="1600" dirty="0" err="1" smtClean="0">
                <a:solidFill>
                  <a:srgbClr val="FF0000"/>
                </a:solidFill>
              </a:rPr>
              <a:t>antag</a:t>
            </a:r>
            <a:r>
              <a:rPr lang="en-US" sz="1600" dirty="0" smtClean="0">
                <a:solidFill>
                  <a:srgbClr val="FF0000"/>
                </a:solidFill>
              </a:rPr>
              <a:t>) 2 mg BID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251" y="4606186"/>
            <a:ext cx="32846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Dry mouth b/c</a:t>
            </a:r>
          </a:p>
          <a:p>
            <a:pPr algn="ctr"/>
            <a:r>
              <a:rPr lang="en-US" sz="1600" dirty="0" smtClean="0"/>
              <a:t>N-</a:t>
            </a:r>
            <a:r>
              <a:rPr lang="en-US" sz="1600" dirty="0" err="1" smtClean="0"/>
              <a:t>Desethyloxybutynin</a:t>
            </a:r>
            <a:r>
              <a:rPr lang="en-US" sz="1600" dirty="0" smtClean="0"/>
              <a:t> during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pass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935064" y="2052409"/>
            <a:ext cx="18490" cy="989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953554" y="3872719"/>
            <a:ext cx="0" cy="733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9" idx="0"/>
          </p:cNvCxnSpPr>
          <p:nvPr/>
        </p:nvCxnSpPr>
        <p:spPr>
          <a:xfrm>
            <a:off x="1953554" y="5190962"/>
            <a:ext cx="0" cy="29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2030" y="5485544"/>
            <a:ext cx="188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Oxybutynin XL</a:t>
            </a:r>
          </a:p>
          <a:p>
            <a:pPr algn="ctr"/>
            <a:r>
              <a:rPr lang="en-US" sz="1600" dirty="0" smtClean="0"/>
              <a:t>Pros: less dry mouth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smtClean="0"/>
              <a:t> less CYP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5390" y="1695752"/>
            <a:ext cx="283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Overactive Bladder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Depression or Neuropathic pain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4769" y="2964778"/>
            <a:ext cx="12576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Imipramine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Doxepin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Nortriptyline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Desipramine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5203607" y="2526749"/>
            <a:ext cx="0" cy="438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  <a:endCxn id="5" idx="0"/>
          </p:cNvCxnSpPr>
          <p:nvPr/>
        </p:nvCxnSpPr>
        <p:spPr>
          <a:xfrm flipH="1">
            <a:off x="1935064" y="707886"/>
            <a:ext cx="3268543" cy="1005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2"/>
            <a:endCxn id="32" idx="0"/>
          </p:cNvCxnSpPr>
          <p:nvPr/>
        </p:nvCxnSpPr>
        <p:spPr>
          <a:xfrm>
            <a:off x="5203607" y="707886"/>
            <a:ext cx="0" cy="987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28935" y="1713855"/>
            <a:ext cx="20456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Ureteral Underactivity</a:t>
            </a:r>
          </a:p>
          <a:p>
            <a:pPr algn="ctr"/>
            <a:r>
              <a:rPr lang="en-US" sz="1600" dirty="0" smtClean="0"/>
              <a:t>(stress incontinence)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2917" y="2964778"/>
            <a:ext cx="131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Alpha agonist</a:t>
            </a:r>
            <a:endParaRPr lang="en-US" sz="1600" dirty="0"/>
          </a:p>
        </p:txBody>
      </p:sp>
      <p:cxnSp>
        <p:nvCxnSpPr>
          <p:cNvPr id="25" name="Straight Connector 24"/>
          <p:cNvCxnSpPr>
            <a:stCxn id="4" idx="2"/>
            <a:endCxn id="20" idx="0"/>
          </p:cNvCxnSpPr>
          <p:nvPr/>
        </p:nvCxnSpPr>
        <p:spPr>
          <a:xfrm>
            <a:off x="5203607" y="707886"/>
            <a:ext cx="2648154" cy="1005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21" idx="0"/>
          </p:cNvCxnSpPr>
          <p:nvPr/>
        </p:nvCxnSpPr>
        <p:spPr>
          <a:xfrm>
            <a:off x="7851761" y="2298631"/>
            <a:ext cx="0" cy="666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5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51" y="106644"/>
            <a:ext cx="8355126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Incontinence</a:t>
            </a:r>
            <a:r>
              <a:rPr lang="en-US" dirty="0"/>
              <a:t>: unable to control </a:t>
            </a:r>
            <a:r>
              <a:rPr lang="en-US" dirty="0" smtClean="0"/>
              <a:t>bladder</a:t>
            </a:r>
          </a:p>
          <a:p>
            <a:endParaRPr lang="en-US" dirty="0"/>
          </a:p>
          <a:p>
            <a:r>
              <a:rPr lang="en-US" b="1" dirty="0"/>
              <a:t>Urinary Incontinence (UI</a:t>
            </a:r>
            <a:r>
              <a:rPr lang="en-US" dirty="0"/>
              <a:t>): Involuntary leakage of </a:t>
            </a:r>
            <a:r>
              <a:rPr lang="en-US" dirty="0" smtClean="0"/>
              <a:t>urine</a:t>
            </a:r>
          </a:p>
          <a:p>
            <a:endParaRPr lang="en-US" dirty="0"/>
          </a:p>
          <a:p>
            <a:r>
              <a:rPr lang="en-US" b="1" dirty="0"/>
              <a:t>Urgency</a:t>
            </a:r>
            <a:r>
              <a:rPr lang="en-US" dirty="0"/>
              <a:t>: sudden compelling desire to urinate that is difficult to </a:t>
            </a:r>
            <a:r>
              <a:rPr lang="en-US" dirty="0" smtClean="0"/>
              <a:t>delay</a:t>
            </a:r>
          </a:p>
          <a:p>
            <a:endParaRPr lang="en-US" dirty="0"/>
          </a:p>
          <a:p>
            <a:r>
              <a:rPr lang="en-US" b="1" dirty="0"/>
              <a:t>Frequency</a:t>
            </a:r>
            <a:r>
              <a:rPr lang="en-US" dirty="0"/>
              <a:t>: pee </a:t>
            </a:r>
            <a:r>
              <a:rPr lang="en-US" dirty="0" smtClean="0"/>
              <a:t>q8h</a:t>
            </a:r>
          </a:p>
          <a:p>
            <a:endParaRPr lang="en-US" dirty="0"/>
          </a:p>
          <a:p>
            <a:r>
              <a:rPr lang="en-US" b="1" dirty="0"/>
              <a:t>UUI</a:t>
            </a:r>
            <a:r>
              <a:rPr lang="en-US" dirty="0"/>
              <a:t> = Urinary Urge </a:t>
            </a:r>
            <a:r>
              <a:rPr lang="en-US" dirty="0" smtClean="0"/>
              <a:t>Incontinence</a:t>
            </a:r>
          </a:p>
          <a:p>
            <a:endParaRPr lang="en-US" dirty="0"/>
          </a:p>
          <a:p>
            <a:r>
              <a:rPr lang="en-US" b="1" dirty="0"/>
              <a:t>bladder outlet obstruction (BOO)</a:t>
            </a:r>
            <a:r>
              <a:rPr lang="en-US" b="1" dirty="0" smtClean="0"/>
              <a:t>,</a:t>
            </a:r>
          </a:p>
          <a:p>
            <a:endParaRPr lang="en-US" b="1" dirty="0" smtClean="0"/>
          </a:p>
          <a:p>
            <a:r>
              <a:rPr lang="en-US" b="1" dirty="0" smtClean="0"/>
              <a:t>Nocturia: </a:t>
            </a:r>
            <a:r>
              <a:rPr lang="en-US" dirty="0" smtClean="0"/>
              <a:t>urinating HS</a:t>
            </a:r>
          </a:p>
          <a:p>
            <a:endParaRPr lang="en-US" b="1" dirty="0"/>
          </a:p>
          <a:p>
            <a:r>
              <a:rPr lang="en-US" b="1" dirty="0"/>
              <a:t>Overactive Bladder</a:t>
            </a:r>
            <a:r>
              <a:rPr lang="en-US" dirty="0"/>
              <a:t>: Syndrome characterized by urinary urgency + frequency + Nocturia + with/without UI + no actual </a:t>
            </a:r>
            <a:r>
              <a:rPr lang="en-US" dirty="0" smtClean="0"/>
              <a:t>cause</a:t>
            </a:r>
          </a:p>
          <a:p>
            <a:endParaRPr lang="en-US" dirty="0"/>
          </a:p>
          <a:p>
            <a:r>
              <a:rPr lang="en-US" b="1" dirty="0"/>
              <a:t>Detrusor overactivity: </a:t>
            </a:r>
            <a:r>
              <a:rPr lang="en-US" dirty="0"/>
              <a:t>involuntary detrusor contractions during the filling phase of a urodynamic study. (diagnosis is important for treatment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/>
              <a:t>Overflow incontinence </a:t>
            </a:r>
            <a:r>
              <a:rPr lang="en-US" dirty="0"/>
              <a:t>results when the bladder is filled to capacity at all times but is unable to empty, causing urine to leak from a distended bladder past a normal or even overactive outlet and sphincter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5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9" y="766179"/>
            <a:ext cx="7690799" cy="5007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69" y="377004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</a:t>
            </a:r>
            <a:r>
              <a:rPr lang="en-US" dirty="0" err="1" smtClean="0"/>
              <a:t>Bladda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0227" y="2678712"/>
            <a:ext cx="1745247" cy="3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5401" y="5317126"/>
            <a:ext cx="1375735" cy="41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30630" y="1934770"/>
            <a:ext cx="2322941" cy="17933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4364158" y="3636441"/>
            <a:ext cx="749810" cy="145525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480" y="1393031"/>
            <a:ext cx="3215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Overactive Bladder Syndrome =</a:t>
            </a:r>
            <a:endParaRPr lang="en-US" dirty="0" smtClean="0"/>
          </a:p>
          <a:p>
            <a:r>
              <a:rPr lang="en-US" dirty="0" smtClean="0"/>
              <a:t>Urgency + frequency + Nocturia</a:t>
            </a:r>
          </a:p>
          <a:p>
            <a:r>
              <a:rPr lang="en-US" dirty="0" smtClean="0"/>
              <a:t>+ w/ or w/o UI</a:t>
            </a:r>
          </a:p>
          <a:p>
            <a:r>
              <a:rPr lang="en-US" dirty="0" smtClean="0"/>
              <a:t>+ No actual Cause</a:t>
            </a:r>
          </a:p>
          <a:p>
            <a:r>
              <a:rPr lang="en-US" dirty="0" smtClean="0"/>
              <a:t>(general diagnosis)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0269" y="3460506"/>
            <a:ext cx="31552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Detrusor overactivity: </a:t>
            </a:r>
            <a:r>
              <a:rPr lang="en-US" dirty="0" smtClean="0"/>
              <a:t>involuntary detrusor contractions during the filling phase of a urodynamic study</a:t>
            </a:r>
          </a:p>
          <a:p>
            <a:r>
              <a:rPr lang="en-US" dirty="0" smtClean="0"/>
              <a:t>(specific diagnosis)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158" y="1628657"/>
            <a:ext cx="3031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Bladder Underactivity</a:t>
            </a:r>
            <a:r>
              <a:rPr lang="en-US" dirty="0" smtClean="0"/>
              <a:t>: Bladder is unable to empty </a:t>
            </a:r>
            <a:r>
              <a:rPr lang="en-US" dirty="0" smtClean="0">
                <a:sym typeface="Wingdings"/>
              </a:rPr>
              <a:t> buildup of urine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Causes urine leak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158" y="833971"/>
            <a:ext cx="231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Overflow Incontinence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019158" y="2828986"/>
            <a:ext cx="3170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Ureteral Overactivity</a:t>
            </a:r>
            <a:r>
              <a:rPr lang="en-US" dirty="0" smtClean="0"/>
              <a:t>: Urethra constricts (BPH or prostate cancer), causing a buildup of urine in bladder </a:t>
            </a:r>
            <a:r>
              <a:rPr lang="en-US" dirty="0" smtClean="0">
                <a:sym typeface="Wingdings"/>
              </a:rPr>
              <a:t> Causes Urine leak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5378549" y="3567650"/>
            <a:ext cx="640609" cy="409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06758" y="3502830"/>
            <a:ext cx="826707" cy="474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82652" y="2203523"/>
            <a:ext cx="578941" cy="373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32584" y="8339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Overactivity</a:t>
            </a:r>
            <a:endParaRPr lang="en-US" u="sng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723384" y="1934770"/>
            <a:ext cx="295774" cy="268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66461"/>
              </p:ext>
            </p:extLst>
          </p:nvPr>
        </p:nvGraphicFramePr>
        <p:xfrm>
          <a:off x="201" y="-919659"/>
          <a:ext cx="9241015" cy="429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9690100" imgH="4508500" progId="Word.Document.12">
                  <p:embed/>
                </p:oleObj>
              </mc:Choice>
              <mc:Fallback>
                <p:oleObj name="Document" r:id="rId3" imgW="9690100" imgH="450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" y="-919659"/>
                        <a:ext cx="9241015" cy="429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61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106" y="114116"/>
            <a:ext cx="307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Non-Pharmacologic Treatment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88048"/>
              </p:ext>
            </p:extLst>
          </p:nvPr>
        </p:nvGraphicFramePr>
        <p:xfrm>
          <a:off x="224106" y="594021"/>
          <a:ext cx="8590737" cy="5899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579"/>
                <a:gridCol w="2863579"/>
                <a:gridCol w="2863579"/>
              </a:tblGrid>
              <a:tr h="452767">
                <a:tc>
                  <a:txBody>
                    <a:bodyPr/>
                    <a:lstStyle/>
                    <a:p>
                      <a:r>
                        <a:rPr lang="en-US" dirty="0" smtClean="0"/>
                        <a:t>Intervention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343475">
                <a:tc>
                  <a:txBody>
                    <a:bodyPr/>
                    <a:lstStyle/>
                    <a:p>
                      <a:r>
                        <a:rPr lang="en-US" dirty="0" smtClean="0"/>
                        <a:t>Lifestyle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 risk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Fluid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Smoking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Weight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Stress</a:t>
                      </a:r>
                    </a:p>
                  </a:txBody>
                  <a:tcPr/>
                </a:tc>
              </a:tr>
              <a:tr h="639098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Time when to pee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</a:tr>
              <a:tr h="1451334">
                <a:tc>
                  <a:txBody>
                    <a:bodyPr/>
                    <a:lstStyle/>
                    <a:p>
                      <a:r>
                        <a:rPr lang="en-US" dirty="0" smtClean="0"/>
                        <a:t>Muscle rehab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Pelvic floor muscle contractions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Vaginal weights (for females</a:t>
                      </a:r>
                      <a:r>
                        <a:rPr lang="en-US" baseline="0" dirty="0" smtClean="0"/>
                        <a:t>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</a:tr>
              <a:tr h="1786258">
                <a:tc>
                  <a:txBody>
                    <a:bodyPr/>
                    <a:lstStyle/>
                    <a:p>
                      <a:r>
                        <a:rPr lang="en-US" dirty="0" smtClean="0"/>
                        <a:t>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Pessaries (for females only): support bladder neck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Urethral compression device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Pant alarms (SICK!): looks like a diaper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14" y="3105009"/>
            <a:ext cx="1655251" cy="118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05" y="4495496"/>
            <a:ext cx="2813137" cy="18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407</Words>
  <Application>Microsoft Macintosh PowerPoint</Application>
  <PresentationFormat>On-screen Show (4:3)</PresentationFormat>
  <Paragraphs>80</Paragraphs>
  <Slides>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59</cp:revision>
  <dcterms:created xsi:type="dcterms:W3CDTF">2012-03-09T20:00:36Z</dcterms:created>
  <dcterms:modified xsi:type="dcterms:W3CDTF">2012-03-11T21:03:46Z</dcterms:modified>
</cp:coreProperties>
</file>