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49"/>
  </p:notes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9" r:id="rId21"/>
    <p:sldId id="361" r:id="rId22"/>
    <p:sldId id="340" r:id="rId23"/>
    <p:sldId id="341" r:id="rId24"/>
    <p:sldId id="342" r:id="rId25"/>
    <p:sldId id="343" r:id="rId26"/>
    <p:sldId id="356" r:id="rId27"/>
    <p:sldId id="357" r:id="rId28"/>
    <p:sldId id="347" r:id="rId29"/>
    <p:sldId id="358" r:id="rId30"/>
    <p:sldId id="349" r:id="rId31"/>
    <p:sldId id="354" r:id="rId32"/>
    <p:sldId id="351" r:id="rId33"/>
    <p:sldId id="359" r:id="rId34"/>
    <p:sldId id="353" r:id="rId35"/>
    <p:sldId id="360" r:id="rId36"/>
    <p:sldId id="362" r:id="rId37"/>
    <p:sldId id="363" r:id="rId38"/>
    <p:sldId id="364" r:id="rId39"/>
    <p:sldId id="373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</p:sldIdLst>
  <p:sldSz cx="9144000" cy="6858000" type="screen4x3"/>
  <p:notesSz cx="6858000" cy="9144000"/>
  <p:custDataLst>
    <p:tags r:id="rId5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38" autoAdjust="0"/>
    <p:restoredTop sz="88432" autoAdjust="0"/>
  </p:normalViewPr>
  <p:slideViewPr>
    <p:cSldViewPr snapToGrid="0" snapToObjects="1">
      <p:cViewPr varScale="1">
        <p:scale>
          <a:sx n="60" d="100"/>
          <a:sy n="60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8C27D-C685-3B4C-A27D-A5E4386A562E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7E54A-3DDF-0847-9007-D49550044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272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072E-7C14-7243-8459-0CBC32C4CC1F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Epilepsy - Review</a:t>
            </a:r>
            <a:endParaRPr lang="en-US" sz="3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0309" y="1362850"/>
          <a:ext cx="3811144" cy="1999140"/>
        </p:xfrm>
        <a:graphic>
          <a:graphicData uri="http://schemas.openxmlformats.org/drawingml/2006/table">
            <a:tbl>
              <a:tblPr/>
              <a:tblGrid>
                <a:gridCol w="2150295"/>
                <a:gridCol w="1660849"/>
              </a:tblGrid>
              <a:tr h="399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00"/>
                          </a:solidFill>
                          <a:latin typeface="Calibri"/>
                        </a:rPr>
                        <a:t>Partial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</a:rPr>
                        <a:t>Carbamazepine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9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</a:rPr>
                        <a:t>(simple or complex)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</a:rPr>
                        <a:t>Lamotrigine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982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</a:rPr>
                        <a:t>Oxcarbazepine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982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</a:rPr>
                        <a:t>Phenytoin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982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/>
                        </a:rPr>
                        <a:t>Valproic Acid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50309" y="4117249"/>
          <a:ext cx="4128384" cy="1138335"/>
        </p:xfrm>
        <a:graphic>
          <a:graphicData uri="http://schemas.openxmlformats.org/drawingml/2006/table">
            <a:tbl>
              <a:tblPr/>
              <a:tblGrid>
                <a:gridCol w="2359077"/>
                <a:gridCol w="1769307"/>
              </a:tblGrid>
              <a:tr h="472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00"/>
                          </a:solidFill>
                          <a:latin typeface="Calibri"/>
                        </a:rPr>
                        <a:t>Primary Generalized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Valproic Acid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(Tonic-clonic)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Lamotrigine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241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Topiramate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746175" y="1362850"/>
          <a:ext cx="3461395" cy="851535"/>
        </p:xfrm>
        <a:graphic>
          <a:graphicData uri="http://schemas.openxmlformats.org/drawingml/2006/table">
            <a:tbl>
              <a:tblPr/>
              <a:tblGrid>
                <a:gridCol w="1977940"/>
                <a:gridCol w="148345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00"/>
                          </a:solidFill>
                          <a:latin typeface="Calibri"/>
                        </a:rPr>
                        <a:t>Absence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Valproic Acid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Ethosuximide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Lamotrigine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970110" y="3126746"/>
          <a:ext cx="3461395" cy="567690"/>
        </p:xfrm>
        <a:graphic>
          <a:graphicData uri="http://schemas.openxmlformats.org/drawingml/2006/table">
            <a:tbl>
              <a:tblPr/>
              <a:tblGrid>
                <a:gridCol w="1977940"/>
                <a:gridCol w="148345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FFFF00"/>
                          </a:solidFill>
                          <a:latin typeface="Calibri"/>
                        </a:rPr>
                        <a:t>Refractory</a:t>
                      </a:r>
                      <a:endParaRPr lang="en-US" sz="1800" b="1" i="0" u="none" strike="noStrike" dirty="0">
                        <a:solidFill>
                          <a:srgbClr val="FFFF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Felbamate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Vigabatrin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70110" y="4829816"/>
          <a:ext cx="3461395" cy="851535"/>
        </p:xfrm>
        <a:graphic>
          <a:graphicData uri="http://schemas.openxmlformats.org/drawingml/2006/table">
            <a:tbl>
              <a:tblPr/>
              <a:tblGrid>
                <a:gridCol w="1977940"/>
                <a:gridCol w="148345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FFFF00"/>
                          </a:solidFill>
                          <a:latin typeface="Calibri"/>
                        </a:rPr>
                        <a:t>Status Epilepticus</a:t>
                      </a:r>
                      <a:endParaRPr lang="en-US" sz="1800" b="1" i="0" u="none" strike="noStrike" dirty="0">
                        <a:solidFill>
                          <a:srgbClr val="FFFF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Diazepam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Midazolam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Lorazepam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Valproic Acid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530223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General:		1-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90" y="3837579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Idio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Chronic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302" y="2609065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Box Warning:		1-</a:t>
            </a:r>
          </a:p>
          <a:p>
            <a:r>
              <a:rPr lang="en-US" dirty="0" smtClean="0"/>
              <a:t>					2-</a:t>
            </a:r>
          </a:p>
          <a:p>
            <a:r>
              <a:rPr lang="en-US" dirty="0" smtClean="0"/>
              <a:t>					3-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6414" y="5355344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Blood Level: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Valproic Acid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530223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General:		1-   Formulations in salt form – Serum levels in acid 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90" y="3837579"/>
            <a:ext cx="7743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   </a:t>
            </a:r>
            <a:r>
              <a:rPr lang="en-US" dirty="0" smtClean="0"/>
              <a:t>none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Idio   </a:t>
            </a:r>
            <a:r>
              <a:rPr lang="en-US" dirty="0" smtClean="0"/>
              <a:t>Alopecia - temporary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Chronic  </a:t>
            </a:r>
            <a:r>
              <a:rPr lang="en-US" dirty="0" smtClean="0"/>
              <a:t>Hyperammonemia </a:t>
            </a:r>
            <a:r>
              <a:rPr lang="en-US" sz="1200" dirty="0" smtClean="0"/>
              <a:t>(not b/c of liver dysfunction)</a:t>
            </a:r>
            <a:r>
              <a:rPr lang="en-US" dirty="0" smtClean="0"/>
              <a:t> – Carnitine</a:t>
            </a:r>
          </a:p>
          <a:p>
            <a:r>
              <a:rPr lang="en-US" dirty="0" smtClean="0"/>
              <a:t>				       </a:t>
            </a:r>
            <a:r>
              <a:rPr lang="en-US" dirty="0" err="1" smtClean="0"/>
              <a:t>Oteopathy</a:t>
            </a:r>
            <a:r>
              <a:rPr lang="en-US" dirty="0" smtClean="0"/>
              <a:t> ,  Cognitive deficit in </a:t>
            </a:r>
            <a:r>
              <a:rPr lang="en-US" dirty="0" smtClean="0"/>
              <a:t>children, weight gain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3302" y="2515760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Box Warning:		1-  Hepatitis</a:t>
            </a:r>
          </a:p>
          <a:p>
            <a:r>
              <a:rPr lang="en-US" dirty="0" smtClean="0"/>
              <a:t>					2-  Pancreatitis</a:t>
            </a:r>
          </a:p>
          <a:p>
            <a:r>
              <a:rPr lang="en-US" dirty="0" smtClean="0"/>
              <a:t>					3-   Teratogenic – Birth defect  </a:t>
            </a:r>
            <a:r>
              <a:rPr lang="en-US" sz="1200" dirty="0" smtClean="0"/>
              <a:t>(only drug with warning)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6414" y="5541954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Blood Level:      50 – 150 mcg/ml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Topiramate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80190" y="1523615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Idio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Chronic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Topiramate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41176" y="1523615"/>
            <a:ext cx="7819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   </a:t>
            </a:r>
            <a:r>
              <a:rPr lang="en-US" dirty="0" smtClean="0"/>
              <a:t>Psychomotor slowing – Start with low dose &amp; titrate up</a:t>
            </a:r>
          </a:p>
          <a:p>
            <a:r>
              <a:rPr lang="en-US" dirty="0" smtClean="0"/>
              <a:t>				      Concentration difficulties, speech/language problems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			Idio   </a:t>
            </a:r>
            <a:r>
              <a:rPr lang="en-US" dirty="0" smtClean="0"/>
              <a:t>Metabolic acidosis, </a:t>
            </a:r>
            <a:r>
              <a:rPr lang="en-US" dirty="0" err="1" smtClean="0"/>
              <a:t>Oligohidrosis</a:t>
            </a:r>
            <a:r>
              <a:rPr lang="en-US" dirty="0" smtClean="0"/>
              <a:t>, Hyperthermia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			Chronic   </a:t>
            </a:r>
            <a:r>
              <a:rPr lang="en-US" dirty="0" smtClean="0"/>
              <a:t>Nephrolithiasis (drink a lot of fluid), Weight </a:t>
            </a:r>
            <a:r>
              <a:rPr lang="en-US" dirty="0" smtClean="0"/>
              <a:t>loss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Ethosuximide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80190" y="1990140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Idio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Chronic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Ethosuximide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80190" y="1990140"/>
            <a:ext cx="6997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   </a:t>
            </a:r>
            <a:r>
              <a:rPr lang="en-US" dirty="0" smtClean="0"/>
              <a:t>none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			Idio   </a:t>
            </a:r>
            <a:r>
              <a:rPr lang="en-US" dirty="0" smtClean="0"/>
              <a:t>Blood dyscrasias, RASH (SJS/TEN)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			Chronic   </a:t>
            </a:r>
            <a:r>
              <a:rPr lang="en-US" dirty="0" smtClean="0"/>
              <a:t>none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Felbamate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530223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General:		1-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90" y="3837579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			Idio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			Chronic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3302" y="2515760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Box Warning:		1-</a:t>
            </a:r>
          </a:p>
          <a:p>
            <a:r>
              <a:rPr lang="en-US" dirty="0" smtClean="0"/>
              <a:t>					2-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Felbamate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530223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General:		1-  Consent 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90" y="3837579"/>
            <a:ext cx="6997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  </a:t>
            </a:r>
            <a:r>
              <a:rPr lang="en-US" dirty="0" smtClean="0"/>
              <a:t>none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			Idio  </a:t>
            </a:r>
            <a:r>
              <a:rPr lang="en-US" dirty="0" smtClean="0"/>
              <a:t>none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			Chronic  </a:t>
            </a:r>
            <a:r>
              <a:rPr lang="en-US" dirty="0" smtClean="0"/>
              <a:t>Osteopathy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302" y="2515760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Box Warning:		1-  Hepatic toxicity</a:t>
            </a:r>
          </a:p>
          <a:p>
            <a:r>
              <a:rPr lang="en-US" dirty="0" smtClean="0"/>
              <a:t>					2-  Aplastic anemia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Vigabatrin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80190" y="3837579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			Idio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			Chronic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3302" y="2146428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Box Warning:		1-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Vigabatrin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80190" y="3837579"/>
            <a:ext cx="6997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   </a:t>
            </a:r>
            <a:r>
              <a:rPr lang="en-US" dirty="0" smtClean="0"/>
              <a:t>none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			Idio   </a:t>
            </a:r>
            <a:r>
              <a:rPr lang="en-US" dirty="0" smtClean="0"/>
              <a:t>Anemia, Peripheral neuropathies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			Chronic   </a:t>
            </a:r>
            <a:r>
              <a:rPr lang="en-US" dirty="0" smtClean="0"/>
              <a:t>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302" y="2146428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Box Warning:		1-  Permanent vision loss – SHARE program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Carbamazepine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250308"/>
            <a:ext cx="6997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General:		1-</a:t>
            </a:r>
          </a:p>
          <a:p>
            <a:r>
              <a:rPr lang="en-US" dirty="0" smtClean="0"/>
              <a:t>			2-</a:t>
            </a:r>
          </a:p>
          <a:p>
            <a:r>
              <a:rPr lang="en-US" dirty="0" smtClean="0"/>
              <a:t>			3-</a:t>
            </a:r>
          </a:p>
          <a:p>
            <a:r>
              <a:rPr lang="en-US" dirty="0" smtClean="0"/>
              <a:t>			4-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0190" y="4005528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</a:t>
            </a:r>
          </a:p>
          <a:p>
            <a:r>
              <a:rPr lang="en-US" dirty="0" smtClean="0"/>
              <a:t>			</a:t>
            </a:r>
            <a:r>
              <a:rPr lang="en-US" dirty="0" smtClean="0">
                <a:solidFill>
                  <a:srgbClr val="FFFF00"/>
                </a:solidFill>
              </a:rPr>
              <a:t>Idio</a:t>
            </a:r>
          </a:p>
          <a:p>
            <a:r>
              <a:rPr lang="en-US" dirty="0" smtClean="0"/>
              <a:t>			</a:t>
            </a:r>
            <a:r>
              <a:rPr lang="en-US" dirty="0" smtClean="0">
                <a:solidFill>
                  <a:srgbClr val="FFFF00"/>
                </a:solidFill>
              </a:rPr>
              <a:t>Chronic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3302" y="2926302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Box Warning:		1-</a:t>
            </a:r>
          </a:p>
          <a:p>
            <a:r>
              <a:rPr lang="en-US" dirty="0" smtClean="0"/>
              <a:t>					2-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6414" y="5429988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Blood Level:		Carbamazepine</a:t>
            </a:r>
          </a:p>
          <a:p>
            <a:r>
              <a:rPr lang="en-US" dirty="0" smtClean="0"/>
              <a:t>					Active metabolite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703" y="593948"/>
            <a:ext cx="4477407" cy="63448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Levetiracetam</a:t>
            </a:r>
            <a:br>
              <a:rPr lang="en-US" sz="3200" dirty="0" smtClean="0"/>
            </a:br>
            <a:r>
              <a:rPr lang="en-US" sz="1600" dirty="0" smtClean="0"/>
              <a:t>Alternative for PARTIAL &amp; 1</a:t>
            </a:r>
            <a:r>
              <a:rPr lang="en-US" sz="1600" baseline="30000" dirty="0" smtClean="0"/>
              <a:t>o</a:t>
            </a:r>
            <a:r>
              <a:rPr lang="en-US" sz="1600" dirty="0" smtClean="0"/>
              <a:t> Generalized (Tonic-Clonic)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77078" y="2178546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General:		1-</a:t>
            </a:r>
          </a:p>
          <a:p>
            <a:r>
              <a:rPr lang="en-US" dirty="0" smtClean="0"/>
              <a:t>			2-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0190" y="4154816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Idio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Chronic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703" y="593948"/>
            <a:ext cx="4477407" cy="63448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Levetiracetam</a:t>
            </a:r>
            <a:br>
              <a:rPr lang="en-US" sz="3200" dirty="0" smtClean="0"/>
            </a:br>
            <a:r>
              <a:rPr lang="en-US" sz="1600" dirty="0" smtClean="0"/>
              <a:t>Alternative for PARTIAL &amp; 1</a:t>
            </a:r>
            <a:r>
              <a:rPr lang="en-US" sz="1600" baseline="30000" dirty="0" smtClean="0"/>
              <a:t>o</a:t>
            </a:r>
            <a:r>
              <a:rPr lang="en-US" sz="1600" dirty="0" smtClean="0"/>
              <a:t> Generalized (Tonic-Clonic)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973588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6088" indent="-1716088">
              <a:tabLst>
                <a:tab pos="1381125" algn="l"/>
              </a:tabLst>
            </a:pPr>
            <a:r>
              <a:rPr lang="en-US" dirty="0" smtClean="0"/>
              <a:t>General:	1-  FDA approved for Adjunctive but frequently used for monotherapy in PARTIAL &amp; 1</a:t>
            </a:r>
            <a:r>
              <a:rPr lang="en-US" baseline="30000" dirty="0" smtClean="0"/>
              <a:t>o</a:t>
            </a:r>
            <a:r>
              <a:rPr lang="en-US" dirty="0" smtClean="0"/>
              <a:t> GENERALIZED  epilepsy</a:t>
            </a:r>
          </a:p>
          <a:p>
            <a:r>
              <a:rPr lang="en-US" dirty="0" smtClean="0"/>
              <a:t>			2-   For patients with hepatic dysfunction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90" y="3576325"/>
            <a:ext cx="6997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   </a:t>
            </a:r>
            <a:r>
              <a:rPr lang="en-US" dirty="0" smtClean="0"/>
              <a:t>none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			Idio   </a:t>
            </a:r>
            <a:r>
              <a:rPr lang="en-US" dirty="0" smtClean="0"/>
              <a:t>Behavioral disturbances / psychosis (aggression)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			Chronic   </a:t>
            </a:r>
            <a:r>
              <a:rPr lang="en-US" dirty="0" smtClean="0"/>
              <a:t>none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Phenobarbital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530223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General:		1-</a:t>
            </a:r>
          </a:p>
          <a:p>
            <a:r>
              <a:rPr lang="en-US" dirty="0" smtClean="0"/>
              <a:t>			2-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90" y="3091139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Idio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Chronic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6414" y="5355344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Blood Level: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Phenobarbital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530223"/>
            <a:ext cx="6997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6088" indent="-1716088">
              <a:tabLst>
                <a:tab pos="1381125" algn="l"/>
              </a:tabLst>
            </a:pPr>
            <a:r>
              <a:rPr lang="en-US" dirty="0" smtClean="0"/>
              <a:t>General:	1-  Contraindicated in severe hepatic dysfunction, dyspnea or air way obstruction, porphyria</a:t>
            </a:r>
          </a:p>
          <a:p>
            <a:pPr marL="1716088" indent="-1716088">
              <a:tabLst>
                <a:tab pos="1381125" algn="l"/>
              </a:tabLst>
            </a:pPr>
            <a:r>
              <a:rPr lang="en-US" dirty="0" smtClean="0"/>
              <a:t>	2-   Not used in maintenance b/c of Sedation – need to titrate down / remove before discharge from hospital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90" y="3091139"/>
            <a:ext cx="6997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2638" indent="-2052638">
              <a:tabLst>
                <a:tab pos="1381125" algn="l"/>
              </a:tabLst>
            </a:pPr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   </a:t>
            </a:r>
            <a:r>
              <a:rPr lang="en-US" dirty="0" smtClean="0"/>
              <a:t>Sedation, Respiratory depression (alcoholic, high dose of pain medications)</a:t>
            </a:r>
          </a:p>
          <a:p>
            <a:pPr marL="2052638" indent="-2052638">
              <a:tabLst>
                <a:tab pos="1381125" algn="l"/>
              </a:tabLst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			Idio   </a:t>
            </a:r>
            <a:r>
              <a:rPr lang="en-US" dirty="0" smtClean="0"/>
              <a:t>Blood dyscrasias, RASH (SJS)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			Chronic   </a:t>
            </a:r>
            <a:r>
              <a:rPr lang="en-US" dirty="0" smtClean="0"/>
              <a:t>Osteopathy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6414" y="5355344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Blood Level:    10 – 40 mcg/ml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Fosphenytoin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996748"/>
            <a:ext cx="6997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General:		1-</a:t>
            </a:r>
          </a:p>
          <a:p>
            <a:r>
              <a:rPr lang="en-US" dirty="0" smtClean="0"/>
              <a:t>			2-</a:t>
            </a:r>
          </a:p>
          <a:p>
            <a:r>
              <a:rPr lang="en-US" dirty="0" smtClean="0"/>
              <a:t>			3-</a:t>
            </a:r>
          </a:p>
          <a:p>
            <a:r>
              <a:rPr lang="en-US" dirty="0" smtClean="0"/>
              <a:t>			4-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Fosphenytoin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996748"/>
            <a:ext cx="7893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General:		1-  Prodrug of </a:t>
            </a:r>
            <a:r>
              <a:rPr lang="en-US" dirty="0" err="1" smtClean="0"/>
              <a:t>phenytoin</a:t>
            </a:r>
            <a:endParaRPr lang="en-US" dirty="0" smtClean="0"/>
          </a:p>
          <a:p>
            <a:r>
              <a:rPr lang="en-US" dirty="0" smtClean="0"/>
              <a:t>			2-   Used in Emergency only (not for maintenance)</a:t>
            </a:r>
          </a:p>
          <a:p>
            <a:r>
              <a:rPr lang="en-US" dirty="0" smtClean="0"/>
              <a:t>			3-   Can be reconstituted in Dextrose with no risk of precipitation</a:t>
            </a:r>
          </a:p>
          <a:p>
            <a:pPr marL="1716088" indent="-1716088">
              <a:tabLst>
                <a:tab pos="1381125" algn="l"/>
              </a:tabLst>
            </a:pPr>
            <a:r>
              <a:rPr lang="en-US" dirty="0" smtClean="0"/>
              <a:t>	4-   IV at faster rate 150 mg/min with no risk of hypotension or arrhythmias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Zonisamide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65358" y="657012"/>
            <a:ext cx="3759115" cy="634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Alternative for PARTIAL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7078" y="2052731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General:		1-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0190" y="3408376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Idio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Chronic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Zonisamide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2052731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General:		1-   Cross sensitivity with sulfonamides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90" y="3408376"/>
            <a:ext cx="6997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   </a:t>
            </a:r>
            <a:r>
              <a:rPr lang="en-US" dirty="0" smtClean="0"/>
              <a:t>none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			Idio   </a:t>
            </a:r>
            <a:r>
              <a:rPr lang="en-US" dirty="0" smtClean="0"/>
              <a:t>Metabolic acidosis, </a:t>
            </a:r>
            <a:r>
              <a:rPr lang="en-US" dirty="0" err="1" smtClean="0"/>
              <a:t>Oligohidrosis</a:t>
            </a:r>
            <a:r>
              <a:rPr lang="en-US" dirty="0" smtClean="0"/>
              <a:t>, Hyperthermia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			Chronic   </a:t>
            </a:r>
            <a:r>
              <a:rPr lang="en-US" dirty="0" smtClean="0"/>
              <a:t>Nephrolithiasis, Weight loss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65358" y="657012"/>
            <a:ext cx="3759115" cy="634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Alternative for PARTIAL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625480"/>
            <a:ext cx="3759115" cy="63448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Gabapentin</a:t>
            </a:r>
            <a:br>
              <a:rPr lang="en-US" sz="3200" dirty="0" smtClean="0"/>
            </a:br>
            <a:r>
              <a:rPr lang="en-US" sz="1600" dirty="0" smtClean="0"/>
              <a:t>Alternative for PARTIAL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80190" y="2046123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Idio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Chronic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625480"/>
            <a:ext cx="3759115" cy="63448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Gabapentin</a:t>
            </a:r>
            <a:br>
              <a:rPr lang="en-US" sz="3200" dirty="0" smtClean="0"/>
            </a:br>
            <a:r>
              <a:rPr lang="en-US" sz="1600" dirty="0" smtClean="0"/>
              <a:t>Alternative for PARTIAL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80190" y="2046123"/>
            <a:ext cx="6997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   </a:t>
            </a:r>
            <a:r>
              <a:rPr lang="en-US" dirty="0" smtClean="0"/>
              <a:t>none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			Idio   </a:t>
            </a:r>
            <a:r>
              <a:rPr lang="en-US" dirty="0" smtClean="0"/>
              <a:t>Peripheral edema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			Chronic   </a:t>
            </a:r>
            <a:r>
              <a:rPr lang="en-US" dirty="0" smtClean="0"/>
              <a:t>Weight gain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Carbamazepine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250308"/>
            <a:ext cx="6997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General:		1-  Active metabolite:    10, 11-epoxide</a:t>
            </a:r>
          </a:p>
          <a:p>
            <a:r>
              <a:rPr lang="en-US" dirty="0" smtClean="0"/>
              <a:t>			2-  Cross sensitivity with TCA</a:t>
            </a:r>
          </a:p>
          <a:p>
            <a:r>
              <a:rPr lang="en-US" dirty="0" smtClean="0"/>
              <a:t>			3-  Contraindication with MAO inhibitor (NEFAZODONE)</a:t>
            </a:r>
          </a:p>
          <a:p>
            <a:r>
              <a:rPr lang="en-US" dirty="0" smtClean="0"/>
              <a:t>			4-  Auto-induction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0190" y="4005528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</a:t>
            </a:r>
            <a:r>
              <a:rPr lang="en-US" dirty="0" smtClean="0"/>
              <a:t>   CNS – will dissipate over time</a:t>
            </a:r>
          </a:p>
          <a:p>
            <a:r>
              <a:rPr lang="en-US" dirty="0" smtClean="0"/>
              <a:t>			</a:t>
            </a:r>
            <a:r>
              <a:rPr lang="en-US" dirty="0" smtClean="0">
                <a:solidFill>
                  <a:srgbClr val="FFFF00"/>
                </a:solidFill>
              </a:rPr>
              <a:t>Idio</a:t>
            </a:r>
            <a:r>
              <a:rPr lang="en-US" dirty="0" smtClean="0"/>
              <a:t>   Leukopenia – transient – D/C when ANC &lt; 1000</a:t>
            </a:r>
          </a:p>
          <a:p>
            <a:r>
              <a:rPr lang="en-US" dirty="0" smtClean="0"/>
              <a:t>			</a:t>
            </a:r>
            <a:r>
              <a:rPr lang="en-US" dirty="0" smtClean="0">
                <a:solidFill>
                  <a:srgbClr val="FFFF00"/>
                </a:solidFill>
              </a:rPr>
              <a:t>Chronic</a:t>
            </a:r>
            <a:r>
              <a:rPr lang="en-US" dirty="0" smtClean="0"/>
              <a:t>   Hyponatremia, Osteopathy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3302" y="2926302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Box Warning:		1-  RASH (SJS/TEN)</a:t>
            </a:r>
          </a:p>
          <a:p>
            <a:r>
              <a:rPr lang="en-US" dirty="0" smtClean="0"/>
              <a:t>					2-  Blood Dyscrasias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6414" y="5429988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Blood Level:		Carbamazepine:          4 – 12 mcg/ml</a:t>
            </a:r>
          </a:p>
          <a:p>
            <a:r>
              <a:rPr lang="en-US" dirty="0" smtClean="0"/>
              <a:t>					Active metabolite:       0.4 – 4 mcg/ml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546650"/>
            <a:ext cx="3759115" cy="63448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Lacosamide</a:t>
            </a:r>
            <a:br>
              <a:rPr lang="en-US" sz="3200" dirty="0" smtClean="0"/>
            </a:br>
            <a:r>
              <a:rPr lang="en-US" sz="1800" dirty="0" smtClean="0"/>
              <a:t>Alternative for PARTIAL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880190" y="2046123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2638" indent="-2052638">
              <a:tabLst>
                <a:tab pos="1381125" algn="l"/>
              </a:tabLst>
            </a:pPr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			Idio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			Chronic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546650"/>
            <a:ext cx="3759115" cy="63448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Lacosamide</a:t>
            </a:r>
            <a:br>
              <a:rPr lang="en-US" sz="3200" dirty="0" smtClean="0"/>
            </a:br>
            <a:r>
              <a:rPr lang="en-US" sz="1800" dirty="0" smtClean="0"/>
              <a:t>Alternative for PARTIAL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880190" y="2046123"/>
            <a:ext cx="6997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2638" indent="-2052638">
              <a:tabLst>
                <a:tab pos="1381125" algn="l"/>
              </a:tabLst>
            </a:pPr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   </a:t>
            </a:r>
            <a:r>
              <a:rPr lang="en-US" dirty="0" err="1" smtClean="0"/>
              <a:t>QTc</a:t>
            </a:r>
            <a:r>
              <a:rPr lang="en-US" dirty="0" smtClean="0"/>
              <a:t> prolongation – caution with pts having arrhythmias, taking Haldol, Moxifloxacin </a:t>
            </a:r>
          </a:p>
          <a:p>
            <a:pPr marL="2052638" indent="-2052638">
              <a:tabLst>
                <a:tab pos="1381125" algn="l"/>
              </a:tabLst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			Idio   </a:t>
            </a:r>
            <a:r>
              <a:rPr lang="en-US" dirty="0" smtClean="0"/>
              <a:t>none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			Chronic   </a:t>
            </a:r>
            <a:r>
              <a:rPr lang="en-US" dirty="0" smtClean="0"/>
              <a:t>none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562416"/>
            <a:ext cx="3759115" cy="63448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Pregabalin</a:t>
            </a:r>
            <a:br>
              <a:rPr lang="en-US" sz="3200" dirty="0" smtClean="0"/>
            </a:br>
            <a:r>
              <a:rPr lang="en-US" sz="1600" dirty="0" smtClean="0"/>
              <a:t>Alternative for PARTIAL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80190" y="2046123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Idio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Chronic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562416"/>
            <a:ext cx="3759115" cy="63448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Pregabalin</a:t>
            </a:r>
            <a:br>
              <a:rPr lang="en-US" sz="3200" dirty="0" smtClean="0"/>
            </a:br>
            <a:r>
              <a:rPr lang="en-US" sz="1600" dirty="0" smtClean="0"/>
              <a:t>Alternative for PARTIAL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80190" y="2046123"/>
            <a:ext cx="6997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   </a:t>
            </a:r>
            <a:r>
              <a:rPr lang="en-US" dirty="0" smtClean="0"/>
              <a:t>Aggressive behavior in children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 marL="1884363" indent="-1884363">
              <a:tabLst>
                <a:tab pos="13811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	Idio   </a:t>
            </a:r>
            <a:r>
              <a:rPr lang="en-US" dirty="0" smtClean="0"/>
              <a:t>Peripheral edema, Creatinine kinase elevation, Thrombocytopenia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			Chronic   </a:t>
            </a:r>
            <a:r>
              <a:rPr lang="en-US" dirty="0" smtClean="0"/>
              <a:t>Weight gain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546650"/>
            <a:ext cx="3759115" cy="634482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Ezogabine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1600" dirty="0" smtClean="0"/>
              <a:t>Alternative for PARTIAL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77078" y="2052731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General:		1-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0190" y="3408376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Idio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Chronic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546650"/>
            <a:ext cx="3759115" cy="634482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Ezogabine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1600" dirty="0" smtClean="0"/>
              <a:t>Alternative for PARTIAL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791477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General:		1-   1</a:t>
            </a:r>
            <a:r>
              <a:rPr lang="en-US" baseline="30000" dirty="0" smtClean="0"/>
              <a:t>st</a:t>
            </a:r>
            <a:r>
              <a:rPr lang="en-US" dirty="0" smtClean="0"/>
              <a:t> in Class of K</a:t>
            </a:r>
            <a:r>
              <a:rPr lang="en-US" baseline="30000" dirty="0" smtClean="0"/>
              <a:t>+</a:t>
            </a:r>
            <a:r>
              <a:rPr lang="en-US" dirty="0" smtClean="0"/>
              <a:t>  Channel Openers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90" y="3128461"/>
            <a:ext cx="6997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   </a:t>
            </a:r>
            <a:r>
              <a:rPr lang="en-US" dirty="0" smtClean="0"/>
              <a:t>none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			Idio   </a:t>
            </a:r>
            <a:r>
              <a:rPr lang="en-US" dirty="0" err="1" smtClean="0"/>
              <a:t>QTc</a:t>
            </a:r>
            <a:r>
              <a:rPr lang="en-US" dirty="0" smtClean="0"/>
              <a:t> prolongation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 marL="2220913" indent="-2220913">
              <a:tabLst>
                <a:tab pos="13811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	Chronic   </a:t>
            </a:r>
            <a:r>
              <a:rPr lang="en-US" dirty="0" smtClean="0"/>
              <a:t>Urinary retention – cautions with pts taking anticholinergic drugs &amp; TCA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018" y="452054"/>
            <a:ext cx="3759115" cy="63448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Adverse Effects of AEDs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791477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Drugs cause  RASH  (SJS/TEN)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1818" y="2669113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Drugs cause  HYPERAMMONEMIA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792" y="3404855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Drugs cause  HYPONATREMIA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298" y="4282491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Drugs cause  BIRTH DEFECT in the first trimester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018" y="452054"/>
            <a:ext cx="3759115" cy="63448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Adverse Effects of AEDs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791477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cause  RASH  (SJS/TEN)	</a:t>
            </a:r>
          </a:p>
          <a:p>
            <a:pPr marL="914400" indent="-914400"/>
            <a:r>
              <a:rPr lang="en-US" dirty="0" smtClean="0"/>
              <a:t>	Carbamazepine, Lamotrigine, Phenytoin, Ethosuximide, Phenobarbital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1818" y="3047497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cause  HYPERAMMONEMIA	 - How to treat the side effect?</a:t>
            </a:r>
          </a:p>
          <a:p>
            <a:r>
              <a:rPr lang="en-US" dirty="0" smtClean="0"/>
              <a:t>		Valproic acid – treat with Carnitine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792" y="3925133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cause  HYPONATREMIA</a:t>
            </a:r>
          </a:p>
          <a:p>
            <a:r>
              <a:rPr lang="en-US" dirty="0" smtClean="0"/>
              <a:t>		Carbamazepine, Oxcarbazepine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298" y="4991961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cause  BIRTH DEFECT in the first trimester</a:t>
            </a:r>
          </a:p>
          <a:p>
            <a:r>
              <a:rPr lang="en-US" dirty="0" smtClean="0"/>
              <a:t>		Valproic acid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018" y="452054"/>
            <a:ext cx="3759115" cy="63448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Adverse Effects of AEDs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791477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cause  HEPATOTOXICITY</a:t>
            </a:r>
          </a:p>
          <a:p>
            <a:pPr marL="914400" indent="-914400"/>
            <a:r>
              <a:rPr lang="en-US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1818" y="2684879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CONTRAINDICATED  to  Respiratory obstruction, Dyspnea, Liver dysfunction, Porphyria</a:t>
            </a:r>
          </a:p>
          <a:p>
            <a:r>
              <a:rPr lang="en-US" dirty="0" smtClean="0"/>
              <a:t>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792" y="3925133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cause  APLASTIC ANEMIA</a:t>
            </a:r>
          </a:p>
          <a:p>
            <a:r>
              <a:rPr lang="en-US" dirty="0" smtClean="0"/>
              <a:t>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298" y="4991961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with  ANEMIA  as side effect</a:t>
            </a:r>
          </a:p>
          <a:p>
            <a:r>
              <a:rPr lang="en-US" dirty="0" smtClean="0"/>
              <a:t>	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018" y="452054"/>
            <a:ext cx="3759115" cy="63448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Adverse Effects of AEDs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665349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cause  HEPATOTOXICITY</a:t>
            </a:r>
          </a:p>
          <a:p>
            <a:pPr marL="914400" indent="-914400"/>
            <a:r>
              <a:rPr lang="en-US" dirty="0" smtClean="0"/>
              <a:t>	Valproic acid, Phenobarbital, Felbamate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1818" y="2684879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CONTRAINDICATED  to  Respiratory obstruction, Dyspnea, Liver dysfunction, Porphyria</a:t>
            </a:r>
          </a:p>
          <a:p>
            <a:r>
              <a:rPr lang="en-US" dirty="0" smtClean="0"/>
              <a:t>		Phenobarbital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792" y="3925133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cause  APLASTIC ANEMIA</a:t>
            </a:r>
          </a:p>
          <a:p>
            <a:r>
              <a:rPr lang="en-US" dirty="0" smtClean="0"/>
              <a:t>		Felbamate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298" y="4991961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with  ANEMIA  as side effect</a:t>
            </a:r>
          </a:p>
          <a:p>
            <a:r>
              <a:rPr lang="en-US" dirty="0" smtClean="0"/>
              <a:t>		Vigabatrin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Lamotrigine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847460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General:		1-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90" y="4005528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Idio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Chronic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3302" y="2926302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Box Warning:		1-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018" y="452054"/>
            <a:ext cx="3759115" cy="63448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Adverse Effects of AEDs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539221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cause transient LEUKOPENIA – When to discontinue the drug?</a:t>
            </a:r>
          </a:p>
          <a:p>
            <a:pPr marL="914400" indent="-914400"/>
            <a:r>
              <a:rPr lang="en-US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1818" y="2716411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 with ASEPTIC MENINGITIS  as a side effect</a:t>
            </a:r>
          </a:p>
          <a:p>
            <a:r>
              <a:rPr lang="en-US" dirty="0" smtClean="0"/>
              <a:t>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792" y="3799005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cause  METABOLIC ACIDOSIS, OLIGOHIDROSIS, HYERTHERMIA</a:t>
            </a:r>
          </a:p>
          <a:p>
            <a:r>
              <a:rPr lang="en-US" dirty="0" smtClean="0"/>
              <a:t>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298" y="4991961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 having side effects of NEPRHOLITHIASIS along </a:t>
            </a:r>
            <a:r>
              <a:rPr lang="en-US" dirty="0" smtClean="0">
                <a:solidFill>
                  <a:srgbClr val="FFFF00"/>
                </a:solidFill>
              </a:rPr>
              <a:t>with </a:t>
            </a:r>
            <a:r>
              <a:rPr lang="en-US" dirty="0" smtClean="0">
                <a:solidFill>
                  <a:srgbClr val="FFFF00"/>
                </a:solidFill>
              </a:rPr>
              <a:t>WEIGHT LOSS</a:t>
            </a:r>
          </a:p>
          <a:p>
            <a:r>
              <a:rPr lang="en-US" dirty="0" smtClean="0"/>
              <a:t>	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018" y="452054"/>
            <a:ext cx="3759115" cy="63448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Adverse Effects of AEDs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633817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cause  transient LEUKOPENIA – When to discontinue the drug?</a:t>
            </a:r>
          </a:p>
          <a:p>
            <a:pPr marL="914400" indent="-914400"/>
            <a:r>
              <a:rPr lang="en-US" dirty="0" smtClean="0"/>
              <a:t>	Carbamazepine – D/C when ANC &lt; 1000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1818" y="2684879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 with ASEPTIC MENINGITIS  as a side effect</a:t>
            </a:r>
          </a:p>
          <a:p>
            <a:r>
              <a:rPr lang="en-US" dirty="0" smtClean="0"/>
              <a:t>		Lamotrigine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792" y="3751707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cause  METABOLIC ACIDOSIS, OLIGOHIDROSIS, HYERTHERMIA</a:t>
            </a:r>
          </a:p>
          <a:p>
            <a:r>
              <a:rPr lang="en-US" dirty="0" smtClean="0"/>
              <a:t>		Topiramate, Zonisamide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298" y="4991961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 having side effects of NEPRHOLITHIASIS along with </a:t>
            </a:r>
            <a:r>
              <a:rPr lang="en-US" dirty="0" smtClean="0">
                <a:solidFill>
                  <a:srgbClr val="FFFF00"/>
                </a:solidFill>
              </a:rPr>
              <a:t>WEIGHT </a:t>
            </a:r>
            <a:r>
              <a:rPr lang="en-US" dirty="0" smtClean="0">
                <a:solidFill>
                  <a:srgbClr val="FFFF00"/>
                </a:solidFill>
              </a:rPr>
              <a:t>LOSS</a:t>
            </a:r>
          </a:p>
          <a:p>
            <a:r>
              <a:rPr lang="en-US" dirty="0" smtClean="0"/>
              <a:t>		</a:t>
            </a:r>
            <a:r>
              <a:rPr lang="en-US" dirty="0" smtClean="0"/>
              <a:t>Topiramate, </a:t>
            </a:r>
            <a:r>
              <a:rPr lang="en-US" dirty="0" smtClean="0"/>
              <a:t>Zonisamide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018" y="45205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Indications of AEDs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633817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</a:t>
            </a:r>
            <a:r>
              <a:rPr lang="en-US" u="sng" dirty="0" smtClean="0">
                <a:solidFill>
                  <a:srgbClr val="FFFF00"/>
                </a:solidFill>
              </a:rPr>
              <a:t>NOT approved </a:t>
            </a:r>
            <a:r>
              <a:rPr lang="en-US" dirty="0" smtClean="0">
                <a:solidFill>
                  <a:srgbClr val="FFFF00"/>
                </a:solidFill>
              </a:rPr>
              <a:t>by FDA but commonly used for 1</a:t>
            </a:r>
            <a:r>
              <a:rPr lang="en-US" baseline="30000" dirty="0" smtClean="0">
                <a:solidFill>
                  <a:srgbClr val="FFFF00"/>
                </a:solidFill>
              </a:rPr>
              <a:t>o</a:t>
            </a:r>
            <a:r>
              <a:rPr lang="en-US" dirty="0" smtClean="0">
                <a:solidFill>
                  <a:srgbClr val="FFFF00"/>
                </a:solidFill>
              </a:rPr>
              <a:t> Generalized (tonic-clonic)</a:t>
            </a:r>
          </a:p>
          <a:p>
            <a:pPr marL="914400" indent="-914400"/>
            <a:r>
              <a:rPr lang="en-US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1818" y="2684879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 Approved by FDA for </a:t>
            </a:r>
            <a:r>
              <a:rPr lang="en-US" u="sng" dirty="0" smtClean="0">
                <a:solidFill>
                  <a:srgbClr val="FFFF00"/>
                </a:solidFill>
              </a:rPr>
              <a:t>Adjunctive</a:t>
            </a:r>
            <a:r>
              <a:rPr lang="en-US" dirty="0" smtClean="0">
                <a:solidFill>
                  <a:srgbClr val="FFFF00"/>
                </a:solidFill>
              </a:rPr>
              <a:t> use but commonly used  for 1</a:t>
            </a:r>
            <a:r>
              <a:rPr lang="en-US" baseline="30000" dirty="0" smtClean="0">
                <a:solidFill>
                  <a:srgbClr val="FFFF00"/>
                </a:solidFill>
              </a:rPr>
              <a:t>o</a:t>
            </a:r>
            <a:r>
              <a:rPr lang="en-US" dirty="0" smtClean="0">
                <a:solidFill>
                  <a:srgbClr val="FFFF00"/>
                </a:solidFill>
              </a:rPr>
              <a:t> Generalized (tonic-clonic)</a:t>
            </a:r>
          </a:p>
          <a:p>
            <a:r>
              <a:rPr lang="en-US" dirty="0" smtClean="0"/>
              <a:t>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792" y="3751707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NOT approved by FDA but commonly used for Absence</a:t>
            </a:r>
          </a:p>
          <a:p>
            <a:r>
              <a:rPr lang="en-US" dirty="0" smtClean="0"/>
              <a:t>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298" y="4818535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First line drugs  commonly used for PARTIAL, 1</a:t>
            </a:r>
            <a:r>
              <a:rPr lang="en-US" baseline="30000" dirty="0" smtClean="0">
                <a:solidFill>
                  <a:srgbClr val="FFFF00"/>
                </a:solidFill>
              </a:rPr>
              <a:t>o</a:t>
            </a:r>
            <a:r>
              <a:rPr lang="en-US" dirty="0" smtClean="0">
                <a:solidFill>
                  <a:srgbClr val="FFFF00"/>
                </a:solidFill>
              </a:rPr>
              <a:t> GENERALIZED  (tonic-clonic) and ABSENCE</a:t>
            </a:r>
          </a:p>
          <a:p>
            <a:r>
              <a:rPr lang="en-US" dirty="0" smtClean="0"/>
              <a:t>	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018" y="45205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Indications of AEDs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397327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</a:t>
            </a:r>
            <a:r>
              <a:rPr lang="en-US" u="sng" dirty="0" smtClean="0">
                <a:solidFill>
                  <a:srgbClr val="FFFF00"/>
                </a:solidFill>
              </a:rPr>
              <a:t>NOT approved </a:t>
            </a:r>
            <a:r>
              <a:rPr lang="en-US" dirty="0" smtClean="0">
                <a:solidFill>
                  <a:srgbClr val="FFFF00"/>
                </a:solidFill>
              </a:rPr>
              <a:t>by FDA but commonly used for 1</a:t>
            </a:r>
            <a:r>
              <a:rPr lang="en-US" baseline="30000" dirty="0" smtClean="0">
                <a:solidFill>
                  <a:srgbClr val="FFFF00"/>
                </a:solidFill>
              </a:rPr>
              <a:t>o</a:t>
            </a:r>
            <a:r>
              <a:rPr lang="en-US" dirty="0" smtClean="0">
                <a:solidFill>
                  <a:srgbClr val="FFFF00"/>
                </a:solidFill>
              </a:rPr>
              <a:t> Generalized (tonic-clonic)</a:t>
            </a:r>
          </a:p>
          <a:p>
            <a:pPr marL="914400" indent="-914400"/>
            <a:r>
              <a:rPr lang="en-US" dirty="0" smtClean="0"/>
              <a:t>	Valproic acid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1818" y="2637581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 Approved by FDA for </a:t>
            </a:r>
            <a:r>
              <a:rPr lang="en-US" u="sng" dirty="0" smtClean="0">
                <a:solidFill>
                  <a:srgbClr val="FFFF00"/>
                </a:solidFill>
              </a:rPr>
              <a:t>Adjunctive</a:t>
            </a:r>
            <a:r>
              <a:rPr lang="en-US" dirty="0" smtClean="0">
                <a:solidFill>
                  <a:srgbClr val="FFFF00"/>
                </a:solidFill>
              </a:rPr>
              <a:t> use but commonly used  for 1</a:t>
            </a:r>
            <a:r>
              <a:rPr lang="en-US" baseline="30000" dirty="0" smtClean="0">
                <a:solidFill>
                  <a:srgbClr val="FFFF00"/>
                </a:solidFill>
              </a:rPr>
              <a:t>o</a:t>
            </a:r>
            <a:r>
              <a:rPr lang="en-US" dirty="0" smtClean="0">
                <a:solidFill>
                  <a:srgbClr val="FFFF00"/>
                </a:solidFill>
              </a:rPr>
              <a:t> Generalized (tonic-clonic)</a:t>
            </a:r>
          </a:p>
          <a:p>
            <a:r>
              <a:rPr lang="en-US" dirty="0" smtClean="0"/>
              <a:t>		Lamotrigine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792" y="3846303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</a:t>
            </a:r>
            <a:r>
              <a:rPr lang="en-US" u="sng" dirty="0" smtClean="0">
                <a:solidFill>
                  <a:srgbClr val="FFFF00"/>
                </a:solidFill>
              </a:rPr>
              <a:t>NOT approved </a:t>
            </a:r>
            <a:r>
              <a:rPr lang="en-US" dirty="0" smtClean="0">
                <a:solidFill>
                  <a:srgbClr val="FFFF00"/>
                </a:solidFill>
              </a:rPr>
              <a:t>by FDA but commonly used for Absence</a:t>
            </a:r>
          </a:p>
          <a:p>
            <a:r>
              <a:rPr lang="en-US" dirty="0" smtClean="0"/>
              <a:t>		Lamotrigine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298" y="4818535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FF00"/>
                </a:solidFill>
              </a:rPr>
              <a:t>First line drugs  </a:t>
            </a:r>
            <a:r>
              <a:rPr lang="en-US" dirty="0" smtClean="0">
                <a:solidFill>
                  <a:srgbClr val="FFFF00"/>
                </a:solidFill>
              </a:rPr>
              <a:t>commonly used for PARTIAL, 1</a:t>
            </a:r>
            <a:r>
              <a:rPr lang="en-US" baseline="30000" dirty="0" smtClean="0">
                <a:solidFill>
                  <a:srgbClr val="FFFF00"/>
                </a:solidFill>
              </a:rPr>
              <a:t>o</a:t>
            </a:r>
            <a:r>
              <a:rPr lang="en-US" dirty="0" smtClean="0">
                <a:solidFill>
                  <a:srgbClr val="FFFF00"/>
                </a:solidFill>
              </a:rPr>
              <a:t> GENERALIZED  (tonic-clonic) and ABSENCE</a:t>
            </a:r>
          </a:p>
          <a:p>
            <a:r>
              <a:rPr lang="en-US" dirty="0" smtClean="0"/>
              <a:t>		Lamotrigine, Valproic acid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018" y="45205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Indications of AEDs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397327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</a:t>
            </a:r>
            <a:r>
              <a:rPr lang="en-US" u="sng" dirty="0" smtClean="0">
                <a:solidFill>
                  <a:srgbClr val="FFFF00"/>
                </a:solidFill>
              </a:rPr>
              <a:t>Approved </a:t>
            </a:r>
            <a:r>
              <a:rPr lang="en-US" dirty="0" smtClean="0">
                <a:solidFill>
                  <a:srgbClr val="FFFF00"/>
                </a:solidFill>
              </a:rPr>
              <a:t>by FDA specifically for 1</a:t>
            </a:r>
            <a:r>
              <a:rPr lang="en-US" baseline="30000" dirty="0" smtClean="0">
                <a:solidFill>
                  <a:srgbClr val="FFFF00"/>
                </a:solidFill>
              </a:rPr>
              <a:t>o</a:t>
            </a:r>
            <a:r>
              <a:rPr lang="en-US" dirty="0" smtClean="0">
                <a:solidFill>
                  <a:srgbClr val="FFFF00"/>
                </a:solidFill>
              </a:rPr>
              <a:t> GENERALIZED (tonic-clonic)</a:t>
            </a:r>
          </a:p>
          <a:p>
            <a:pPr marL="914400" indent="-914400"/>
            <a:r>
              <a:rPr lang="en-US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1818" y="2574517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</a:t>
            </a:r>
            <a:r>
              <a:rPr lang="en-US" u="sng" dirty="0" smtClean="0">
                <a:solidFill>
                  <a:srgbClr val="FFFF00"/>
                </a:solidFill>
              </a:rPr>
              <a:t>Approved </a:t>
            </a:r>
            <a:r>
              <a:rPr lang="en-US" dirty="0" smtClean="0">
                <a:solidFill>
                  <a:srgbClr val="FFFF00"/>
                </a:solidFill>
              </a:rPr>
              <a:t>by FDA specifically for PARTIAL</a:t>
            </a:r>
          </a:p>
          <a:p>
            <a:r>
              <a:rPr lang="en-US" dirty="0" smtClean="0"/>
              <a:t>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792" y="3720175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</a:t>
            </a:r>
            <a:r>
              <a:rPr lang="en-US" u="sng" dirty="0" smtClean="0">
                <a:solidFill>
                  <a:srgbClr val="FFFF00"/>
                </a:solidFill>
              </a:rPr>
              <a:t>Approved </a:t>
            </a:r>
            <a:r>
              <a:rPr lang="en-US" dirty="0" smtClean="0">
                <a:solidFill>
                  <a:srgbClr val="FFFF00"/>
                </a:solidFill>
              </a:rPr>
              <a:t>by FDA specifically for ABSENCE </a:t>
            </a:r>
          </a:p>
          <a:p>
            <a:r>
              <a:rPr lang="en-US" dirty="0" smtClean="0"/>
              <a:t>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298" y="4897365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</a:t>
            </a:r>
            <a:r>
              <a:rPr lang="en-US" u="sng" dirty="0" smtClean="0">
                <a:solidFill>
                  <a:srgbClr val="FFFF00"/>
                </a:solidFill>
              </a:rPr>
              <a:t>Approved </a:t>
            </a:r>
            <a:r>
              <a:rPr lang="en-US" dirty="0" smtClean="0">
                <a:solidFill>
                  <a:srgbClr val="FFFF00"/>
                </a:solidFill>
              </a:rPr>
              <a:t>by FDA specifically for REFRACTORY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	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018" y="45205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Indications of AEDs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397327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</a:t>
            </a:r>
            <a:r>
              <a:rPr lang="en-US" u="sng" dirty="0" smtClean="0">
                <a:solidFill>
                  <a:srgbClr val="FFFF00"/>
                </a:solidFill>
              </a:rPr>
              <a:t>Approved </a:t>
            </a:r>
            <a:r>
              <a:rPr lang="en-US" dirty="0" smtClean="0">
                <a:solidFill>
                  <a:srgbClr val="FFFF00"/>
                </a:solidFill>
              </a:rPr>
              <a:t>by FDA specifically for 1</a:t>
            </a:r>
            <a:r>
              <a:rPr lang="en-US" baseline="30000" dirty="0" smtClean="0">
                <a:solidFill>
                  <a:srgbClr val="FFFF00"/>
                </a:solidFill>
              </a:rPr>
              <a:t>o</a:t>
            </a:r>
            <a:r>
              <a:rPr lang="en-US" dirty="0" smtClean="0">
                <a:solidFill>
                  <a:srgbClr val="FFFF00"/>
                </a:solidFill>
              </a:rPr>
              <a:t> GENERALIZED (tonic-clonic)</a:t>
            </a:r>
          </a:p>
          <a:p>
            <a:pPr marL="914400" indent="-914400"/>
            <a:r>
              <a:rPr lang="en-US" dirty="0" smtClean="0"/>
              <a:t>	Topiramate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1818" y="2574517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</a:t>
            </a:r>
            <a:r>
              <a:rPr lang="en-US" u="sng" dirty="0" smtClean="0">
                <a:solidFill>
                  <a:srgbClr val="FFFF00"/>
                </a:solidFill>
              </a:rPr>
              <a:t>Approved </a:t>
            </a:r>
            <a:r>
              <a:rPr lang="en-US" dirty="0" smtClean="0">
                <a:solidFill>
                  <a:srgbClr val="FFFF00"/>
                </a:solidFill>
              </a:rPr>
              <a:t>by FDA specifically for PARTIAL</a:t>
            </a:r>
          </a:p>
          <a:p>
            <a:r>
              <a:rPr lang="en-US" dirty="0" smtClean="0"/>
              <a:t>		Carbamazepine, Oxcarbazepine, Phenytoin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792" y="3720175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</a:t>
            </a:r>
            <a:r>
              <a:rPr lang="en-US" u="sng" dirty="0" smtClean="0">
                <a:solidFill>
                  <a:srgbClr val="FFFF00"/>
                </a:solidFill>
              </a:rPr>
              <a:t>Approved </a:t>
            </a:r>
            <a:r>
              <a:rPr lang="en-US" dirty="0" smtClean="0">
                <a:solidFill>
                  <a:srgbClr val="FFFF00"/>
                </a:solidFill>
              </a:rPr>
              <a:t>by FDA specifically for ABSENCE </a:t>
            </a:r>
          </a:p>
          <a:p>
            <a:r>
              <a:rPr lang="en-US" dirty="0" smtClean="0"/>
              <a:t>		Ethosuximide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298" y="4897365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</a:t>
            </a:r>
            <a:r>
              <a:rPr lang="en-US" u="sng" dirty="0" smtClean="0">
                <a:solidFill>
                  <a:srgbClr val="FFFF00"/>
                </a:solidFill>
              </a:rPr>
              <a:t>Approved </a:t>
            </a:r>
            <a:r>
              <a:rPr lang="en-US" dirty="0" smtClean="0">
                <a:solidFill>
                  <a:srgbClr val="FFFF00"/>
                </a:solidFill>
              </a:rPr>
              <a:t>by FDA specifically for REFRACTORY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		</a:t>
            </a:r>
            <a:r>
              <a:rPr lang="en-US" dirty="0" err="1" smtClean="0"/>
              <a:t>Febamate</a:t>
            </a:r>
            <a:r>
              <a:rPr lang="en-US" dirty="0" smtClean="0"/>
              <a:t>, Vigabatrin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018" y="45205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Indications of AEDs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397327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Alternative Drugs for PARTIAL  and 1</a:t>
            </a:r>
            <a:r>
              <a:rPr lang="en-US" baseline="30000" dirty="0" smtClean="0">
                <a:solidFill>
                  <a:srgbClr val="FFFF00"/>
                </a:solidFill>
              </a:rPr>
              <a:t>o</a:t>
            </a:r>
            <a:r>
              <a:rPr lang="en-US" dirty="0" smtClean="0">
                <a:solidFill>
                  <a:srgbClr val="FFFF00"/>
                </a:solidFill>
              </a:rPr>
              <a:t> GENERALIZED (tonic-clonic) when  patients having liver dysfunction</a:t>
            </a:r>
          </a:p>
          <a:p>
            <a:pPr marL="914400" indent="-914400"/>
            <a:r>
              <a:rPr lang="en-US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1818" y="2574517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</a:t>
            </a:r>
            <a:r>
              <a:rPr lang="en-US" u="sng" dirty="0" smtClean="0">
                <a:solidFill>
                  <a:srgbClr val="FFFF00"/>
                </a:solidFill>
              </a:rPr>
              <a:t>NOT </a:t>
            </a:r>
            <a:r>
              <a:rPr lang="en-US" dirty="0" smtClean="0">
                <a:solidFill>
                  <a:srgbClr val="FFFF00"/>
                </a:solidFill>
              </a:rPr>
              <a:t>recommended for use in maintenance therapy</a:t>
            </a:r>
          </a:p>
          <a:p>
            <a:r>
              <a:rPr lang="en-US" dirty="0" smtClean="0"/>
              <a:t>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792" y="3530983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with NO potential drug-drug interaction b/c of their elimination by kidney route</a:t>
            </a:r>
          </a:p>
          <a:p>
            <a:r>
              <a:rPr lang="en-US" dirty="0" smtClean="0"/>
              <a:t>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298" y="4818535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commonly having drug-drug interactions b/c of their metabolism in liver – INDUCERS?    INHIBITORS?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	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018" y="45205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Indications of AEDs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397327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Alternative Drugs for PARTIAL  and 1</a:t>
            </a:r>
            <a:r>
              <a:rPr lang="en-US" baseline="30000" dirty="0" smtClean="0">
                <a:solidFill>
                  <a:srgbClr val="FFFF00"/>
                </a:solidFill>
              </a:rPr>
              <a:t>o</a:t>
            </a:r>
            <a:r>
              <a:rPr lang="en-US" dirty="0" smtClean="0">
                <a:solidFill>
                  <a:srgbClr val="FFFF00"/>
                </a:solidFill>
              </a:rPr>
              <a:t> GENERALIZED (tonic-clonic) when  patients having liver dysfunction</a:t>
            </a:r>
          </a:p>
          <a:p>
            <a:pPr marL="914400" indent="-914400"/>
            <a:r>
              <a:rPr lang="en-US" dirty="0" smtClean="0"/>
              <a:t>	Levetiracetam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1818" y="2574517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</a:t>
            </a:r>
            <a:r>
              <a:rPr lang="en-US" u="sng" dirty="0" smtClean="0">
                <a:solidFill>
                  <a:srgbClr val="FFFF00"/>
                </a:solidFill>
              </a:rPr>
              <a:t>NOT </a:t>
            </a:r>
            <a:r>
              <a:rPr lang="en-US" dirty="0" smtClean="0">
                <a:solidFill>
                  <a:srgbClr val="FFFF00"/>
                </a:solidFill>
              </a:rPr>
              <a:t>recommended for use in maintenance therapy</a:t>
            </a:r>
          </a:p>
          <a:p>
            <a:r>
              <a:rPr lang="en-US" dirty="0" smtClean="0"/>
              <a:t>		Phenobarbital (sedation) ,  Fosphenytoin (back up in ER only)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792" y="3530983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with </a:t>
            </a:r>
            <a:r>
              <a:rPr lang="en-US" u="sng" dirty="0" smtClean="0">
                <a:solidFill>
                  <a:srgbClr val="FFFF00"/>
                </a:solidFill>
              </a:rPr>
              <a:t>NO potential drug-drug interaction </a:t>
            </a:r>
            <a:r>
              <a:rPr lang="en-US" dirty="0" smtClean="0">
                <a:solidFill>
                  <a:srgbClr val="FFFF00"/>
                </a:solidFill>
              </a:rPr>
              <a:t>b/c of their elimination by kidney route</a:t>
            </a:r>
          </a:p>
          <a:p>
            <a:r>
              <a:rPr lang="en-US" dirty="0" smtClean="0"/>
              <a:t>		Levetiracetam, Gabapentin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298" y="4818535"/>
            <a:ext cx="6997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Drugs commonly having drug-drug interactions b/c of their metabolism in liver – INDUCERS?    INHIBITORS?</a:t>
            </a:r>
          </a:p>
          <a:p>
            <a:pPr marL="914400" indent="-914400"/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	Carbamazepine, Oxcarbazepine, Phenobarbital, Phenytoin, Primidone (inducers)  -  Valproic acid (inhibitor)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Lamotrigine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847460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General:		1-  Initial dosing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90" y="4005528"/>
            <a:ext cx="6997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</a:t>
            </a:r>
            <a:r>
              <a:rPr lang="en-US" dirty="0" smtClean="0"/>
              <a:t>   none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			Idio</a:t>
            </a:r>
            <a:r>
              <a:rPr lang="en-US" dirty="0" smtClean="0"/>
              <a:t>   Aseptic meningitis</a:t>
            </a:r>
          </a:p>
          <a:p>
            <a:endParaRPr lang="en-US" dirty="0" smtClean="0"/>
          </a:p>
          <a:p>
            <a:r>
              <a:rPr lang="en-US" dirty="0" smtClean="0"/>
              <a:t>			</a:t>
            </a:r>
            <a:r>
              <a:rPr lang="en-US" dirty="0" smtClean="0">
                <a:solidFill>
                  <a:srgbClr val="FFFF00"/>
                </a:solidFill>
              </a:rPr>
              <a:t>Chronic</a:t>
            </a:r>
            <a:r>
              <a:rPr lang="en-US" dirty="0" smtClean="0"/>
              <a:t>  none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3302" y="2926302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Box Warning:		1-  RASH (SJS / TEN)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Oxcarbazepine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847460"/>
            <a:ext cx="6997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General:		1-</a:t>
            </a:r>
          </a:p>
          <a:p>
            <a:r>
              <a:rPr lang="en-US" dirty="0" smtClean="0"/>
              <a:t>			2-</a:t>
            </a:r>
          </a:p>
          <a:p>
            <a:r>
              <a:rPr lang="en-US" dirty="0" smtClean="0"/>
              <a:t>			3-</a:t>
            </a:r>
          </a:p>
          <a:p>
            <a:r>
              <a:rPr lang="en-US" dirty="0" smtClean="0"/>
              <a:t>			4-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90" y="4154816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Idio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Chronic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Oxcarbazepine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847460"/>
            <a:ext cx="7707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General:		1-  Product – Active metabolite 10-monohydrate (MDH)</a:t>
            </a:r>
          </a:p>
          <a:p>
            <a:r>
              <a:rPr lang="en-US" dirty="0" smtClean="0"/>
              <a:t>			2-  Back-up to Carbamazepine</a:t>
            </a:r>
          </a:p>
          <a:p>
            <a:r>
              <a:rPr lang="en-US" dirty="0" smtClean="0"/>
              <a:t>			3-  Cross sensitivity with Carbamazepine – RASH but lesser extent</a:t>
            </a:r>
          </a:p>
          <a:p>
            <a:r>
              <a:rPr lang="en-US" dirty="0" smtClean="0"/>
              <a:t>			4-  No induction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90" y="4154816"/>
            <a:ext cx="7703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   </a:t>
            </a:r>
            <a:r>
              <a:rPr lang="en-US" dirty="0" smtClean="0"/>
              <a:t>Less CNS effects than Carbamazepine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			Idio   </a:t>
            </a:r>
            <a:r>
              <a:rPr lang="en-US" dirty="0" smtClean="0"/>
              <a:t>RASH but no Black Box Warning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			Chronic  </a:t>
            </a:r>
            <a:r>
              <a:rPr lang="en-US" dirty="0" smtClean="0"/>
              <a:t>Hyponatremia – MORE significant than carbamazepine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Phenytoin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530223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General:		1-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90" y="3837579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Idio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Chronic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302" y="2609065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Box Warning:		1-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6414" y="5355344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Blood Level:		Total:</a:t>
            </a:r>
          </a:p>
          <a:p>
            <a:r>
              <a:rPr lang="en-US" dirty="0" smtClean="0"/>
              <a:t>					Free: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373224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Phenytoin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77078" y="1530223"/>
            <a:ext cx="763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3238" indent="-1773238">
              <a:tabLst>
                <a:tab pos="1138238" algn="l"/>
              </a:tabLst>
            </a:pPr>
            <a:r>
              <a:rPr lang="en-US" dirty="0" smtClean="0"/>
              <a:t>General:	1-  IV recon ONLY with NS – Absolutely NO Dextrose (precipitation)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90" y="3520342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effects:	</a:t>
            </a:r>
            <a:r>
              <a:rPr lang="en-US" dirty="0" smtClean="0">
                <a:solidFill>
                  <a:srgbClr val="FFFF00"/>
                </a:solidFill>
              </a:rPr>
              <a:t>Acute  </a:t>
            </a:r>
            <a:r>
              <a:rPr lang="en-US" dirty="0" smtClean="0"/>
              <a:t>Ataxia, Nystagmus, Coma/death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Idio   </a:t>
            </a:r>
            <a:r>
              <a:rPr lang="en-US" dirty="0" smtClean="0"/>
              <a:t>Blood dyscrasias, RASH (SJS)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	Chronic   </a:t>
            </a:r>
            <a:r>
              <a:rPr lang="en-US" dirty="0" smtClean="0"/>
              <a:t>Gingival hyperplasia, Hirsutism, Osteopathy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302" y="2534421"/>
            <a:ext cx="762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0488" indent="-2630488">
              <a:tabLst>
                <a:tab pos="1997075" algn="l"/>
              </a:tabLst>
            </a:pPr>
            <a:r>
              <a:rPr lang="en-US" dirty="0" smtClean="0"/>
              <a:t>Black Box Warning:	1-  Max IV rate:  50 mg/min b/c </a:t>
            </a:r>
            <a:r>
              <a:rPr lang="en-US" dirty="0" err="1" smtClean="0"/>
              <a:t>hypoTN</a:t>
            </a:r>
            <a:r>
              <a:rPr lang="en-US" dirty="0" smtClean="0"/>
              <a:t> &amp; arrhythmias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6414" y="5187395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Blood Level:		Total:   10 – 20 mcg/ml</a:t>
            </a:r>
          </a:p>
          <a:p>
            <a:r>
              <a:rPr lang="en-US" dirty="0" smtClean="0"/>
              <a:t>					Free:   1 – 2 mcg/ml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ANSWERNOWTEXT" val="Answer Now"/>
  <p:tag name="RESPTABLESTYLE" val="-1"/>
  <p:tag name="ALLOWDUPLICATES" val="False"/>
  <p:tag name="AUTOADVANCE" val="False"/>
  <p:tag name="STDCHART" val="1"/>
  <p:tag name="SKIPREMAININGRACESLIDES" val="True"/>
  <p:tag name="BUBBLENAMEVISIBLE" val="True"/>
  <p:tag name="DEFAULTNUMTEAMS" val="5"/>
  <p:tag name="CUSTOMCELLBACKCOLOR2" val="-13395457"/>
  <p:tag name="DISPLAYNAME" val="True"/>
  <p:tag name="GRIDROTATIONINTERVAL" val="2"/>
  <p:tag name="POLLINGCYCLE" val="2"/>
  <p:tag name="INCLUDENONRESPONDERS" val="False"/>
  <p:tag name="ALLOWUSERFEEDBACK" val="True"/>
  <p:tag name="REALTIMEBACKUPPATH" val="(None)"/>
  <p:tag name="ADVANCEDSETTINGSVIEW" val="False"/>
  <p:tag name="FIBDISPLAYKEYWORDS" val="True"/>
  <p:tag name="PRRESPONSE4" val="7"/>
  <p:tag name="PRRESPONSE8" val="3"/>
  <p:tag name="TPVERSION" val="2008"/>
  <p:tag name="BULLETTYPE" val="3"/>
  <p:tag name="RESPCOUNTERFORMAT" val="0"/>
  <p:tag name="BACKUPSESSIONS" val="True"/>
  <p:tag name="ROTATIONINTERVAL" val="2"/>
  <p:tag name="RACEANIMATIONSPEED" val="3"/>
  <p:tag name="BUBBLESIZEVISIBLE" val="True"/>
  <p:tag name="CUSTOMCELLFORECOLOR" val="-16777216"/>
  <p:tag name="USESCHEMECOLORS" val="True"/>
  <p:tag name="AUTOSIZEGRID" val="True"/>
  <p:tag name="CHARTLABELS" val="1"/>
  <p:tag name="INCLUDEPPT" val="True"/>
  <p:tag name="ZEROBASED" val="False"/>
  <p:tag name="FIBNUMRESULTS" val="5"/>
  <p:tag name="PRRESPONSE3" val="8"/>
  <p:tag name="PRRESPONSE9" val="2"/>
  <p:tag name="SHOWBARVISIBLE" val="True"/>
  <p:tag name="RESPCOUNTERSTYLE" val="-1"/>
  <p:tag name="BACKUPMAINTENANCE" val="7"/>
  <p:tag name="RACEENDPOINTS" val="100"/>
  <p:tag name="MAXRESPONDERS" val="5"/>
  <p:tag name="CUSTOMCELLBACKCOLOR1" val="-657956"/>
  <p:tag name="DISPLAYDEVICEID" val="True"/>
  <p:tag name="CHARTCOLORS" val="0"/>
  <p:tag name="CORRECTPOINTVALUE" val="100"/>
  <p:tag name="CHARTSCALE" val="True"/>
  <p:tag name="PRRESPONSE2" val="9"/>
  <p:tag name="PRRESPONSE10" val="1"/>
  <p:tag name="ANSWERNOWSTYLE" val="-1"/>
  <p:tag name="NUMRESPONSES" val="1"/>
  <p:tag name="RACERSMAXDISPLAYED" val="5"/>
  <p:tag name="BUBBLEGROUPING" val="3"/>
  <p:tag name="DISPLAYDEVICENUMBER" val="True"/>
  <p:tag name="RESETCHARTS" val="True"/>
  <p:tag name="REALTIMEBACKUP" val="False"/>
  <p:tag name="PRRESPONSE1" val="10"/>
  <p:tag name="SHOWFLASHWARNING" val="True"/>
  <p:tag name="COUNTDOWNSECONDS" val="10"/>
  <p:tag name="AUTOUPDATEALIASES" val="True"/>
  <p:tag name="CUSTOMGRIDBACKCOLOR" val="-722948"/>
  <p:tag name="GRIDSIZE" val="{Width=800, Height=600}"/>
  <p:tag name="INCORRECTPOINTVALUE" val="0"/>
  <p:tag name="PRRESPONSE5" val="6"/>
  <p:tag name="USESECONDARYMONITOR" val="True"/>
  <p:tag name="REVIEWONLY" val="False"/>
  <p:tag name="CUSTOMCELLBACKCOLOR3" val="-268652"/>
  <p:tag name="MULTIRESPDIVISOR" val="1"/>
  <p:tag name="FIBINCLUDEOTHER" val="True"/>
  <p:tag name="COUNTDOWNSTYLE" val="-1"/>
  <p:tag name="TEAMSINLEADERBOARD" val="5"/>
  <p:tag name="GRIDPOSITION" val="1"/>
  <p:tag name="PRRESPONSE6" val="5"/>
  <p:tag name="CHARTVALUEFORMAT" val="0%"/>
  <p:tag name="GRIDOPACITY" val="90"/>
  <p:tag name="PRRESPONSE7" val="4"/>
  <p:tag name="BUBBLEVALUEFORMAT" val="0.0"/>
  <p:tag name="FIBDISPLAYRESULTS" val="True"/>
  <p:tag name="CUSTOMCELLBACKCOLOR4" val="-8355712"/>
  <p:tag name="INPUTSOURCE" val="1"/>
  <p:tag name="POWERPOINTVERSION" val="12.0"/>
  <p:tag name="PARTICIPANTSINLEADERBOARD" val="5"/>
  <p:tag name="AUTOADJUSTPARTRANGE" val="True"/>
  <p:tag name="PARTLISTDEFAULT" val="1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3191</TotalTime>
  <Words>789</Words>
  <Application>Microsoft Macintosh PowerPoint</Application>
  <PresentationFormat>On-screen Show (4:3)</PresentationFormat>
  <Paragraphs>364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Epilepsy - Review</vt:lpstr>
      <vt:lpstr>Carbamazepine</vt:lpstr>
      <vt:lpstr>Carbamazepine</vt:lpstr>
      <vt:lpstr>Lamotrigine</vt:lpstr>
      <vt:lpstr>Lamotrigine</vt:lpstr>
      <vt:lpstr>Oxcarbazepine</vt:lpstr>
      <vt:lpstr>Oxcarbazepine</vt:lpstr>
      <vt:lpstr>Phenytoin</vt:lpstr>
      <vt:lpstr>Phenytoin</vt:lpstr>
      <vt:lpstr>Valproic Acid</vt:lpstr>
      <vt:lpstr>Valproic Acid</vt:lpstr>
      <vt:lpstr>Topiramate</vt:lpstr>
      <vt:lpstr>Topiramate</vt:lpstr>
      <vt:lpstr>Ethosuximide</vt:lpstr>
      <vt:lpstr>Ethosuximide</vt:lpstr>
      <vt:lpstr>Felbamate</vt:lpstr>
      <vt:lpstr>Felbamate</vt:lpstr>
      <vt:lpstr>Vigabatrin</vt:lpstr>
      <vt:lpstr>Vigabatrin</vt:lpstr>
      <vt:lpstr>Levetiracetam Alternative for PARTIAL &amp; 1o Generalized (Tonic-Clonic)</vt:lpstr>
      <vt:lpstr>Levetiracetam Alternative for PARTIAL &amp; 1o Generalized (Tonic-Clonic)</vt:lpstr>
      <vt:lpstr>Phenobarbital</vt:lpstr>
      <vt:lpstr>Phenobarbital</vt:lpstr>
      <vt:lpstr>Fosphenytoin</vt:lpstr>
      <vt:lpstr>Fosphenytoin</vt:lpstr>
      <vt:lpstr>Zonisamide</vt:lpstr>
      <vt:lpstr>Zonisamide</vt:lpstr>
      <vt:lpstr>Gabapentin Alternative for PARTIAL</vt:lpstr>
      <vt:lpstr>Gabapentin Alternative for PARTIAL</vt:lpstr>
      <vt:lpstr>Lacosamide Alternative for PARTIAL</vt:lpstr>
      <vt:lpstr>Lacosamide Alternative for PARTIAL</vt:lpstr>
      <vt:lpstr>Pregabalin Alternative for PARTIAL</vt:lpstr>
      <vt:lpstr>Pregabalin Alternative for PARTIAL</vt:lpstr>
      <vt:lpstr>Ezogabine Alternative for PARTIAL</vt:lpstr>
      <vt:lpstr>Ezogabine Alternative for PARTIAL</vt:lpstr>
      <vt:lpstr>Adverse Effects of AEDs</vt:lpstr>
      <vt:lpstr>Adverse Effects of AEDs</vt:lpstr>
      <vt:lpstr>Adverse Effects of AEDs</vt:lpstr>
      <vt:lpstr>Adverse Effects of AEDs</vt:lpstr>
      <vt:lpstr>Adverse Effects of AEDs</vt:lpstr>
      <vt:lpstr>Adverse Effects of AEDs</vt:lpstr>
      <vt:lpstr>Indications of AEDs</vt:lpstr>
      <vt:lpstr>Indications of AEDs</vt:lpstr>
      <vt:lpstr>Indications of AEDs</vt:lpstr>
      <vt:lpstr>Indications of AEDs</vt:lpstr>
      <vt:lpstr>Indications of AEDs</vt:lpstr>
      <vt:lpstr>Indications of AEDs</vt:lpstr>
    </vt:vector>
  </TitlesOfParts>
  <Company>Temple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Influenza</dc:title>
  <dc:creator>Jason Gallagher</dc:creator>
  <cp:lastModifiedBy>ndo</cp:lastModifiedBy>
  <cp:revision>59</cp:revision>
  <dcterms:created xsi:type="dcterms:W3CDTF">2011-09-21T00:02:55Z</dcterms:created>
  <dcterms:modified xsi:type="dcterms:W3CDTF">2012-11-01T13:09:35Z</dcterms:modified>
</cp:coreProperties>
</file>