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6" r:id="rId4"/>
    <p:sldId id="260" r:id="rId5"/>
    <p:sldId id="264" r:id="rId6"/>
    <p:sldId id="257" r:id="rId7"/>
    <p:sldId id="259" r:id="rId8"/>
    <p:sldId id="265" r:id="rId9"/>
    <p:sldId id="261" r:id="rId10"/>
  </p:sldIdLst>
  <p:sldSz cx="10972800" cy="10515600"/>
  <p:notesSz cx="6858000" cy="9144000"/>
  <p:defaultTextStyle>
    <a:defPPr>
      <a:defRPr lang="en-US"/>
    </a:defPPr>
    <a:lvl1pPr marL="0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61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92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23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655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786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917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047" algn="l" defTabSz="45713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2" autoAdjust="0"/>
  </p:normalViewPr>
  <p:slideViewPr>
    <p:cSldViewPr snapToGrid="0" snapToObjects="1">
      <p:cViewPr varScale="1">
        <p:scale>
          <a:sx n="53" d="100"/>
          <a:sy n="53" d="100"/>
        </p:scale>
        <p:origin x="-2392" y="-112"/>
      </p:cViewPr>
      <p:guideLst>
        <p:guide orient="horz" pos="331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C1DB-77D5-8449-BAC9-49ABDDA3349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9888" y="685800"/>
            <a:ext cx="357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1D717-1F71-1C46-B57D-588EF82D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1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2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3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5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6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7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7" algn="l" defTabSz="4571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seizures</a:t>
            </a:r>
            <a:r>
              <a:rPr lang="en-US" baseline="0" dirty="0" smtClean="0"/>
              <a:t> secondarily generalized = simple to generalized seizure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EAEF-713E-044D-AB05-AFEE375B5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9888" y="685800"/>
            <a:ext cx="357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Sedation: calming</a:t>
            </a:r>
          </a:p>
          <a:p>
            <a:r>
              <a:rPr lang="en-US" dirty="0" smtClean="0"/>
              <a:t>Drowsy: somnolence: sleepy</a:t>
            </a:r>
          </a:p>
          <a:p>
            <a:r>
              <a:rPr lang="en-US" dirty="0" smtClean="0"/>
              <a:t>Fatigue = Lethargy: lack of energy</a:t>
            </a:r>
          </a:p>
          <a:p>
            <a:r>
              <a:rPr lang="en-US" dirty="0" smtClean="0"/>
              <a:t>Ataxia: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loss of full control of bodily movements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D717-1F71-1C46-B57D-588EF82D4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66654"/>
            <a:ext cx="9326880" cy="2254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58840"/>
            <a:ext cx="7680960" cy="2687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21114"/>
            <a:ext cx="2468880" cy="8972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21114"/>
            <a:ext cx="7223760" cy="8972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6757249"/>
            <a:ext cx="9326880" cy="20885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456964"/>
            <a:ext cx="9326880" cy="23002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6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7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9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0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453642"/>
            <a:ext cx="4846320" cy="6939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453642"/>
            <a:ext cx="4846320" cy="6939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353840"/>
            <a:ext cx="4848226" cy="980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1" indent="0">
              <a:buNone/>
              <a:defRPr sz="1700" b="1"/>
            </a:lvl3pPr>
            <a:lvl4pPr marL="1371392" indent="0">
              <a:buNone/>
              <a:defRPr sz="1600" b="1"/>
            </a:lvl4pPr>
            <a:lvl5pPr marL="1828523" indent="0">
              <a:buNone/>
              <a:defRPr sz="1600" b="1"/>
            </a:lvl5pPr>
            <a:lvl6pPr marL="2285655" indent="0">
              <a:buNone/>
              <a:defRPr sz="1600" b="1"/>
            </a:lvl6pPr>
            <a:lvl7pPr marL="2742786" indent="0">
              <a:buNone/>
              <a:defRPr sz="1600" b="1"/>
            </a:lvl7pPr>
            <a:lvl8pPr marL="3199917" indent="0">
              <a:buNone/>
              <a:defRPr sz="1600" b="1"/>
            </a:lvl8pPr>
            <a:lvl9pPr marL="36570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334808"/>
            <a:ext cx="4848226" cy="60586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353840"/>
            <a:ext cx="4850130" cy="980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000" b="1"/>
            </a:lvl2pPr>
            <a:lvl3pPr marL="914261" indent="0">
              <a:buNone/>
              <a:defRPr sz="1700" b="1"/>
            </a:lvl3pPr>
            <a:lvl4pPr marL="1371392" indent="0">
              <a:buNone/>
              <a:defRPr sz="1600" b="1"/>
            </a:lvl4pPr>
            <a:lvl5pPr marL="1828523" indent="0">
              <a:buNone/>
              <a:defRPr sz="1600" b="1"/>
            </a:lvl5pPr>
            <a:lvl6pPr marL="2285655" indent="0">
              <a:buNone/>
              <a:defRPr sz="1600" b="1"/>
            </a:lvl6pPr>
            <a:lvl7pPr marL="2742786" indent="0">
              <a:buNone/>
              <a:defRPr sz="1600" b="1"/>
            </a:lvl7pPr>
            <a:lvl8pPr marL="3199917" indent="0">
              <a:buNone/>
              <a:defRPr sz="1600" b="1"/>
            </a:lvl8pPr>
            <a:lvl9pPr marL="36570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3334808"/>
            <a:ext cx="4850130" cy="60586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418677"/>
            <a:ext cx="3609976" cy="17818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418681"/>
            <a:ext cx="6134100" cy="8974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2200491"/>
            <a:ext cx="3609976" cy="7192963"/>
          </a:xfrm>
        </p:spPr>
        <p:txBody>
          <a:bodyPr/>
          <a:lstStyle>
            <a:lvl1pPr marL="0" indent="0">
              <a:buNone/>
              <a:defRPr sz="1300"/>
            </a:lvl1pPr>
            <a:lvl2pPr marL="457131" indent="0">
              <a:buNone/>
              <a:defRPr sz="1200"/>
            </a:lvl2pPr>
            <a:lvl3pPr marL="914261" indent="0">
              <a:buNone/>
              <a:defRPr sz="900"/>
            </a:lvl3pPr>
            <a:lvl4pPr marL="1371392" indent="0">
              <a:buNone/>
              <a:defRPr sz="900"/>
            </a:lvl4pPr>
            <a:lvl5pPr marL="1828523" indent="0">
              <a:buNone/>
              <a:defRPr sz="900"/>
            </a:lvl5pPr>
            <a:lvl6pPr marL="2285655" indent="0">
              <a:buNone/>
              <a:defRPr sz="900"/>
            </a:lvl6pPr>
            <a:lvl7pPr marL="2742786" indent="0">
              <a:buNone/>
              <a:defRPr sz="900"/>
            </a:lvl7pPr>
            <a:lvl8pPr marL="3199917" indent="0">
              <a:buNone/>
              <a:defRPr sz="900"/>
            </a:lvl8pPr>
            <a:lvl9pPr marL="36570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360920"/>
            <a:ext cx="6583680" cy="868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39588"/>
            <a:ext cx="6583680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131" indent="0">
              <a:buNone/>
              <a:defRPr sz="2800"/>
            </a:lvl2pPr>
            <a:lvl3pPr marL="914261" indent="0">
              <a:buNone/>
              <a:defRPr sz="2400"/>
            </a:lvl3pPr>
            <a:lvl4pPr marL="1371392" indent="0">
              <a:buNone/>
              <a:defRPr sz="2000"/>
            </a:lvl4pPr>
            <a:lvl5pPr marL="1828523" indent="0">
              <a:buNone/>
              <a:defRPr sz="2000"/>
            </a:lvl5pPr>
            <a:lvl6pPr marL="2285655" indent="0">
              <a:buNone/>
              <a:defRPr sz="2000"/>
            </a:lvl6pPr>
            <a:lvl7pPr marL="2742786" indent="0">
              <a:buNone/>
              <a:defRPr sz="2000"/>
            </a:lvl7pPr>
            <a:lvl8pPr marL="3199917" indent="0">
              <a:buNone/>
              <a:defRPr sz="2000"/>
            </a:lvl8pPr>
            <a:lvl9pPr marL="365704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229918"/>
            <a:ext cx="6583680" cy="1234122"/>
          </a:xfrm>
        </p:spPr>
        <p:txBody>
          <a:bodyPr/>
          <a:lstStyle>
            <a:lvl1pPr marL="0" indent="0">
              <a:buNone/>
              <a:defRPr sz="1300"/>
            </a:lvl1pPr>
            <a:lvl2pPr marL="457131" indent="0">
              <a:buNone/>
              <a:defRPr sz="1200"/>
            </a:lvl2pPr>
            <a:lvl3pPr marL="914261" indent="0">
              <a:buNone/>
              <a:defRPr sz="900"/>
            </a:lvl3pPr>
            <a:lvl4pPr marL="1371392" indent="0">
              <a:buNone/>
              <a:defRPr sz="900"/>
            </a:lvl4pPr>
            <a:lvl5pPr marL="1828523" indent="0">
              <a:buNone/>
              <a:defRPr sz="900"/>
            </a:lvl5pPr>
            <a:lvl6pPr marL="2285655" indent="0">
              <a:buNone/>
              <a:defRPr sz="900"/>
            </a:lvl6pPr>
            <a:lvl7pPr marL="2742786" indent="0">
              <a:buNone/>
              <a:defRPr sz="900"/>
            </a:lvl7pPr>
            <a:lvl8pPr marL="3199917" indent="0">
              <a:buNone/>
              <a:defRPr sz="900"/>
            </a:lvl8pPr>
            <a:lvl9pPr marL="36570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21112"/>
            <a:ext cx="9875520" cy="1752600"/>
          </a:xfrm>
          <a:prstGeom prst="rect">
            <a:avLst/>
          </a:prstGeom>
        </p:spPr>
        <p:txBody>
          <a:bodyPr vert="horz" lIns="91426" tIns="45713" rIns="91426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453642"/>
            <a:ext cx="9875520" cy="6939810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9746404"/>
            <a:ext cx="2560320" cy="559858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CCBA-44C3-AF4E-A84F-013E3BE6FF64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9746404"/>
            <a:ext cx="3474720" cy="559858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9746404"/>
            <a:ext cx="2560320" cy="559858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124F-9D38-3946-A9B7-2575A851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3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4571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8" indent="-285706" algn="l" defTabSz="45713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8" indent="-228566" algn="l" defTabSz="45713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8" indent="-228566" algn="l" defTabSz="45713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9" indent="-228566" algn="l" defTabSz="45713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0" indent="-228566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1" indent="-228566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1" indent="-228566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3" indent="-228566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1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2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3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5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6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7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7" algn="l" defTabSz="4571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1910" y="353587"/>
            <a:ext cx="977042" cy="385595"/>
          </a:xfrm>
          <a:prstGeom prst="rect">
            <a:avLst/>
          </a:prstGeom>
          <a:noFill/>
        </p:spPr>
        <p:txBody>
          <a:bodyPr wrap="none" lIns="122786" tIns="61393" rIns="122786" bIns="61393" rtlCol="0">
            <a:spAutoFit/>
          </a:bodyPr>
          <a:lstStyle/>
          <a:p>
            <a:r>
              <a:rPr lang="en-US" dirty="0" smtClean="0"/>
              <a:t>Seizures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40" y="1888901"/>
            <a:ext cx="3992585" cy="908815"/>
          </a:xfrm>
          <a:prstGeom prst="rect">
            <a:avLst/>
          </a:prstGeom>
          <a:noFill/>
        </p:spPr>
        <p:txBody>
          <a:bodyPr wrap="none" lIns="122786" tIns="61393" rIns="122786" bIns="61393" rtlCol="0">
            <a:spAutoFit/>
          </a:bodyPr>
          <a:lstStyle/>
          <a:p>
            <a:r>
              <a:rPr lang="en-US" u="sng" dirty="0" smtClean="0"/>
              <a:t>Partial: 1 side of brain</a:t>
            </a:r>
          </a:p>
          <a:p>
            <a:pPr marL="460446" indent="-460446">
              <a:buAutoNum type="arabicPeriod"/>
            </a:pPr>
            <a:r>
              <a:rPr lang="en-US" dirty="0" smtClean="0"/>
              <a:t>Simple Partial Seizure: conscious</a:t>
            </a:r>
          </a:p>
          <a:p>
            <a:pPr marL="460446" indent="-460446">
              <a:buAutoNum type="arabicPeriod"/>
            </a:pPr>
            <a:r>
              <a:rPr lang="en-US" dirty="0" smtClean="0"/>
              <a:t>Complex Partial Seizure: unconscious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6511" y="1888902"/>
            <a:ext cx="4031057" cy="2478476"/>
          </a:xfrm>
          <a:prstGeom prst="rect">
            <a:avLst/>
          </a:prstGeom>
          <a:noFill/>
        </p:spPr>
        <p:txBody>
          <a:bodyPr wrap="none" lIns="122786" tIns="61393" rIns="122786" bIns="61393" rtlCol="0">
            <a:spAutoFit/>
          </a:bodyPr>
          <a:lstStyle/>
          <a:p>
            <a:r>
              <a:rPr lang="en-US" u="sng" dirty="0" smtClean="0"/>
              <a:t>Generalized: both sides</a:t>
            </a:r>
          </a:p>
          <a:p>
            <a:pPr marL="460446" indent="-460446">
              <a:buAutoNum type="arabicPeriod"/>
            </a:pPr>
            <a:r>
              <a:rPr lang="en-US" dirty="0" smtClean="0"/>
              <a:t>Absence </a:t>
            </a:r>
            <a:r>
              <a:rPr lang="en-US" dirty="0"/>
              <a:t>seizure: blank </a:t>
            </a:r>
            <a:r>
              <a:rPr lang="en-US" dirty="0" smtClean="0"/>
              <a:t>face</a:t>
            </a:r>
          </a:p>
          <a:p>
            <a:pPr marL="460446" indent="-460446">
              <a:buAutoNum type="arabicPeriod"/>
            </a:pPr>
            <a:r>
              <a:rPr lang="en-US" dirty="0" smtClean="0"/>
              <a:t>Myoclonic Seizures: rapid contraction</a:t>
            </a:r>
          </a:p>
          <a:p>
            <a:pPr marL="460446" indent="-460446">
              <a:buAutoNum type="arabicPeriod"/>
            </a:pPr>
            <a:r>
              <a:rPr lang="en-US" dirty="0" smtClean="0"/>
              <a:t>Tonic Seizures: Stiff</a:t>
            </a:r>
          </a:p>
          <a:p>
            <a:pPr marL="460446" indent="-460446">
              <a:buAutoNum type="arabicPeriod"/>
            </a:pPr>
            <a:r>
              <a:rPr lang="en-US" dirty="0" smtClean="0"/>
              <a:t>Atonic Seizure: sudden fall</a:t>
            </a:r>
          </a:p>
          <a:p>
            <a:pPr marL="460446" indent="-460446">
              <a:buAutoNum type="arabicPeriod"/>
            </a:pPr>
            <a:r>
              <a:rPr lang="en-US" dirty="0" smtClean="0"/>
              <a:t>Clonic Seizures: rapid contraction</a:t>
            </a:r>
          </a:p>
          <a:p>
            <a:pPr marL="460446" indent="-460446">
              <a:buAutoNum type="arabicPeriod"/>
            </a:pPr>
            <a:r>
              <a:rPr lang="en-US" dirty="0" smtClean="0"/>
              <a:t>Tonic-Clonic Seizures (</a:t>
            </a:r>
            <a:r>
              <a:rPr lang="en-US" dirty="0"/>
              <a:t>Grand </a:t>
            </a:r>
            <a:r>
              <a:rPr lang="en-US" dirty="0" smtClean="0"/>
              <a:t>Mal)</a:t>
            </a:r>
          </a:p>
          <a:p>
            <a:pPr marL="460446" indent="-460446">
              <a:buAutoNum type="arabicPeriod"/>
            </a:pPr>
            <a:r>
              <a:rPr lang="en-US" dirty="0" smtClean="0"/>
              <a:t>Status Epilepticus (SE)</a:t>
            </a:r>
            <a:endParaRPr lang="en-US" dirty="0"/>
          </a:p>
          <a:p>
            <a:endParaRPr lang="en-US" u="sng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2819233" y="739182"/>
            <a:ext cx="2471198" cy="1149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5290431" y="739182"/>
            <a:ext cx="3001609" cy="114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6206" y="4091597"/>
            <a:ext cx="4506053" cy="385595"/>
          </a:xfrm>
          <a:prstGeom prst="rect">
            <a:avLst/>
          </a:prstGeom>
          <a:noFill/>
        </p:spPr>
        <p:txBody>
          <a:bodyPr wrap="none" lIns="122786" tIns="61393" rIns="122786" bIns="61393" rtlCol="0">
            <a:spAutoFit/>
          </a:bodyPr>
          <a:lstStyle/>
          <a:p>
            <a:r>
              <a:rPr lang="en-US" dirty="0" smtClean="0"/>
              <a:t>Partial Seizures can lead to Generalized Seizures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>
            <a:off x="2819233" y="2797716"/>
            <a:ext cx="0" cy="129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5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411" y="29241"/>
            <a:ext cx="10846388" cy="8526287"/>
          </a:xfrm>
          <a:prstGeom prst="rect">
            <a:avLst/>
          </a:prstGeom>
          <a:noFill/>
        </p:spPr>
        <p:txBody>
          <a:bodyPr wrap="square" lIns="122786" tIns="61393" rIns="122786" bIns="61393" rtlCol="0">
            <a:spAutoFit/>
          </a:bodyPr>
          <a:lstStyle/>
          <a:p>
            <a:r>
              <a:rPr lang="en-US" sz="2100" u="sng" dirty="0"/>
              <a:t>Partial Seizures </a:t>
            </a:r>
            <a:endParaRPr lang="en-US" sz="2100" dirty="0"/>
          </a:p>
          <a:p>
            <a:r>
              <a:rPr lang="en-US" sz="2100" dirty="0"/>
              <a:t>Simple Partial Seizure: Begin locally. Only affect that part of the brain without loss of conscious</a:t>
            </a:r>
          </a:p>
          <a:p>
            <a:r>
              <a:rPr lang="en-US" sz="2100" dirty="0"/>
              <a:t>Complex partial seizures: consciousness impairment and asymmetrical posture </a:t>
            </a:r>
          </a:p>
          <a:p>
            <a:r>
              <a:rPr lang="en-US" sz="2100" dirty="0"/>
              <a:t>	Left side of the brain is responsible for speaking (can tell by right arm) 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u="sng" dirty="0"/>
              <a:t>Generalized Seizures: occurs in both sides of brain </a:t>
            </a:r>
          </a:p>
          <a:p>
            <a:r>
              <a:rPr lang="en-US" sz="2100" dirty="0"/>
              <a:t>Absence seizure: blank face:  Abrupt Onset (blank face) </a:t>
            </a:r>
            <a:r>
              <a:rPr lang="en-US" sz="2100" dirty="0">
                <a:sym typeface="Wingdings"/>
              </a:rPr>
              <a:t></a:t>
            </a:r>
            <a:r>
              <a:rPr lang="en-US" sz="2100" dirty="0"/>
              <a:t> Brief (10-30 seconds) </a:t>
            </a:r>
            <a:r>
              <a:rPr lang="en-US" sz="2100" dirty="0">
                <a:sym typeface="Wingdings"/>
              </a:rPr>
              <a:t></a:t>
            </a:r>
            <a:r>
              <a:rPr lang="en-US" sz="2100" dirty="0"/>
              <a:t> Prompt recovery</a:t>
            </a:r>
          </a:p>
          <a:p>
            <a:r>
              <a:rPr lang="en-US" sz="2100" dirty="0"/>
              <a:t>Myoclonic Seizures: rapid contraction</a:t>
            </a:r>
          </a:p>
          <a:p>
            <a:r>
              <a:rPr lang="en-US" sz="2100" dirty="0"/>
              <a:t>Tonic = Stiff     </a:t>
            </a:r>
          </a:p>
          <a:p>
            <a:r>
              <a:rPr lang="en-US" sz="2100" dirty="0"/>
              <a:t>Atonic: suddenly fall b/c no muscle contraction</a:t>
            </a:r>
          </a:p>
          <a:p>
            <a:r>
              <a:rPr lang="en-US" sz="2100" dirty="0"/>
              <a:t>Clonic = contraction </a:t>
            </a:r>
          </a:p>
          <a:p>
            <a:r>
              <a:rPr lang="en-US" sz="2100" dirty="0"/>
              <a:t>Tonic Clonic Seizure: Stiff then Contraction</a:t>
            </a:r>
          </a:p>
          <a:p>
            <a:r>
              <a:rPr lang="en-US" sz="2100" dirty="0"/>
              <a:t>	Ictal Phase (happens for a </a:t>
            </a:r>
            <a:r>
              <a:rPr lang="en-US" sz="2100" dirty="0">
                <a:solidFill>
                  <a:srgbClr val="FF0000"/>
                </a:solidFill>
              </a:rPr>
              <a:t>few minutes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	phase 1: Flexion (tonic)</a:t>
            </a:r>
          </a:p>
          <a:p>
            <a:pPr lvl="1"/>
            <a:r>
              <a:rPr lang="en-US" sz="2100" dirty="0"/>
              <a:t>	phase 2: extension (tonic)</a:t>
            </a:r>
          </a:p>
          <a:p>
            <a:pPr lvl="1"/>
            <a:r>
              <a:rPr lang="en-US" sz="2100" dirty="0"/>
              <a:t>	phase 3: tremor</a:t>
            </a:r>
          </a:p>
          <a:p>
            <a:pPr lvl="1"/>
            <a:r>
              <a:rPr lang="en-US" sz="2100" dirty="0"/>
              <a:t>	phase 4: clonic</a:t>
            </a:r>
          </a:p>
          <a:p>
            <a:r>
              <a:rPr lang="en-US" sz="2100" dirty="0"/>
              <a:t>	phase 5: post-ical phase (drowsiness, confusion, deep sleep for </a:t>
            </a:r>
            <a:r>
              <a:rPr lang="en-US" sz="2100" dirty="0">
                <a:solidFill>
                  <a:srgbClr val="FF0000"/>
                </a:solidFill>
              </a:rPr>
              <a:t>hours to day</a:t>
            </a:r>
            <a:r>
              <a:rPr lang="en-US" sz="2100" dirty="0"/>
              <a:t>)</a:t>
            </a:r>
          </a:p>
          <a:p>
            <a:r>
              <a:rPr lang="en-US" sz="2100" dirty="0"/>
              <a:t>Status Epilepticus: </a:t>
            </a:r>
          </a:p>
          <a:p>
            <a:r>
              <a:rPr lang="en-US" sz="2100" dirty="0"/>
              <a:t>	GCSE (</a:t>
            </a:r>
            <a:r>
              <a:rPr lang="en-US" sz="2100" dirty="0">
                <a:solidFill>
                  <a:srgbClr val="FF0000"/>
                </a:solidFill>
              </a:rPr>
              <a:t>generalized convulsive status epilepticus</a:t>
            </a:r>
            <a:r>
              <a:rPr lang="en-US" sz="2100" dirty="0"/>
              <a:t>): most common and severe</a:t>
            </a:r>
          </a:p>
          <a:p>
            <a:r>
              <a:rPr lang="en-US" sz="2100" dirty="0"/>
              <a:t>		S/S: postictal state </a:t>
            </a:r>
            <a:r>
              <a:rPr lang="en-US" sz="2100" dirty="0" smtClean="0"/>
              <a:t>(altered </a:t>
            </a:r>
            <a:r>
              <a:rPr lang="en-US" sz="2100" dirty="0"/>
              <a:t>state of consciousness) </a:t>
            </a:r>
          </a:p>
          <a:p>
            <a:r>
              <a:rPr lang="en-US" sz="2100" dirty="0">
                <a:solidFill>
                  <a:srgbClr val="FF0000"/>
                </a:solidFill>
                <a:sym typeface="Wingdings"/>
              </a:rPr>
              <a:t>		Cause: usually pt has no </a:t>
            </a:r>
            <a:r>
              <a:rPr lang="en-US" sz="2100" dirty="0" err="1">
                <a:solidFill>
                  <a:srgbClr val="FF0000"/>
                </a:solidFill>
                <a:sym typeface="Wingdings"/>
              </a:rPr>
              <a:t>hx</a:t>
            </a:r>
            <a:r>
              <a:rPr lang="en-US" sz="2100" dirty="0">
                <a:solidFill>
                  <a:srgbClr val="FF0000"/>
                </a:solidFill>
                <a:sym typeface="Wingdings"/>
              </a:rPr>
              <a:t> of epilepsy </a:t>
            </a:r>
            <a:r>
              <a:rPr lang="en-US" sz="2100" dirty="0" smtClean="0">
                <a:solidFill>
                  <a:srgbClr val="FF0000"/>
                </a:solidFill>
                <a:sym typeface="Wingdings"/>
              </a:rPr>
              <a:t>cause: abrupt anticonvulsant d/c, </a:t>
            </a:r>
            <a:r>
              <a:rPr lang="en-US" sz="2100" dirty="0">
                <a:solidFill>
                  <a:srgbClr val="FF0000"/>
                </a:solidFill>
                <a:sym typeface="Wingdings"/>
              </a:rPr>
              <a:t>brain </a:t>
            </a:r>
            <a:r>
              <a:rPr lang="en-US" sz="2100" dirty="0" smtClean="0">
                <a:solidFill>
                  <a:srgbClr val="FF0000"/>
                </a:solidFill>
                <a:sym typeface="Wingdings"/>
              </a:rPr>
              <a:t>trauma</a:t>
            </a:r>
            <a:endParaRPr lang="en-US" sz="2100" dirty="0">
              <a:solidFill>
                <a:srgbClr val="FF0000"/>
              </a:solidFill>
              <a:sym typeface="Wingdings"/>
            </a:endParaRPr>
          </a:p>
          <a:p>
            <a:r>
              <a:rPr lang="en-US" sz="2100" dirty="0">
                <a:sym typeface="Wingdings"/>
              </a:rPr>
              <a:t>	NCSE (non-convulsive status </a:t>
            </a:r>
            <a:r>
              <a:rPr lang="en-US" sz="2100" dirty="0" smtClean="0">
                <a:sym typeface="Wingdings"/>
              </a:rPr>
              <a:t>epilepticus)</a:t>
            </a:r>
            <a:endParaRPr lang="en-US" sz="2100" dirty="0">
              <a:sym typeface="Wingdings"/>
            </a:endParaRPr>
          </a:p>
          <a:p>
            <a:r>
              <a:rPr lang="en-US" sz="2100" dirty="0">
                <a:sym typeface="Wingdings"/>
              </a:rPr>
              <a:t>		S/S: twilight state (in and out of consciousness</a:t>
            </a:r>
            <a:r>
              <a:rPr lang="en-US" sz="2100" dirty="0" smtClean="0">
                <a:sym typeface="Wingdings"/>
              </a:rPr>
              <a:t>)125</a:t>
            </a:r>
            <a:endParaRPr lang="en-US" sz="21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5419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90454"/>
              </p:ext>
            </p:extLst>
          </p:nvPr>
        </p:nvGraphicFramePr>
        <p:xfrm>
          <a:off x="116320" y="3803036"/>
          <a:ext cx="9935421" cy="473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358"/>
                <a:gridCol w="3959879"/>
                <a:gridCol w="2543184"/>
              </a:tblGrid>
              <a:tr h="50185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Seizure </a:t>
                      </a:r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 Line</a:t>
                      </a:r>
                      <a:endParaRPr lang="en-US" sz="18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Refractory</a:t>
                      </a:r>
                      <a:endParaRPr lang="en-US" sz="1800" dirty="0"/>
                    </a:p>
                  </a:txBody>
                  <a:tcPr marL="109728" marR="109728" marT="70104" marB="70104"/>
                </a:tc>
              </a:tr>
              <a:tr h="183030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(Simple or Complex)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C-L-O-P-V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Carbamazepine </a:t>
                      </a:r>
                      <a:r>
                        <a:rPr lang="en-US" sz="1800" b="0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(s/e,</a:t>
                      </a:r>
                      <a:r>
                        <a:rPr lang="en-US" sz="1800" b="0" i="0" kern="12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 not as specific)</a:t>
                      </a:r>
                      <a:endParaRPr lang="en-US" sz="1800" b="0" i="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Lamotrigine </a:t>
                      </a:r>
                      <a:r>
                        <a:rPr lang="en-US" sz="1800" b="0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(D-D, specific</a:t>
                      </a:r>
                      <a:r>
                        <a:rPr lang="en-US" sz="1800" b="0" i="0" kern="12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dosing)</a:t>
                      </a:r>
                      <a:endParaRPr lang="en-US" sz="1800" b="0" i="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Oxcarbazepine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Phenytoin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Valproic Acid</a:t>
                      </a:r>
                      <a:r>
                        <a:rPr lang="en-US" sz="1800" i="0" dirty="0" smtClean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rgbClr val="008000"/>
                          </a:solidFill>
                          <a:effectLst/>
                        </a:rPr>
                        <a:t>Felbamate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rgbClr val="008000"/>
                          </a:solidFill>
                          <a:effectLst/>
                        </a:rPr>
                        <a:t>  aplastic</a:t>
                      </a:r>
                      <a:r>
                        <a:rPr lang="en-US" sz="1800" i="0" baseline="0" dirty="0" smtClean="0">
                          <a:solidFill>
                            <a:srgbClr val="008000"/>
                          </a:solidFill>
                          <a:effectLst/>
                        </a:rPr>
                        <a:t> anemia/hepatic</a:t>
                      </a:r>
                      <a:endParaRPr lang="en-US" sz="1800" i="0" dirty="0" smtClean="0">
                        <a:solidFill>
                          <a:srgbClr val="008000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rgbClr val="008000"/>
                          </a:solidFill>
                          <a:effectLst/>
                        </a:rPr>
                        <a:t>Vigabatrin</a:t>
                      </a:r>
                    </a:p>
                  </a:txBody>
                  <a:tcPr marL="109728" marR="109728" marT="70104" marB="70104"/>
                </a:tc>
              </a:tr>
              <a:tr h="11660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Tonic-Clonic</a:t>
                      </a:r>
                      <a:r>
                        <a:rPr lang="en-US" sz="1800" dirty="0" smtClean="0">
                          <a:effectLst/>
                        </a:rPr>
                        <a:t> (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Primary)</a:t>
                      </a:r>
                      <a:endParaRPr lang="en-US" sz="1800" dirty="0" smtClean="0"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L-V-T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Lamotrigine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Valproic Acid</a:t>
                      </a:r>
                      <a:r>
                        <a:rPr lang="en-US" sz="1800" dirty="0" smtClean="0">
                          <a:effectLst/>
                        </a:rPr>
                        <a:t>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   (more efficacious than lamotrigine)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Topiramate</a:t>
                      </a:r>
                      <a:endParaRPr lang="en-US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Felbamate</a:t>
                      </a:r>
                    </a:p>
                  </a:txBody>
                  <a:tcPr marL="109728" marR="109728" marT="70104" marB="70104"/>
                </a:tc>
              </a:tr>
              <a:tr h="11660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L-V-E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Lamotrigine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Valproic Acid </a:t>
                      </a:r>
                    </a:p>
                    <a:p>
                      <a:r>
                        <a:rPr lang="en-US" sz="1800" i="1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Ethosuximide</a:t>
                      </a:r>
                      <a:endParaRPr lang="en-US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70104" marB="70104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4082" y="216742"/>
            <a:ext cx="10298182" cy="1661979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r>
              <a:rPr lang="en-US" i="1" dirty="0"/>
              <a:t>Seizure:</a:t>
            </a:r>
            <a:r>
              <a:rPr lang="en-US" dirty="0"/>
              <a:t>  a group of cortical neurons that discharge abnormally in </a:t>
            </a:r>
            <a:r>
              <a:rPr lang="en-US" dirty="0" smtClean="0"/>
              <a:t>synchrony</a:t>
            </a:r>
          </a:p>
          <a:p>
            <a:r>
              <a:rPr lang="en-US" i="1" dirty="0" smtClean="0"/>
              <a:t>Epilepsy:</a:t>
            </a:r>
            <a:r>
              <a:rPr lang="en-US" dirty="0" smtClean="0"/>
              <a:t>  a medical disorder characterized by </a:t>
            </a:r>
            <a:r>
              <a:rPr lang="en-US" u="sng" dirty="0" smtClean="0"/>
              <a:t>at least 2 unprovoked</a:t>
            </a:r>
            <a:r>
              <a:rPr lang="en-US" dirty="0" smtClean="0"/>
              <a:t> seizures separated by 24 hours</a:t>
            </a:r>
          </a:p>
          <a:p>
            <a:r>
              <a:rPr lang="en-US" dirty="0" smtClean="0">
                <a:effectLst/>
              </a:rPr>
              <a:t>Status Epilepticus </a:t>
            </a:r>
            <a:endParaRPr lang="en-US" dirty="0"/>
          </a:p>
          <a:p>
            <a:r>
              <a:rPr lang="en-US" dirty="0" smtClean="0"/>
              <a:t>	1. Any </a:t>
            </a:r>
            <a:r>
              <a:rPr lang="en-US" dirty="0"/>
              <a:t>seizure lasting longer than 30 minutes whether or not consciousness is impaired  </a:t>
            </a:r>
            <a:r>
              <a:rPr lang="en-US" dirty="0" smtClean="0"/>
              <a:t>OR</a:t>
            </a:r>
            <a:endParaRPr lang="en-US" sz="2800" dirty="0"/>
          </a:p>
          <a:p>
            <a:r>
              <a:rPr lang="en-US" dirty="0" smtClean="0"/>
              <a:t>	2. Recurrent </a:t>
            </a:r>
            <a:r>
              <a:rPr lang="en-US" dirty="0"/>
              <a:t>seizures without an intervening period of consciousness between seizures.</a:t>
            </a:r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340" y="2419996"/>
            <a:ext cx="37651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is DOC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Green is FDA approved</a:t>
            </a:r>
          </a:p>
          <a:p>
            <a:r>
              <a:rPr lang="en-US" dirty="0" smtClean="0"/>
              <a:t>Black is NOT FDA approved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Blue is used for adjunctive (not first line)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7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73112"/>
              </p:ext>
            </p:extLst>
          </p:nvPr>
        </p:nvGraphicFramePr>
        <p:xfrm>
          <a:off x="73986" y="1224383"/>
          <a:ext cx="10850885" cy="9064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221"/>
                <a:gridCol w="2817052"/>
                <a:gridCol w="1659106"/>
                <a:gridCol w="2903860"/>
                <a:gridCol w="1911646"/>
              </a:tblGrid>
              <a:tr h="557006"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AED</a:t>
                      </a:r>
                      <a:endParaRPr lang="en-US" sz="15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Unique</a:t>
                      </a:r>
                      <a:r>
                        <a:rPr lang="en-US" sz="1500" b="1" baseline="0" dirty="0" smtClean="0"/>
                        <a:t> Acute Side Effects</a:t>
                      </a:r>
                      <a:endParaRPr lang="en-US" sz="15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Common</a:t>
                      </a:r>
                      <a:r>
                        <a:rPr lang="en-US" sz="15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S/E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Chronic</a:t>
                      </a:r>
                      <a:endParaRPr lang="en-US" sz="15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Idiosyncratic</a:t>
                      </a:r>
                      <a:endParaRPr lang="en-US" sz="1500" b="1" dirty="0"/>
                    </a:p>
                  </a:txBody>
                  <a:tcPr marL="109728" marR="109728" marT="70104" marB="70104"/>
                </a:tc>
              </a:tr>
              <a:tr h="111556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Carbamazepine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Diplopia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Drowsiness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 upset/Nausea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Lethargy</a:t>
                      </a:r>
                      <a:endParaRPr lang="en-US" sz="15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HypoNatremia</a:t>
                      </a:r>
                      <a:endParaRPr lang="en-US" sz="1500" dirty="0" smtClean="0"/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Bone Dysfunction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SJS b/c of HALB-1502</a:t>
                      </a:r>
                      <a:endParaRPr lang="en-US" sz="15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Blood Dyscrasia</a:t>
                      </a: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  d/c if ANC &lt;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1000</a:t>
                      </a:r>
                    </a:p>
                  </a:txBody>
                  <a:tcPr marL="109728" marR="109728" marT="70104" marB="70104"/>
                </a:tc>
              </a:tr>
              <a:tr h="62788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Lamotrigine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Diplopia</a:t>
                      </a:r>
                    </a:p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Rash (10%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within 8 weeks)</a:t>
                      </a:r>
                      <a:endParaRPr lang="en-US" sz="15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Ataxia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Dizziness</a:t>
                      </a:r>
                      <a:r>
                        <a:rPr lang="en-US" sz="15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/>
                        </a:rPr>
                        <a:t> HA</a:t>
                      </a:r>
                      <a:endParaRPr lang="en-US" sz="15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SJS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Aseptic meningitis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9728" marR="109728" marT="70104" marB="70104"/>
                </a:tc>
              </a:tr>
              <a:tr h="14222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Valproic Acid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Thrombocytopenia</a:t>
                      </a:r>
                      <a:br>
                        <a:rPr lang="en-US" sz="15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Tremor</a:t>
                      </a:r>
                      <a:endParaRPr lang="en-US" sz="15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</a:t>
                      </a:r>
                      <a:r>
                        <a:rPr lang="en-US" sz="15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upset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Sedation</a:t>
                      </a:r>
                    </a:p>
                    <a:p>
                      <a:endParaRPr lang="en-US" sz="15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0000"/>
                          </a:solidFill>
                        </a:rPr>
                        <a:t>Pregnancy D (1</a:t>
                      </a:r>
                      <a:r>
                        <a:rPr lang="en-US" sz="15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1500" b="1" dirty="0" smtClean="0">
                          <a:solidFill>
                            <a:srgbClr val="FF0000"/>
                          </a:solidFill>
                        </a:rPr>
                        <a:t> trimester)</a:t>
                      </a: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Cognitive development in kids</a:t>
                      </a: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Bone disease</a:t>
                      </a:r>
                    </a:p>
                    <a:p>
                      <a:r>
                        <a:rPr lang="en-US" sz="1500" dirty="0" smtClean="0"/>
                        <a:t>Weight gain</a:t>
                      </a:r>
                    </a:p>
                    <a:p>
                      <a:r>
                        <a:rPr lang="en-US" sz="1500" dirty="0" smtClean="0"/>
                        <a:t>Irregular </a:t>
                      </a:r>
                      <a:r>
                        <a:rPr lang="en-US" sz="1500" dirty="0" err="1" smtClean="0"/>
                        <a:t>mentral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Hepatic failure</a:t>
                      </a: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Pancreatitis</a:t>
                      </a:r>
                    </a:p>
                    <a:p>
                      <a:r>
                        <a:rPr lang="en-US" sz="1500" dirty="0" smtClean="0"/>
                        <a:t>Alopecia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</a:tr>
              <a:tr h="87172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Phenobarbital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Hyperactivity in children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Respiratory depression</a:t>
                      </a:r>
                      <a:endParaRPr lang="en-US" sz="1500" dirty="0" smtClean="0"/>
                    </a:p>
                    <a:p>
                      <a:r>
                        <a:rPr lang="en-US" sz="1500" dirty="0" smtClean="0"/>
                        <a:t>Coordination difficulties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Ataxia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Sedation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Nausea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Metabolic bone disease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SJS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</a:tr>
              <a:tr h="185488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Phenytoin</a:t>
                      </a:r>
                    </a:p>
                    <a:p>
                      <a:endParaRPr lang="en-US" sz="1500" dirty="0" smtClean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Rate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cannot exceed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50 mg/min b/c risk of necrosis</a:t>
                      </a:r>
                    </a:p>
                    <a:p>
                      <a:endParaRPr lang="en-US" sz="15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Nystagmus</a:t>
                      </a:r>
                    </a:p>
                    <a:p>
                      <a:endParaRPr lang="en-US" sz="1500" dirty="0" smtClean="0"/>
                    </a:p>
                    <a:p>
                      <a:r>
                        <a:rPr lang="en-US" sz="1500" baseline="0" dirty="0" smtClean="0"/>
                        <a:t>Cognitive Impairment</a:t>
                      </a:r>
                    </a:p>
                    <a:p>
                      <a:r>
                        <a:rPr lang="en-US" sz="1500" baseline="0" dirty="0" smtClean="0"/>
                        <a:t>Behavior Changes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Ataxia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Drowsiness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Nausea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Sedation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Cerebral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syndrome (balance)</a:t>
                      </a:r>
                      <a:endParaRPr lang="en-US" sz="15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Bone disease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Gingival hyperplasia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Folate deficiency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Hirsutism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Blood dyscrasia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SJS</a:t>
                      </a:r>
                    </a:p>
                  </a:txBody>
                  <a:tcPr marL="109728" marR="109728" marT="70104" marB="70104"/>
                </a:tc>
              </a:tr>
              <a:tr h="87172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Primidone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Change</a:t>
                      </a:r>
                      <a:r>
                        <a:rPr lang="en-US" sz="1500" baseline="0" dirty="0" smtClean="0"/>
                        <a:t> in behavior</a:t>
                      </a:r>
                    </a:p>
                    <a:p>
                      <a:r>
                        <a:rPr lang="en-US" sz="1500" baseline="0" dirty="0" smtClean="0"/>
                        <a:t>Coordination difficulties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Nausea</a:t>
                      </a:r>
                    </a:p>
                    <a:p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Sedation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Blood dyscrasias</a:t>
                      </a:r>
                    </a:p>
                    <a:p>
                      <a:r>
                        <a:rPr lang="en-US" sz="1500" dirty="0" smtClean="0"/>
                        <a:t>Rash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</a:tr>
              <a:tr h="1115567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Topiramate</a:t>
                      </a:r>
                      <a:endParaRPr lang="en-US" sz="15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Psychomotor Slowing</a:t>
                      </a:r>
                    </a:p>
                    <a:p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Talk/Language Problems</a:t>
                      </a:r>
                      <a:endParaRPr lang="en-US" sz="1500" b="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500" b="0" dirty="0" smtClean="0">
                          <a:solidFill>
                            <a:srgbClr val="7F7F7F"/>
                          </a:solidFill>
                        </a:rPr>
                        <a:t>GI upset</a:t>
                      </a:r>
                    </a:p>
                    <a:p>
                      <a:r>
                        <a:rPr lang="en-US" sz="1500" b="0" dirty="0" smtClean="0">
                          <a:solidFill>
                            <a:srgbClr val="7F7F7F"/>
                          </a:solidFill>
                        </a:rPr>
                        <a:t>HA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  Children with Cleft</a:t>
                      </a:r>
                      <a:endParaRPr lang="en-US" sz="1500" b="0" dirty="0" smtClean="0"/>
                    </a:p>
                    <a:p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Nephrolithiasis (kidney stone)</a:t>
                      </a:r>
                    </a:p>
                    <a:p>
                      <a:r>
                        <a:rPr lang="en-US" sz="1500" b="0" dirty="0" smtClean="0"/>
                        <a:t>Weight loss</a:t>
                      </a:r>
                      <a:endParaRPr lang="en-US" sz="15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Glaucoma</a:t>
                      </a:r>
                      <a:endParaRPr lang="en-US" sz="1500" b="0" dirty="0" smtClean="0"/>
                    </a:p>
                    <a:p>
                      <a:r>
                        <a:rPr lang="en-US" sz="1500" b="0" dirty="0" smtClean="0">
                          <a:solidFill>
                            <a:srgbClr val="FF0000"/>
                          </a:solidFill>
                        </a:rPr>
                        <a:t>Metabolic acidosis</a:t>
                      </a:r>
                    </a:p>
                    <a:p>
                      <a:r>
                        <a:rPr lang="en-US" sz="1500" b="0" dirty="0" smtClean="0"/>
                        <a:t>Oligo hidrosis </a:t>
                      </a:r>
                    </a:p>
                  </a:txBody>
                  <a:tcPr marL="109728" marR="109728" marT="70104" marB="70104"/>
                </a:tc>
              </a:tr>
              <a:tr h="62788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Ethosuximide</a:t>
                      </a:r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Hiccups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7F7F7F"/>
                          </a:solidFill>
                        </a:rPr>
                        <a:t>Ataxia: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 Upset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Blood Dyscrasias</a:t>
                      </a:r>
                    </a:p>
                  </a:txBody>
                  <a:tcPr marL="109728" marR="109728" marT="70104" marB="70104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858" y="23961"/>
            <a:ext cx="3265634" cy="113875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All in common: </a:t>
            </a:r>
          </a:p>
          <a:p>
            <a:r>
              <a:rPr lang="en-US" dirty="0"/>
              <a:t>	</a:t>
            </a:r>
            <a:r>
              <a:rPr lang="en-US" dirty="0" smtClean="0"/>
              <a:t>Dizziness</a:t>
            </a:r>
          </a:p>
          <a:p>
            <a:r>
              <a:rPr lang="en-US" dirty="0"/>
              <a:t>	</a:t>
            </a:r>
            <a:r>
              <a:rPr lang="en-US" dirty="0" smtClean="0"/>
              <a:t>Ataxia</a:t>
            </a:r>
          </a:p>
          <a:p>
            <a:r>
              <a:rPr lang="en-US" dirty="0"/>
              <a:t>	</a:t>
            </a:r>
            <a:r>
              <a:rPr lang="en-US" dirty="0" smtClean="0"/>
              <a:t>GI upset (except Lamotrigine)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1" y="8768611"/>
            <a:ext cx="966368" cy="74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62750">
            <a:off x="3179796" y="3815881"/>
            <a:ext cx="1039948" cy="8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391" y="3809696"/>
            <a:ext cx="19453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list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53830"/>
              </p:ext>
            </p:extLst>
          </p:nvPr>
        </p:nvGraphicFramePr>
        <p:xfrm>
          <a:off x="213836" y="188131"/>
          <a:ext cx="10424555" cy="10155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224"/>
                <a:gridCol w="2468435"/>
                <a:gridCol w="1999714"/>
                <a:gridCol w="1788078"/>
                <a:gridCol w="1982104"/>
              </a:tblGrid>
              <a:tr h="353568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Anti-</a:t>
                      </a:r>
                      <a:r>
                        <a:rPr lang="en-US" sz="14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Epileptic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drugs (AED)</a:t>
                      </a:r>
                      <a:endParaRPr lang="en-US" sz="14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Unique</a:t>
                      </a:r>
                      <a:r>
                        <a:rPr lang="en-US" sz="1400" b="1" baseline="0" dirty="0" smtClean="0"/>
                        <a:t> Acute Side Effects</a:t>
                      </a:r>
                      <a:endParaRPr lang="en-US" sz="14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F7F7F"/>
                          </a:solidFill>
                        </a:rPr>
                        <a:t>S/E</a:t>
                      </a:r>
                      <a:endParaRPr lang="en-US" sz="1400" b="1" dirty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Chronic</a:t>
                      </a:r>
                      <a:endParaRPr lang="en-US" sz="1400" b="1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Idiosyncratic</a:t>
                      </a:r>
                      <a:endParaRPr lang="en-US" sz="1400" b="1" dirty="0"/>
                    </a:p>
                  </a:txBody>
                  <a:tcPr marL="109728" marR="109728" marT="70104" marB="70104"/>
                </a:tc>
              </a:tr>
              <a:tr h="7920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Carbamazepine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Diplopia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GI upset/Nausea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Drowsiness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Lethargy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HypoNatremia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Blood Dyscrasia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SJS</a:t>
                      </a:r>
                    </a:p>
                  </a:txBody>
                  <a:tcPr marL="109728" marR="109728" marT="70104" marB="70104"/>
                </a:tc>
              </a:tr>
              <a:tr h="3535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Oxcarbazepine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CNS than Carbamazepine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HypoNatremia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Rash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1207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Clobazam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CNS</a:t>
                      </a:r>
                      <a:r>
                        <a:rPr lang="en-US" sz="1400" baseline="0" dirty="0" smtClean="0"/>
                        <a:t> depression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Constipation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Drooling</a:t>
                      </a:r>
                    </a:p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Somnolence: sleepy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Lethargy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</a:t>
                      </a:r>
                      <a:endParaRPr 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Dependence</a:t>
                      </a:r>
                    </a:p>
                    <a:p>
                      <a:r>
                        <a:rPr lang="en-US" sz="1400" dirty="0" smtClean="0"/>
                        <a:t>Withdrawal</a:t>
                      </a:r>
                      <a:r>
                        <a:rPr lang="en-US" sz="1400" baseline="0" dirty="0" smtClean="0"/>
                        <a:t> leads to</a:t>
                      </a:r>
                    </a:p>
                    <a:p>
                      <a:r>
                        <a:rPr lang="en-US" sz="1400" baseline="0" dirty="0" smtClean="0"/>
                        <a:t>  seizures</a:t>
                      </a:r>
                    </a:p>
                    <a:p>
                      <a:r>
                        <a:rPr lang="en-US" sz="1400" baseline="0" dirty="0" smtClean="0"/>
                        <a:t>  psychosis</a:t>
                      </a:r>
                    </a:p>
                    <a:p>
                      <a:r>
                        <a:rPr lang="en-US" sz="1400" baseline="0" dirty="0" smtClean="0"/>
                        <a:t>  tremor, anxiety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Anterograde Amnesia</a:t>
                      </a:r>
                    </a:p>
                    <a:p>
                      <a:r>
                        <a:rPr lang="en-US" sz="1400" dirty="0" smtClean="0"/>
                        <a:t>  forget new memories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780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Ezogabine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Hallucinations/Vertigo</a:t>
                      </a:r>
                    </a:p>
                    <a:p>
                      <a:r>
                        <a:rPr lang="en-US" sz="1400" dirty="0" smtClean="0"/>
                        <a:t>Memory impairment</a:t>
                      </a:r>
                    </a:p>
                    <a:p>
                      <a:r>
                        <a:rPr lang="en-US" sz="1400" dirty="0" smtClean="0"/>
                        <a:t>Attention Disturbance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Urinary Retention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QTc</a:t>
                      </a:r>
                      <a:r>
                        <a:rPr lang="en-US" sz="1400" dirty="0" smtClean="0"/>
                        <a:t> Prolongation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56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Ethosuximide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Hiccups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GI Upset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Ataxia: lack body control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Behavior</a:t>
                      </a:r>
                      <a:r>
                        <a:rPr lang="en-US" sz="1400" baseline="0" dirty="0" smtClean="0"/>
                        <a:t> Changes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Blood Dyscrasias</a:t>
                      </a:r>
                    </a:p>
                    <a:p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56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Felbamate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Insomnia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N/V </a:t>
                      </a:r>
                      <a:r>
                        <a:rPr lang="en-US" sz="1400" dirty="0" smtClean="0">
                          <a:sym typeface="Wingdings"/>
                        </a:rPr>
                        <a:t> </a:t>
                      </a:r>
                      <a:r>
                        <a:rPr lang="en-US" sz="1400" dirty="0" smtClean="0"/>
                        <a:t>Anorexia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Aplastic Anemia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Acute Hepatic Failure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</a:tr>
              <a:tr h="993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Gabapentin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Aggressive behavior in children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Lethargy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</a:t>
                      </a:r>
                    </a:p>
                    <a:p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Again</a:t>
                      </a:r>
                    </a:p>
                    <a:p>
                      <a:r>
                        <a:rPr lang="en-US" sz="1400" dirty="0" smtClean="0"/>
                        <a:t>Abrupt</a:t>
                      </a:r>
                      <a:r>
                        <a:rPr lang="en-US" sz="1400" baseline="0" dirty="0" smtClean="0"/>
                        <a:t> d/c = withdrawal (anxiety, sweating)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Periphera</a:t>
                      </a:r>
                      <a:r>
                        <a:rPr lang="en-US" sz="1400" baseline="0" dirty="0" smtClean="0"/>
                        <a:t>l Edema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56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Lacosamide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QTc</a:t>
                      </a:r>
                      <a:r>
                        <a:rPr lang="en-US" sz="1400" dirty="0" smtClean="0"/>
                        <a:t> Prolongation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sym typeface="Wingdings"/>
                        </a:rPr>
                        <a:t> HA</a:t>
                      </a:r>
                    </a:p>
                    <a:p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 LFT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56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Lamotrigine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Diplopia</a:t>
                      </a:r>
                    </a:p>
                    <a:p>
                      <a:r>
                        <a:rPr lang="en-US" sz="1400" dirty="0" smtClean="0"/>
                        <a:t>Dizziness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HA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SJS/TEN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Aseptic meningitis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</a:tr>
              <a:tr h="5669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Levetiracetam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Drowsiness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Behavior disturbances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</a:tr>
              <a:tr h="780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Phenobarbital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Sedation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Coordination difficulties</a:t>
                      </a:r>
                    </a:p>
                    <a:p>
                      <a:r>
                        <a:rPr lang="en-US" sz="1400" dirty="0" smtClean="0"/>
                        <a:t>Hyperactivity in children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Respiratory depression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Nausea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Metabolic bone disease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SJS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18470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Phenytoin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Rate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cannot exceed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50 mg/min b/c risk of necrosis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Visual</a:t>
                      </a:r>
                      <a:r>
                        <a:rPr lang="en-US" sz="1400" baseline="0" dirty="0" smtClean="0"/>
                        <a:t> Blurring</a:t>
                      </a:r>
                    </a:p>
                    <a:p>
                      <a:r>
                        <a:rPr lang="en-US" sz="1400" baseline="0" dirty="0" smtClean="0"/>
                        <a:t>Cognitive Impairment</a:t>
                      </a:r>
                    </a:p>
                    <a:p>
                      <a:r>
                        <a:rPr lang="en-US" sz="1400" baseline="0" dirty="0" smtClean="0"/>
                        <a:t>Behavior Changes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Nystagmus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Ataxia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Drowsiness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Nausea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Sedation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Behavior Change</a:t>
                      </a:r>
                    </a:p>
                    <a:p>
                      <a:r>
                        <a:rPr lang="en-US" sz="1400" dirty="0" smtClean="0"/>
                        <a:t>Skin </a:t>
                      </a:r>
                      <a:r>
                        <a:rPr lang="en-US" sz="1400" dirty="0" err="1" smtClean="0"/>
                        <a:t>thicking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Bone disease</a:t>
                      </a:r>
                    </a:p>
                    <a:p>
                      <a:r>
                        <a:rPr lang="en-US" sz="1400" dirty="0" smtClean="0"/>
                        <a:t>Folate deficiency</a:t>
                      </a:r>
                    </a:p>
                    <a:p>
                      <a:r>
                        <a:rPr lang="en-US" sz="1400" dirty="0" smtClean="0"/>
                        <a:t>Gingival </a:t>
                      </a:r>
                      <a:r>
                        <a:rPr lang="en-US" sz="1400" dirty="0" err="1" smtClean="0"/>
                        <a:t>hperplasia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Hirsutism</a:t>
                      </a:r>
                    </a:p>
                    <a:p>
                      <a:r>
                        <a:rPr lang="en-US" sz="1400" dirty="0" smtClean="0"/>
                        <a:t>Cerebellar syndrome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Blood dyscrasia</a:t>
                      </a:r>
                    </a:p>
                    <a:p>
                      <a:r>
                        <a:rPr lang="en-US" sz="1400" dirty="0" smtClean="0"/>
                        <a:t>Rash</a:t>
                      </a:r>
                    </a:p>
                  </a:txBody>
                  <a:tcPr marL="109728" marR="109728" marT="70104" marB="701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4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37432"/>
              </p:ext>
            </p:extLst>
          </p:nvPr>
        </p:nvGraphicFramePr>
        <p:xfrm>
          <a:off x="145045" y="249094"/>
          <a:ext cx="10684803" cy="8342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546"/>
                <a:gridCol w="2444470"/>
                <a:gridCol w="1156639"/>
                <a:gridCol w="2804458"/>
                <a:gridCol w="2202690"/>
              </a:tblGrid>
              <a:tr h="392907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Anti-</a:t>
                      </a:r>
                      <a:r>
                        <a:rPr lang="en-US" sz="14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Epileptic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drugs (AED)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Unique</a:t>
                      </a:r>
                      <a:r>
                        <a:rPr lang="en-US" sz="1400" b="0" baseline="0" dirty="0" smtClean="0"/>
                        <a:t> Acute Side Effects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Common</a:t>
                      </a:r>
                      <a:r>
                        <a:rPr lang="en-US" sz="1400" b="0" baseline="0" dirty="0" smtClean="0">
                          <a:solidFill>
                            <a:srgbClr val="7F7F7F"/>
                          </a:solidFill>
                        </a:rPr>
                        <a:t> S/E</a:t>
                      </a:r>
                      <a:endParaRPr lang="en-US" sz="1400" b="0" dirty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Chronic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Idiosyncratic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</a:tr>
              <a:tr h="780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Pregabalin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Aggressive behavior in children</a:t>
                      </a:r>
                    </a:p>
                    <a:p>
                      <a:r>
                        <a:rPr lang="en-US" sz="1400" dirty="0" smtClean="0"/>
                        <a:t>Visual blurring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7F7F7F"/>
                          </a:solidFill>
                        </a:rPr>
                        <a:t>Fatique</a:t>
                      </a:r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gain</a:t>
                      </a:r>
                    </a:p>
                    <a:p>
                      <a:r>
                        <a:rPr lang="en-US" sz="1400" dirty="0" smtClean="0"/>
                        <a:t>Abrupt</a:t>
                      </a:r>
                      <a:r>
                        <a:rPr lang="en-US" sz="1400" baseline="0" dirty="0" smtClean="0"/>
                        <a:t> d/c = withdrawal </a:t>
                      </a:r>
                    </a:p>
                    <a:p>
                      <a:r>
                        <a:rPr lang="en-US" sz="1400" baseline="0" dirty="0" smtClean="0"/>
                        <a:t>   anxiety, sweating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Peripheral edema</a:t>
                      </a:r>
                    </a:p>
                    <a:p>
                      <a:r>
                        <a:rPr lang="en-US" sz="1400" dirty="0" smtClean="0"/>
                        <a:t>CK elevation</a:t>
                      </a:r>
                    </a:p>
                    <a:p>
                      <a:r>
                        <a:rPr lang="en-US" sz="1400" dirty="0" smtClean="0"/>
                        <a:t>Thrombocytopenia</a:t>
                      </a:r>
                    </a:p>
                  </a:txBody>
                  <a:tcPr marL="109728" marR="109728" marT="70104" marB="70104"/>
                </a:tc>
              </a:tr>
              <a:tr h="780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Primidone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</a:t>
                      </a:r>
                      <a:r>
                        <a:rPr lang="en-US" sz="1400" baseline="0" dirty="0" smtClean="0"/>
                        <a:t> in behavior</a:t>
                      </a:r>
                    </a:p>
                    <a:p>
                      <a:r>
                        <a:rPr lang="en-US" sz="1400" baseline="0" dirty="0" smtClean="0"/>
                        <a:t>Coordination difficulties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HA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Nausea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Sedation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Behavior changes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Blood dyscrasias</a:t>
                      </a:r>
                    </a:p>
                    <a:p>
                      <a:r>
                        <a:rPr lang="en-US" sz="1400" dirty="0" smtClean="0"/>
                        <a:t>Rash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99364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Rufinamide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Abnormal coordination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Multiorgan</a:t>
                      </a:r>
                      <a:r>
                        <a:rPr lang="en-US" sz="1400" b="0" baseline="0" dirty="0" smtClean="0"/>
                        <a:t> hypersensitivity</a:t>
                      </a:r>
                    </a:p>
                    <a:p>
                      <a:r>
                        <a:rPr lang="en-US" sz="1400" b="0" baseline="0" dirty="0" err="1" smtClean="0"/>
                        <a:t>QTc</a:t>
                      </a:r>
                      <a:r>
                        <a:rPr lang="en-US" sz="1400" b="0" baseline="0" dirty="0" smtClean="0"/>
                        <a:t> shortening</a:t>
                      </a:r>
                    </a:p>
                    <a:p>
                      <a:r>
                        <a:rPr lang="en-US" sz="1400" b="0" baseline="0" dirty="0" smtClean="0"/>
                        <a:t>Status epilepticus</a:t>
                      </a:r>
                    </a:p>
                    <a:p>
                      <a:r>
                        <a:rPr lang="en-US" sz="1400" b="0" baseline="0" dirty="0" smtClean="0"/>
                        <a:t>Leukopenia</a:t>
                      </a:r>
                    </a:p>
                  </a:txBody>
                  <a:tcPr marL="109728" marR="109728" marT="70104" marB="70104"/>
                </a:tc>
              </a:tr>
              <a:tr h="142036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Tiagabine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Visual Blurring</a:t>
                      </a:r>
                    </a:p>
                    <a:p>
                      <a:r>
                        <a:rPr lang="en-US" sz="1400" b="0" dirty="0" smtClean="0"/>
                        <a:t>Concentration difficulties</a:t>
                      </a:r>
                    </a:p>
                    <a:p>
                      <a:r>
                        <a:rPr lang="en-US" sz="1400" b="0" dirty="0" smtClean="0"/>
                        <a:t>Depression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Fatigue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GI upset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Weakness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Nervousness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Tremor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109728" marR="109728" marT="70104" marB="70104"/>
                </a:tc>
              </a:tr>
              <a:tr h="99364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Topiramate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Psychomotor Slowing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GI upset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HA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Newborn has oral cleft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Nephrolithiasis</a:t>
                      </a:r>
                    </a:p>
                    <a:p>
                      <a:r>
                        <a:rPr lang="en-US" sz="1400" b="0" dirty="0" smtClean="0"/>
                        <a:t>Weight loss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Metabolic acidosis</a:t>
                      </a:r>
                    </a:p>
                    <a:p>
                      <a:r>
                        <a:rPr lang="en-US" sz="1400" b="0" dirty="0" smtClean="0"/>
                        <a:t>Glaucoma</a:t>
                      </a:r>
                    </a:p>
                    <a:p>
                      <a:r>
                        <a:rPr lang="en-US" sz="1400" b="0" dirty="0" smtClean="0"/>
                        <a:t>Oligo hidrosis </a:t>
                      </a:r>
                    </a:p>
                    <a:p>
                      <a:endParaRPr lang="en-US" sz="1400" b="0" dirty="0"/>
                    </a:p>
                  </a:txBody>
                  <a:tcPr marL="109728" marR="109728" marT="70104" marB="70104"/>
                </a:tc>
              </a:tr>
              <a:tr h="1207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Valproic Acid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Thrombocytopenia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</a:rPr>
                        <a:t>GI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</a:rPr>
                        <a:t> upset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</a:rPr>
                        <a:t>Sedation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</a:rPr>
                        <a:t>Tremor</a:t>
                      </a:r>
                      <a:endParaRPr lang="en-US" sz="1400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Pregnancy D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cognitive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impairment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/>
                        <a:t>Behavior changes</a:t>
                      </a:r>
                    </a:p>
                    <a:p>
                      <a:r>
                        <a:rPr lang="en-US" sz="1400" dirty="0" smtClean="0"/>
                        <a:t>Weight gain</a:t>
                      </a:r>
                    </a:p>
                    <a:p>
                      <a:r>
                        <a:rPr lang="en-US" sz="1400" dirty="0" smtClean="0"/>
                        <a:t>Irregular </a:t>
                      </a:r>
                      <a:r>
                        <a:rPr lang="en-US" sz="1400" dirty="0" err="1" smtClean="0"/>
                        <a:t>mentral</a:t>
                      </a:r>
                      <a:endParaRPr lang="en-US" sz="1400" dirty="0" smtClean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Hepatic failure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Pancreatitis</a:t>
                      </a:r>
                    </a:p>
                    <a:p>
                      <a:r>
                        <a:rPr lang="en-US" sz="1400" dirty="0" smtClean="0"/>
                        <a:t>Alopecia</a:t>
                      </a:r>
                      <a:endParaRPr lang="en-US" sz="1400" dirty="0"/>
                    </a:p>
                  </a:txBody>
                  <a:tcPr marL="109728" marR="109728" marT="70104" marB="70104"/>
                </a:tc>
              </a:tr>
              <a:tr h="780287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Vigabatrin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Weight gain</a:t>
                      </a:r>
                    </a:p>
                    <a:p>
                      <a:r>
                        <a:rPr lang="en-US" sz="1400" b="0" dirty="0" smtClean="0"/>
                        <a:t>Blurred</a:t>
                      </a:r>
                      <a:r>
                        <a:rPr lang="en-US" sz="1400" b="0" baseline="0" dirty="0" smtClean="0"/>
                        <a:t> Vision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Sedation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HA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Tremor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Vision loss irreversible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Peripheral neuropathy</a:t>
                      </a:r>
                    </a:p>
                    <a:p>
                      <a:r>
                        <a:rPr lang="en-US" sz="1400" b="0" dirty="0" smtClean="0"/>
                        <a:t>Anemia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</a:tr>
              <a:tr h="99364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Zonisamide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Cognitive impairment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Dizziness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HA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Fatigue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7F7F7F"/>
                          </a:solidFill>
                        </a:rPr>
                        <a:t>Nausea</a:t>
                      </a:r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Nephrolithiasis</a:t>
                      </a:r>
                    </a:p>
                    <a:p>
                      <a:r>
                        <a:rPr lang="en-US" sz="1400" b="0" dirty="0" smtClean="0"/>
                        <a:t>Weight loss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Rash</a:t>
                      </a:r>
                    </a:p>
                    <a:p>
                      <a:r>
                        <a:rPr lang="en-US" sz="1400" b="0" dirty="0" smtClean="0"/>
                        <a:t>Metabolic acidosis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dirty="0"/>
                    </a:p>
                  </a:txBody>
                  <a:tcPr marL="109728" marR="109728" marT="70104" marB="701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38975"/>
              </p:ext>
            </p:extLst>
          </p:nvPr>
        </p:nvGraphicFramePr>
        <p:xfrm>
          <a:off x="599115" y="1717223"/>
          <a:ext cx="9828711" cy="389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718"/>
                <a:gridCol w="4496723"/>
                <a:gridCol w="3631270"/>
              </a:tblGrid>
              <a:tr h="4814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Initial</a:t>
                      </a:r>
                      <a:r>
                        <a:rPr lang="en-US" b="1" baseline="0" dirty="0" smtClean="0"/>
                        <a:t> Dose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Target</a:t>
                      </a:r>
                      <a:r>
                        <a:rPr lang="en-US" b="1" baseline="0" dirty="0" smtClean="0"/>
                        <a:t> Blood Levels</a:t>
                      </a:r>
                      <a:endParaRPr lang="en-US" b="1" dirty="0"/>
                    </a:p>
                  </a:txBody>
                  <a:tcPr/>
                </a:tc>
              </a:tr>
              <a:tr h="791353">
                <a:tc>
                  <a:txBody>
                    <a:bodyPr/>
                    <a:lstStyle/>
                    <a:p>
                      <a:r>
                        <a:rPr lang="en-US" dirty="0" smtClean="0"/>
                        <a:t>Carbamazepine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– 12     mcg/mL  parent drug</a:t>
                      </a:r>
                    </a:p>
                    <a:p>
                      <a:r>
                        <a:rPr lang="en-US" dirty="0" smtClean="0"/>
                        <a:t>0.4 – 4    mcg/mL active</a:t>
                      </a:r>
                      <a:r>
                        <a:rPr lang="en-US" baseline="0" dirty="0" smtClean="0"/>
                        <a:t> metabolite</a:t>
                      </a:r>
                      <a:endParaRPr lang="en-US" dirty="0"/>
                    </a:p>
                  </a:txBody>
                  <a:tcPr/>
                </a:tc>
              </a:tr>
              <a:tr h="791353">
                <a:tc>
                  <a:txBody>
                    <a:bodyPr/>
                    <a:lstStyle/>
                    <a:p>
                      <a:r>
                        <a:rPr lang="en-US" dirty="0" smtClean="0"/>
                        <a:t>Phenytoin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10 - 20    mcg/mL total (free + bound)</a:t>
                      </a:r>
                    </a:p>
                    <a:p>
                      <a:r>
                        <a:rPr lang="en-US" baseline="0" dirty="0" smtClean="0"/>
                        <a:t>1 – 2        mcg/mL free</a:t>
                      </a:r>
                    </a:p>
                  </a:txBody>
                  <a:tcPr/>
                </a:tc>
              </a:tr>
              <a:tr h="481407">
                <a:tc>
                  <a:txBody>
                    <a:bodyPr/>
                    <a:lstStyle/>
                    <a:p>
                      <a:r>
                        <a:rPr lang="en-US" dirty="0" smtClean="0"/>
                        <a:t>Phenobarbital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40   mcg/mL</a:t>
                      </a:r>
                      <a:endParaRPr lang="en-US" dirty="0"/>
                    </a:p>
                  </a:txBody>
                  <a:tcPr/>
                </a:tc>
              </a:tr>
              <a:tr h="481407">
                <a:tc>
                  <a:txBody>
                    <a:bodyPr/>
                    <a:lstStyle/>
                    <a:p>
                      <a:r>
                        <a:rPr lang="en-US" dirty="0" smtClean="0"/>
                        <a:t>Valproic</a:t>
                      </a:r>
                      <a:r>
                        <a:rPr lang="en-US" baseline="0" dirty="0" smtClean="0"/>
                        <a:t> 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– 150 mcg/mL</a:t>
                      </a:r>
                      <a:endParaRPr lang="en-US" dirty="0"/>
                    </a:p>
                  </a:txBody>
                  <a:tcPr/>
                </a:tc>
              </a:tr>
              <a:tr h="481407">
                <a:tc>
                  <a:txBody>
                    <a:bodyPr/>
                    <a:lstStyle/>
                    <a:p>
                      <a:r>
                        <a:rPr lang="en-US" dirty="0" smtClean="0"/>
                        <a:t>Lamotrigine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mg daily for 1 – 2 weeks</a:t>
                      </a:r>
                    </a:p>
                    <a:p>
                      <a:r>
                        <a:rPr lang="en-US" dirty="0" smtClean="0"/>
                        <a:t>Inducer (carbamazepine, </a:t>
                      </a:r>
                      <a:r>
                        <a:rPr lang="en-US" dirty="0" err="1" smtClean="0"/>
                        <a:t>ppp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50 mg daily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Inhibitor</a:t>
                      </a:r>
                      <a:r>
                        <a:rPr lang="en-US" baseline="0" dirty="0" smtClean="0"/>
                        <a:t> (Valproic Acid) 25 mg every other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1932" y="1240475"/>
            <a:ext cx="54728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just a guide (doesn't have to be exactly within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941" y="366422"/>
            <a:ext cx="2960306" cy="35392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Treatment of Status Epilepticus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73" y="366422"/>
            <a:ext cx="3826660" cy="113875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Monitor</a:t>
            </a:r>
          </a:p>
          <a:p>
            <a:pPr marL="342848" indent="-342848">
              <a:buAutoNum type="arabicPeriod"/>
            </a:pPr>
            <a:r>
              <a:rPr lang="en-US" dirty="0" smtClean="0"/>
              <a:t>Cardiac</a:t>
            </a:r>
          </a:p>
          <a:p>
            <a:pPr marL="342848" indent="-342848">
              <a:buAutoNum type="arabicPeriod"/>
            </a:pPr>
            <a:r>
              <a:rPr lang="en-US" dirty="0" smtClean="0"/>
              <a:t>Vital Signs</a:t>
            </a:r>
          </a:p>
          <a:p>
            <a:pPr marL="342848" indent="-342848">
              <a:buAutoNum type="arabicPeriod"/>
            </a:pPr>
            <a:r>
              <a:rPr lang="en-US" dirty="0" smtClean="0"/>
              <a:t>Labs: CBC, Chem 7, ABC, Drug alcohol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958" y="1998645"/>
            <a:ext cx="2284885" cy="113875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u="sng" dirty="0"/>
              <a:t>IV fluids (</a:t>
            </a:r>
            <a:r>
              <a:rPr lang="en-US" u="sng" dirty="0" smtClean="0"/>
              <a:t>hypoglycemic)</a:t>
            </a:r>
          </a:p>
          <a:p>
            <a:pPr algn="ctr"/>
            <a:r>
              <a:rPr lang="en-US" dirty="0" smtClean="0"/>
              <a:t>Thiamine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50% Dextrose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3696" y="3867553"/>
            <a:ext cx="1877409" cy="61553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BZP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Lorazepam 4 mg IV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224" y="5329134"/>
            <a:ext cx="2624352" cy="61553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u="sng" dirty="0" smtClean="0"/>
              <a:t>Phenytoin</a:t>
            </a:r>
          </a:p>
          <a:p>
            <a:pPr algn="ctr"/>
            <a:r>
              <a:rPr lang="en-US" dirty="0" smtClean="0"/>
              <a:t>IV Phenytoin 15 – 20 mg/kg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9541" y="6479232"/>
            <a:ext cx="2085718" cy="61553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u="sng" dirty="0" smtClean="0"/>
              <a:t>Additional Phenytoin</a:t>
            </a:r>
          </a:p>
          <a:p>
            <a:pPr algn="ctr"/>
            <a:r>
              <a:rPr lang="en-US" dirty="0" smtClean="0"/>
              <a:t>IV Phenytoin 5 mg/kg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9219" y="7821011"/>
            <a:ext cx="2946361" cy="61553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u="sng" dirty="0" smtClean="0"/>
              <a:t>Add Phenobarb</a:t>
            </a:r>
          </a:p>
          <a:p>
            <a:pPr algn="ctr"/>
            <a:r>
              <a:rPr lang="en-US" dirty="0" smtClean="0"/>
              <a:t>10 mg/kg </a:t>
            </a:r>
            <a:r>
              <a:rPr lang="en-US" dirty="0" err="1" smtClean="0"/>
              <a:t>qh</a:t>
            </a:r>
            <a:r>
              <a:rPr lang="en-US" dirty="0" smtClean="0"/>
              <a:t> until seizure stops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>
            <a:off x="2802401" y="3137404"/>
            <a:ext cx="0" cy="730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 flipH="1">
            <a:off x="2802400" y="4483092"/>
            <a:ext cx="1" cy="846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>
            <a:off x="2802400" y="5944673"/>
            <a:ext cx="0" cy="534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2802400" y="7094771"/>
            <a:ext cx="0" cy="72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6566" y="1998645"/>
            <a:ext cx="623422" cy="35392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STAT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8493" y="3877479"/>
            <a:ext cx="793635" cy="35392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10 min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2924" y="5315100"/>
            <a:ext cx="793635" cy="35392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30 min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8493" y="6465196"/>
            <a:ext cx="793635" cy="353929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lang="en-US" dirty="0" smtClean="0"/>
              <a:t>60 min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>
          <a:xfrm flipH="1">
            <a:off x="815311" y="2352574"/>
            <a:ext cx="12966" cy="1524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1" idx="0"/>
          </p:cNvCxnSpPr>
          <p:nvPr/>
        </p:nvCxnSpPr>
        <p:spPr>
          <a:xfrm>
            <a:off x="815311" y="4231408"/>
            <a:ext cx="4431" cy="1083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2" idx="0"/>
          </p:cNvCxnSpPr>
          <p:nvPr/>
        </p:nvCxnSpPr>
        <p:spPr>
          <a:xfrm flipH="1">
            <a:off x="815311" y="5669029"/>
            <a:ext cx="4431" cy="796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</p:cNvCxnSpPr>
          <p:nvPr/>
        </p:nvCxnSpPr>
        <p:spPr>
          <a:xfrm>
            <a:off x="815311" y="6819125"/>
            <a:ext cx="17925" cy="1648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8493" y="8898627"/>
            <a:ext cx="104128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Step-Down therapy </a:t>
            </a:r>
            <a:r>
              <a:rPr lang="en-US" dirty="0" smtClean="0"/>
              <a:t>when pt is stable after acute: Titrate down SLOWLY (6 months is more </a:t>
            </a:r>
            <a:r>
              <a:rPr lang="en-US" dirty="0" err="1" smtClean="0"/>
              <a:t>sucessful</a:t>
            </a:r>
            <a:r>
              <a:rPr lang="en-US" dirty="0" smtClean="0"/>
              <a:t> than 3 months)</a:t>
            </a:r>
          </a:p>
          <a:p>
            <a:r>
              <a:rPr lang="en-US" dirty="0" smtClean="0"/>
              <a:t>1. Step down phenobarb first because of sedation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1035</Words>
  <Application>Microsoft Macintosh PowerPoint</Application>
  <PresentationFormat>Custom</PresentationFormat>
  <Paragraphs>412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87</cp:revision>
  <dcterms:created xsi:type="dcterms:W3CDTF">2012-10-22T23:59:59Z</dcterms:created>
  <dcterms:modified xsi:type="dcterms:W3CDTF">2012-11-06T01:17:08Z</dcterms:modified>
</cp:coreProperties>
</file>