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reatment" id="{15B6FB2B-28F8-1443-8ECF-A500338EF7B0}">
          <p14:sldIdLst>
            <p14:sldId id="256"/>
            <p14:sldId id="257"/>
          </p14:sldIdLst>
        </p14:section>
        <p14:section name="Cause" id="{FB591CD7-3615-3D49-80DE-E29914F348DA}">
          <p14:sldIdLst>
            <p14:sldId id="261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41B8D-831A-6B48-A3CC-FE8203D65F86}" type="datetimeFigureOut">
              <a:rPr lang="en-US" smtClean="0"/>
              <a:t>11/6/12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76B0A-A7C1-6448-A416-9395062A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96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rgbClr val="FF0000"/>
                </a:solidFill>
                <a:latin typeface="Garamond" charset="0"/>
                <a:cs typeface="+mn-cs"/>
              </a:rPr>
              <a:t>DSM-IV-TR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76B0A-A7C1-6448-A416-9395062A33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82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35ED-D21A-B140-9FDF-C0107E6436ED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89D35-64BC-6549-B5DF-DB30DDB1A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35ED-D21A-B140-9FDF-C0107E6436ED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89D35-64BC-6549-B5DF-DB30DDB1A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6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35ED-D21A-B140-9FDF-C0107E6436ED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89D35-64BC-6549-B5DF-DB30DDB1A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1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35ED-D21A-B140-9FDF-C0107E6436ED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89D35-64BC-6549-B5DF-DB30DDB1A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35ED-D21A-B140-9FDF-C0107E6436ED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89D35-64BC-6549-B5DF-DB30DDB1A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9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35ED-D21A-B140-9FDF-C0107E6436ED}" type="datetimeFigureOut">
              <a:rPr lang="en-US" smtClean="0"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89D35-64BC-6549-B5DF-DB30DDB1A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6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35ED-D21A-B140-9FDF-C0107E6436ED}" type="datetimeFigureOut">
              <a:rPr lang="en-US" smtClean="0"/>
              <a:t>11/6/12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89D35-64BC-6549-B5DF-DB30DDB1A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9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35ED-D21A-B140-9FDF-C0107E6436ED}" type="datetimeFigureOut">
              <a:rPr lang="en-US" smtClean="0"/>
              <a:t>11/6/12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89D35-64BC-6549-B5DF-DB30DDB1A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2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35ED-D21A-B140-9FDF-C0107E6436ED}" type="datetimeFigureOut">
              <a:rPr lang="en-US" smtClean="0"/>
              <a:t>11/6/12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89D35-64BC-6549-B5DF-DB30DDB1A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9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35ED-D21A-B140-9FDF-C0107E6436ED}" type="datetimeFigureOut">
              <a:rPr lang="en-US" smtClean="0"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89D35-64BC-6549-B5DF-DB30DDB1A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6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35ED-D21A-B140-9FDF-C0107E6436ED}" type="datetimeFigureOut">
              <a:rPr lang="en-US" smtClean="0"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89D35-64BC-6549-B5DF-DB30DDB1A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1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B35ED-D21A-B140-9FDF-C0107E6436ED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89D35-64BC-6549-B5DF-DB30DDB1A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8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372" y="265622"/>
            <a:ext cx="204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Alzheimer's Disease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629271"/>
              </p:ext>
            </p:extLst>
          </p:nvPr>
        </p:nvGraphicFramePr>
        <p:xfrm>
          <a:off x="452321" y="3064215"/>
          <a:ext cx="8033702" cy="24291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5998"/>
                <a:gridCol w="1476008"/>
                <a:gridCol w="1476008"/>
                <a:gridCol w="1476008"/>
                <a:gridCol w="1249680"/>
              </a:tblGrid>
              <a:tr h="5963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sng" dirty="0" smtClean="0"/>
                        <a:t>MILD-Moderate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dirty="0" smtClean="0"/>
                        <a:t>(pick 1)</a:t>
                      </a:r>
                      <a:endParaRPr lang="en-US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 smtClean="0"/>
                        <a:t>Drug </a:t>
                      </a:r>
                      <a:endParaRPr lang="en-US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 smtClean="0"/>
                        <a:t>Brand</a:t>
                      </a:r>
                      <a:endParaRPr lang="en-US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 smtClean="0"/>
                        <a:t>Dosing</a:t>
                      </a:r>
                      <a:endParaRPr lang="en-US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Side Effects</a:t>
                      </a:r>
                      <a:endParaRPr lang="en-US" u="sng" dirty="0"/>
                    </a:p>
                  </a:txBody>
                  <a:tcPr/>
                </a:tc>
              </a:tr>
              <a:tr h="596342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ACh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Esterase Inhibitor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Donepezil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Aricept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 mg HS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Diarrhea</a:t>
                      </a:r>
                      <a:endParaRPr lang="en-US" dirty="0"/>
                    </a:p>
                  </a:txBody>
                  <a:tcPr/>
                </a:tc>
              </a:tr>
              <a:tr h="596342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ACh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Esterase Inhibitor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Rivastigmine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Exelon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 mg daily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Diarrhea</a:t>
                      </a:r>
                      <a:endParaRPr lang="en-US" dirty="0"/>
                    </a:p>
                  </a:txBody>
                  <a:tcPr/>
                </a:tc>
              </a:tr>
              <a:tr h="596342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ACh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Esterase Inhibitor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Galantamine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Razadyne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 mg daily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Diarrhea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24000" y="1760244"/>
            <a:ext cx="1846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000" baseline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52321" y="883080"/>
            <a:ext cx="318548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Primary Goal</a:t>
            </a:r>
          </a:p>
          <a:p>
            <a:pPr marL="342900" indent="-342900">
              <a:buAutoNum type="arabicPeriod"/>
            </a:pPr>
            <a:r>
              <a:rPr lang="en-US" dirty="0" smtClean="0"/>
              <a:t>Control Symptoms</a:t>
            </a:r>
          </a:p>
          <a:p>
            <a:pPr marL="342900" indent="-342900">
              <a:buAutoNum type="arabicPeriod"/>
            </a:pPr>
            <a:r>
              <a:rPr lang="en-US" dirty="0" smtClean="0"/>
              <a:t>Preserve Function</a:t>
            </a:r>
          </a:p>
          <a:p>
            <a:endParaRPr lang="en-US" dirty="0"/>
          </a:p>
          <a:p>
            <a:r>
              <a:rPr lang="en-US" dirty="0" smtClean="0"/>
              <a:t>Secondary Goal</a:t>
            </a:r>
          </a:p>
          <a:p>
            <a:r>
              <a:rPr lang="en-US" dirty="0" smtClean="0"/>
              <a:t>1. Control behavioral symptoms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1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711631"/>
              </p:ext>
            </p:extLst>
          </p:nvPr>
        </p:nvGraphicFramePr>
        <p:xfrm>
          <a:off x="277842" y="1143827"/>
          <a:ext cx="8345108" cy="1876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8848"/>
                <a:gridCol w="1508289"/>
                <a:gridCol w="1105540"/>
                <a:gridCol w="1529080"/>
                <a:gridCol w="1813351"/>
              </a:tblGrid>
              <a:tr h="5963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sng" dirty="0" smtClean="0"/>
                        <a:t>Moderate-SEVERE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dirty="0" smtClean="0"/>
                        <a:t>(pick</a:t>
                      </a:r>
                      <a:r>
                        <a:rPr lang="en-US" sz="1800" b="1" u="none" baseline="0" dirty="0" smtClean="0"/>
                        <a:t> 1)</a:t>
                      </a:r>
                      <a:endParaRPr lang="en-US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 smtClean="0"/>
                        <a:t>Drug </a:t>
                      </a:r>
                      <a:endParaRPr lang="en-US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 smtClean="0"/>
                        <a:t>Brand</a:t>
                      </a:r>
                      <a:endParaRPr lang="en-US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 smtClean="0"/>
                        <a:t>Dosing</a:t>
                      </a:r>
                      <a:endParaRPr lang="en-US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Side Effects</a:t>
                      </a:r>
                      <a:endParaRPr lang="en-US" u="sng" dirty="0"/>
                    </a:p>
                  </a:txBody>
                  <a:tcPr/>
                </a:tc>
              </a:tr>
              <a:tr h="596342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ACh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Esterase Inhibitor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 smtClean="0"/>
                        <a:t>Donepezil</a:t>
                      </a:r>
                      <a:endParaRPr lang="en-US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Aricept</a:t>
                      </a:r>
                      <a:endParaRPr lang="en-US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5 mg HS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Diarrhea</a:t>
                      </a:r>
                      <a:endParaRPr lang="en-US" u="none" dirty="0"/>
                    </a:p>
                  </a:txBody>
                  <a:tcPr/>
                </a:tc>
              </a:tr>
              <a:tr h="5963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u="none" dirty="0" smtClean="0"/>
                        <a:t>NMDA antagonist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u="none" dirty="0" smtClean="0"/>
                        <a:t>(N-Methyl-D-Aspartate)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none" dirty="0" smtClean="0"/>
                        <a:t>Memantine</a:t>
                      </a:r>
                      <a:endParaRPr lang="en-US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none" dirty="0" smtClean="0"/>
                        <a:t>Namenda</a:t>
                      </a:r>
                      <a:endParaRPr lang="en-US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none" dirty="0" smtClean="0"/>
                        <a:t>IR: 5 mg daily</a:t>
                      </a:r>
                    </a:p>
                    <a:p>
                      <a:r>
                        <a:rPr lang="en-US" b="1" u="none" dirty="0" smtClean="0"/>
                        <a:t>XR: 7 mg daily</a:t>
                      </a:r>
                      <a:endParaRPr lang="en-US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Constipation</a:t>
                      </a:r>
                    </a:p>
                    <a:p>
                      <a:r>
                        <a:rPr lang="en-US" u="none" dirty="0" smtClean="0"/>
                        <a:t>HTN</a:t>
                      </a:r>
                      <a:endParaRPr lang="en-US" u="non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69181" y="361130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309391"/>
              </p:ext>
            </p:extLst>
          </p:nvPr>
        </p:nvGraphicFramePr>
        <p:xfrm>
          <a:off x="1725329" y="4738654"/>
          <a:ext cx="224385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3852"/>
              </a:tblGrid>
              <a:tr h="596342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Any (previous slide)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ACh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Esterase Inhibitor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72474" y="4738654"/>
            <a:ext cx="36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131098"/>
              </p:ext>
            </p:extLst>
          </p:nvPr>
        </p:nvGraphicFramePr>
        <p:xfrm>
          <a:off x="4604993" y="4738654"/>
          <a:ext cx="1476008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6008"/>
              </a:tblGrid>
              <a:tr h="596342">
                <a:tc>
                  <a:txBody>
                    <a:bodyPr/>
                    <a:lstStyle/>
                    <a:p>
                      <a:r>
                        <a:rPr lang="en-US" b="0" u="none" dirty="0" smtClean="0"/>
                        <a:t>Memantine</a:t>
                      </a:r>
                    </a:p>
                    <a:p>
                      <a:r>
                        <a:rPr lang="en-US" b="0" u="none" dirty="0" smtClean="0"/>
                        <a:t>(Namenda)</a:t>
                      </a:r>
                      <a:endParaRPr lang="en-US" b="0" u="non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972" y="3569695"/>
            <a:ext cx="2456782" cy="29187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0372" y="265622"/>
            <a:ext cx="204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Alzheimer's Disease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59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604066"/>
            <a:ext cx="8791735" cy="3337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defRPr/>
            </a:pPr>
            <a:r>
              <a:rPr lang="en-US" dirty="0"/>
              <a:t>Aphasia: is an impairment of language ability</a:t>
            </a:r>
          </a:p>
          <a:p>
            <a:pPr lvl="1">
              <a:lnSpc>
                <a:spcPct val="90000"/>
              </a:lnSpc>
              <a:defRPr/>
            </a:pPr>
            <a:endParaRPr lang="en-US" dirty="0" smtClean="0"/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Apraxia: </a:t>
            </a:r>
            <a:r>
              <a:rPr lang="en-US" dirty="0"/>
              <a:t>a person has trouble saying what he or she wants to say correctly and consistently. It is </a:t>
            </a:r>
            <a:r>
              <a:rPr lang="en-US" dirty="0" smtClean="0"/>
              <a:t>NOT due </a:t>
            </a:r>
            <a:r>
              <a:rPr lang="en-US" dirty="0"/>
              <a:t>to weakness or paralysis of the speech muscles</a:t>
            </a:r>
          </a:p>
          <a:p>
            <a:pPr lvl="1">
              <a:lnSpc>
                <a:spcPct val="90000"/>
              </a:lnSpc>
              <a:defRPr/>
            </a:pPr>
            <a:endParaRPr lang="en-US" dirty="0" smtClean="0"/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Agnosia: </a:t>
            </a:r>
            <a:r>
              <a:rPr lang="en-US" dirty="0"/>
              <a:t>is a loss of ability to recognize objects, persons, sounds, shapes, or smells while the specific sense is not defective nor is there any significant memory </a:t>
            </a:r>
            <a:r>
              <a:rPr lang="en-US" dirty="0" smtClean="0"/>
              <a:t>loss</a:t>
            </a:r>
          </a:p>
          <a:p>
            <a:pPr lvl="1">
              <a:lnSpc>
                <a:spcPct val="90000"/>
              </a:lnSpc>
              <a:defRPr/>
            </a:pPr>
            <a:endParaRPr lang="en-US" dirty="0"/>
          </a:p>
          <a:p>
            <a:pPr lvl="1">
              <a:lnSpc>
                <a:spcPct val="90000"/>
              </a:lnSpc>
              <a:defRPr/>
            </a:pPr>
            <a:r>
              <a:rPr lang="en-US" u="sng" dirty="0" smtClean="0">
                <a:solidFill>
                  <a:srgbClr val="000000"/>
                </a:solidFill>
              </a:rPr>
              <a:t>LACK of </a:t>
            </a:r>
            <a:r>
              <a:rPr lang="en-US" u="sng" dirty="0">
                <a:solidFill>
                  <a:srgbClr val="000000"/>
                </a:solidFill>
              </a:rPr>
              <a:t>Efficacy</a:t>
            </a:r>
            <a:r>
              <a:rPr lang="en-US" dirty="0">
                <a:solidFill>
                  <a:srgbClr val="000000"/>
                </a:solidFill>
              </a:rPr>
              <a:t>:  clinical deterioration during the first 6 months of therapy (drug does not work)</a:t>
            </a:r>
          </a:p>
          <a:p>
            <a:pPr lvl="1">
              <a:lnSpc>
                <a:spcPct val="90000"/>
              </a:lnSpc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u="sng" dirty="0" smtClean="0">
                <a:solidFill>
                  <a:srgbClr val="000000"/>
                </a:solidFill>
              </a:rPr>
              <a:t>LOSS of </a:t>
            </a:r>
            <a:r>
              <a:rPr lang="en-US" u="sng" dirty="0">
                <a:solidFill>
                  <a:srgbClr val="000000"/>
                </a:solidFill>
              </a:rPr>
              <a:t>Efficacy</a:t>
            </a:r>
            <a:r>
              <a:rPr lang="en-US" dirty="0">
                <a:solidFill>
                  <a:srgbClr val="000000"/>
                </a:solidFill>
              </a:rPr>
              <a:t>:  clinical deterioration after at least 6 months of successful therapy (worked but then does not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3836" y="2124881"/>
            <a:ext cx="8057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Dementia: Syndrome of abnormal </a:t>
            </a:r>
            <a:r>
              <a:rPr lang="en-US" sz="1400" i="1" dirty="0" smtClean="0"/>
              <a:t>deterioration of memory and cognitive function</a:t>
            </a:r>
            <a:endParaRPr lang="en-US" sz="1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72730" y="3204039"/>
            <a:ext cx="1633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Alzheimer's Disease</a:t>
            </a:r>
          </a:p>
          <a:p>
            <a:pPr algn="ctr"/>
            <a:r>
              <a:rPr lang="en-US" sz="1400" dirty="0" smtClean="0"/>
              <a:t>AD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543603" y="3225678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Vascular Disease</a:t>
            </a:r>
          </a:p>
          <a:p>
            <a:pPr algn="ctr"/>
            <a:r>
              <a:rPr lang="en-US" sz="1400" dirty="0" smtClean="0"/>
              <a:t>Ex: stroke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573887" y="2891300"/>
            <a:ext cx="2277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Vitamin B3 or B12 deficiency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457279" y="3195979"/>
            <a:ext cx="730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Alcohol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686001" y="3199077"/>
            <a:ext cx="1251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Brain infection</a:t>
            </a:r>
            <a:endParaRPr lang="en-US" sz="1400" dirty="0"/>
          </a:p>
        </p:txBody>
      </p:sp>
      <p:cxnSp>
        <p:nvCxnSpPr>
          <p:cNvPr id="12" name="Straight Connector 11"/>
          <p:cNvCxnSpPr>
            <a:stCxn id="4" idx="2"/>
            <a:endCxn id="5" idx="0"/>
          </p:cNvCxnSpPr>
          <p:nvPr/>
        </p:nvCxnSpPr>
        <p:spPr>
          <a:xfrm flipH="1">
            <a:off x="1389621" y="2432658"/>
            <a:ext cx="3432934" cy="7713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6" idx="0"/>
          </p:cNvCxnSpPr>
          <p:nvPr/>
        </p:nvCxnSpPr>
        <p:spPr>
          <a:xfrm>
            <a:off x="4822555" y="2432658"/>
            <a:ext cx="1422522" cy="793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2"/>
            <a:endCxn id="7" idx="0"/>
          </p:cNvCxnSpPr>
          <p:nvPr/>
        </p:nvCxnSpPr>
        <p:spPr>
          <a:xfrm>
            <a:off x="4822555" y="2432658"/>
            <a:ext cx="2890025" cy="4586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10" idx="0"/>
          </p:cNvCxnSpPr>
          <p:nvPr/>
        </p:nvCxnSpPr>
        <p:spPr>
          <a:xfrm flipH="1">
            <a:off x="3311815" y="2432658"/>
            <a:ext cx="1510740" cy="7664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2"/>
            <a:endCxn id="8" idx="0"/>
          </p:cNvCxnSpPr>
          <p:nvPr/>
        </p:nvCxnSpPr>
        <p:spPr>
          <a:xfrm>
            <a:off x="4822555" y="2432658"/>
            <a:ext cx="0" cy="7633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009752"/>
              </p:ext>
            </p:extLst>
          </p:nvPr>
        </p:nvGraphicFramePr>
        <p:xfrm>
          <a:off x="3931245" y="101331"/>
          <a:ext cx="421745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1117"/>
                <a:gridCol w="20263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Dementia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Delirium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Chronic Disorder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Acute Disorder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 change in consciousness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Change in consciousness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Progressive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Resolves</a:t>
                      </a:r>
                      <a:r>
                        <a:rPr lang="en-US" sz="1400" baseline="0" dirty="0" smtClean="0"/>
                        <a:t> and Starts Again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>
            <a:off x="4822555" y="1584691"/>
            <a:ext cx="0" cy="540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832551"/>
              </p:ext>
            </p:extLst>
          </p:nvPr>
        </p:nvGraphicFramePr>
        <p:xfrm>
          <a:off x="216813" y="4127201"/>
          <a:ext cx="8753535" cy="2362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933"/>
                <a:gridCol w="4873397"/>
                <a:gridCol w="3245205"/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Alzheimer's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Typical</a:t>
                      </a:r>
                      <a:r>
                        <a:rPr lang="en-US" sz="1400" baseline="0" dirty="0" smtClean="0"/>
                        <a:t> Age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S/S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Misplaced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and UNABLE to retrace steps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Misplace things but ABLE to retrace back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Age, Environment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Chrom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osome 14 &amp; 1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 </a:t>
                      </a:r>
                      <a:r>
                        <a:rPr lang="en-US" sz="1400" dirty="0" err="1" smtClean="0">
                          <a:solidFill>
                            <a:srgbClr val="FF0000"/>
                          </a:solidFill>
                          <a:sym typeface="Wingdings"/>
                        </a:rPr>
                        <a:t>Presenilin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 1 &amp; 2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+mj-lt"/>
                          <a:sym typeface="Wingdings"/>
                        </a:rPr>
                        <a:t>APP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  <a:latin typeface="+mj-lt"/>
                          <a:sym typeface="Wingdings"/>
                        </a:rPr>
                        <a:t>  </a:t>
                      </a:r>
                      <a:r>
                        <a:rPr lang="el-GR" sz="1400" dirty="0" smtClean="0">
                          <a:solidFill>
                            <a:srgbClr val="FF0000"/>
                          </a:solidFill>
                          <a:latin typeface="+mj-lt"/>
                          <a:cs typeface="+mn-cs"/>
                        </a:rPr>
                        <a:t>β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+mj-lt"/>
                          <a:cs typeface="+mn-cs"/>
                        </a:rPr>
                        <a:t>AP (Plaque)</a:t>
                      </a:r>
                    </a:p>
                    <a:p>
                      <a:r>
                        <a:rPr lang="en-US" sz="1400" baseline="0" dirty="0" smtClean="0">
                          <a:sym typeface="Wingdings"/>
                        </a:rPr>
                        <a:t> Apolipoprotein E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2   REDUCE 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risk of AD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ym typeface="Wingdings"/>
                        </a:rPr>
                        <a:t> Apolipoprotein E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4   INCREASE 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risk of AD</a:t>
                      </a: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Activities of Daily Living (ADL): eating, bathing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(self care)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Instrumental Activities of daily Living (IADL): shopping, cooking</a:t>
                      </a: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1" name="Straight Arrow Connector 40"/>
          <p:cNvCxnSpPr>
            <a:stCxn id="5" idx="2"/>
          </p:cNvCxnSpPr>
          <p:nvPr/>
        </p:nvCxnSpPr>
        <p:spPr>
          <a:xfrm>
            <a:off x="1389621" y="3727259"/>
            <a:ext cx="0" cy="399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72730" y="509815"/>
            <a:ext cx="1713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Fix AD with ACh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0557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laques_and_tangles_bord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5978" y="2805062"/>
            <a:ext cx="5256406" cy="38186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8614" y="606497"/>
            <a:ext cx="896538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Causes:</a:t>
            </a:r>
          </a:p>
          <a:p>
            <a:r>
              <a:rPr lang="en-US" sz="1600" dirty="0" smtClean="0"/>
              <a:t>1:  Chromosome 14 &amp; 1 </a:t>
            </a:r>
            <a:r>
              <a:rPr lang="en-US" sz="1600" dirty="0" smtClean="0">
                <a:sym typeface="Wingdings"/>
              </a:rPr>
              <a:t> </a:t>
            </a:r>
            <a:r>
              <a:rPr lang="en-US" sz="1600" dirty="0" err="1" smtClean="0">
                <a:sym typeface="Wingdings"/>
              </a:rPr>
              <a:t>Presenilin</a:t>
            </a:r>
            <a:r>
              <a:rPr lang="en-US" sz="1600" dirty="0" smtClean="0">
                <a:sym typeface="Wingdings"/>
              </a:rPr>
              <a:t> 1 &amp; 2  APP (Amyloid precursor protein)  </a:t>
            </a:r>
            <a:r>
              <a:rPr lang="en-US" sz="1600" dirty="0" smtClean="0">
                <a:solidFill>
                  <a:srgbClr val="FF0000"/>
                </a:solidFill>
                <a:sym typeface="Wingdings"/>
              </a:rPr>
              <a:t>Beta amyloid fragments</a:t>
            </a:r>
          </a:p>
          <a:p>
            <a:r>
              <a:rPr lang="en-US" sz="1600" baseline="0" dirty="0" smtClean="0">
                <a:sym typeface="Wingdings"/>
              </a:rPr>
              <a:t>	APP (string</a:t>
            </a:r>
            <a:r>
              <a:rPr lang="en-US" sz="1600" dirty="0" smtClean="0">
                <a:sym typeface="Wingdings"/>
              </a:rPr>
              <a:t> like)</a:t>
            </a:r>
            <a:r>
              <a:rPr lang="en-US" sz="1600" baseline="0" dirty="0" smtClean="0">
                <a:sym typeface="Wingdings"/>
              </a:rPr>
              <a:t> binds to the neuron membrane </a:t>
            </a:r>
          </a:p>
          <a:p>
            <a:r>
              <a:rPr lang="en-US" sz="1600" dirty="0">
                <a:sym typeface="Wingdings"/>
              </a:rPr>
              <a:t>	</a:t>
            </a:r>
            <a:r>
              <a:rPr lang="en-US" sz="1600" dirty="0" smtClean="0">
                <a:sym typeface="Wingdings"/>
              </a:rPr>
              <a:t>Beta amyloid cuts the APP</a:t>
            </a:r>
          </a:p>
          <a:p>
            <a:r>
              <a:rPr lang="en-US" sz="1600" baseline="0" dirty="0">
                <a:sym typeface="Wingdings"/>
              </a:rPr>
              <a:t>	</a:t>
            </a:r>
            <a:r>
              <a:rPr lang="en-US" sz="1600" baseline="0" dirty="0" smtClean="0">
                <a:sym typeface="Wingdings"/>
              </a:rPr>
              <a:t>Cut APP becomes Beta Amyloid</a:t>
            </a:r>
            <a:r>
              <a:rPr lang="en-US" sz="1600" dirty="0" smtClean="0">
                <a:sym typeface="Wingdings"/>
              </a:rPr>
              <a:t> Fragments and clumps up</a:t>
            </a:r>
            <a:endParaRPr lang="en-US" sz="1600" baseline="0" dirty="0">
              <a:sym typeface="Wingdings"/>
            </a:endParaRPr>
          </a:p>
          <a:p>
            <a:r>
              <a:rPr lang="en-US" sz="1600" baseline="0" dirty="0" smtClean="0">
                <a:sym typeface="Wingdings"/>
              </a:rPr>
              <a:t>2:  Apolipoprotein E </a:t>
            </a:r>
            <a:r>
              <a:rPr lang="en-US" sz="1600" b="1" baseline="0" dirty="0" smtClean="0">
                <a:solidFill>
                  <a:srgbClr val="FF0000"/>
                </a:solidFill>
                <a:sym typeface="Wingdings"/>
              </a:rPr>
              <a:t>2   REDUCE </a:t>
            </a:r>
            <a:r>
              <a:rPr lang="en-US" sz="1600" baseline="0" dirty="0" smtClean="0">
                <a:solidFill>
                  <a:srgbClr val="FF0000"/>
                </a:solidFill>
                <a:sym typeface="Wingdings"/>
              </a:rPr>
              <a:t>risk of AD</a:t>
            </a:r>
          </a:p>
          <a:p>
            <a:pPr>
              <a:defRPr/>
            </a:pPr>
            <a:r>
              <a:rPr lang="en-US" sz="1600" dirty="0" smtClean="0">
                <a:sym typeface="Wingdings"/>
              </a:rPr>
              <a:t>3:  </a:t>
            </a:r>
            <a:r>
              <a:rPr lang="en-US" sz="1600" dirty="0">
                <a:sym typeface="Wingdings"/>
              </a:rPr>
              <a:t>Apolipoprotein E </a:t>
            </a:r>
            <a:r>
              <a:rPr lang="en-US" sz="1600" b="1" dirty="0">
                <a:solidFill>
                  <a:srgbClr val="FF0000"/>
                </a:solidFill>
                <a:sym typeface="Wingdings"/>
              </a:rPr>
              <a:t>4   INCREASE </a:t>
            </a:r>
            <a:r>
              <a:rPr lang="en-US" sz="1600" dirty="0">
                <a:solidFill>
                  <a:srgbClr val="FF0000"/>
                </a:solidFill>
                <a:sym typeface="Wingdings"/>
              </a:rPr>
              <a:t>risk of </a:t>
            </a:r>
            <a:r>
              <a:rPr lang="en-US" sz="1600" dirty="0" smtClean="0">
                <a:solidFill>
                  <a:srgbClr val="FF0000"/>
                </a:solidFill>
                <a:sym typeface="Wingdings"/>
              </a:rPr>
              <a:t>AD</a:t>
            </a:r>
          </a:p>
          <a:p>
            <a:pPr>
              <a:defRPr/>
            </a:pPr>
            <a:r>
              <a:rPr lang="en-US" sz="1600" dirty="0" smtClean="0">
                <a:solidFill>
                  <a:srgbClr val="FF0000"/>
                </a:solidFill>
              </a:rPr>
              <a:t>4:  Neurofibrillary </a:t>
            </a:r>
            <a:r>
              <a:rPr lang="en-US" sz="1600" dirty="0">
                <a:solidFill>
                  <a:srgbClr val="FF0000"/>
                </a:solidFill>
              </a:rPr>
              <a:t>Tangles (NFT</a:t>
            </a:r>
            <a:r>
              <a:rPr lang="en-US" sz="1600" dirty="0" smtClean="0">
                <a:solidFill>
                  <a:srgbClr val="FF0000"/>
                </a:solidFill>
              </a:rPr>
              <a:t>) </a:t>
            </a:r>
            <a:r>
              <a:rPr lang="en-US" sz="1600" dirty="0" smtClean="0">
                <a:sym typeface="Wingdings"/>
              </a:rPr>
              <a:t> decrease Acetylcholine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7896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pptap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566738"/>
            <a:ext cx="2771775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pptapp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2549525"/>
            <a:ext cx="2773362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pptapp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4500563"/>
            <a:ext cx="2771775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757612" y="543525"/>
            <a:ext cx="4954588" cy="3421449"/>
          </a:xfrm>
          <a:prstGeom prst="rect">
            <a:avLst/>
          </a:prstGeom>
          <a:noFill/>
          <a:ln>
            <a:noFill/>
          </a:ln>
        </p:spPr>
        <p:txBody>
          <a:bodyPr lIns="0" rIns="0">
            <a:spAutoFit/>
          </a:bodyPr>
          <a:lstStyle>
            <a:lvl1pPr marL="342900" indent="-342900" eaLnBrk="0" hangingPunct="0"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114300" eaLnBrk="0" hangingPunct="0"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1" algn="ctr" eaLnBrk="1" hangingPunct="1">
              <a:spcBef>
                <a:spcPct val="50000"/>
              </a:spcBef>
            </a:pPr>
            <a:r>
              <a:rPr lang="en-US" sz="2200" dirty="0">
                <a:solidFill>
                  <a:srgbClr val="000000"/>
                </a:solidFill>
                <a:latin typeface="Verdana" charset="0"/>
              </a:rPr>
              <a:t>Neuritic (</a:t>
            </a:r>
            <a:r>
              <a:rPr lang="el-GR" sz="2200" dirty="0">
                <a:solidFill>
                  <a:srgbClr val="000000"/>
                </a:solidFill>
                <a:latin typeface="Verdana" charset="0"/>
              </a:rPr>
              <a:t>β</a:t>
            </a:r>
            <a:r>
              <a:rPr lang="en-US" sz="2200" dirty="0">
                <a:solidFill>
                  <a:srgbClr val="000000"/>
                </a:solidFill>
                <a:latin typeface="Verdana" charset="0"/>
              </a:rPr>
              <a:t>-amyloid) Plaques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200" dirty="0">
                <a:solidFill>
                  <a:srgbClr val="000000"/>
                </a:solidFill>
                <a:latin typeface="Times New Roman" charset="0"/>
              </a:rPr>
              <a:t>Amyloid precursor protein (APP) is the precursor to amyloid plaque.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200" dirty="0">
                <a:solidFill>
                  <a:srgbClr val="FF0000"/>
                </a:solidFill>
                <a:latin typeface="Verdana" charset="0"/>
              </a:rPr>
              <a:t>1</a:t>
            </a:r>
            <a:r>
              <a:rPr lang="en-US" sz="2200" dirty="0">
                <a:solidFill>
                  <a:srgbClr val="000000"/>
                </a:solidFill>
                <a:latin typeface="Verdana" charset="0"/>
              </a:rPr>
              <a:t>.</a:t>
            </a:r>
            <a:r>
              <a:rPr lang="en-US" sz="2200" dirty="0">
                <a:solidFill>
                  <a:srgbClr val="000000"/>
                </a:solidFill>
              </a:rPr>
              <a:t> 	</a:t>
            </a:r>
            <a:r>
              <a:rPr lang="en-US" sz="2200" dirty="0">
                <a:solidFill>
                  <a:srgbClr val="000000"/>
                </a:solidFill>
                <a:latin typeface="Times New Roman" charset="0"/>
              </a:rPr>
              <a:t>APP sticks through the neuron 	membrane.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200" dirty="0">
                <a:solidFill>
                  <a:srgbClr val="FF0000"/>
                </a:solidFill>
                <a:latin typeface="Verdana" charset="0"/>
              </a:rPr>
              <a:t>2</a:t>
            </a:r>
            <a:r>
              <a:rPr lang="en-US" sz="2200" dirty="0">
                <a:solidFill>
                  <a:srgbClr val="000000"/>
                </a:solidFill>
                <a:latin typeface="Verdana" charset="0"/>
              </a:rPr>
              <a:t>.</a:t>
            </a:r>
            <a:r>
              <a:rPr lang="en-US" sz="2200" dirty="0">
                <a:solidFill>
                  <a:srgbClr val="000000"/>
                </a:solidFill>
              </a:rPr>
              <a:t> 	</a:t>
            </a:r>
            <a:r>
              <a:rPr lang="en-US" sz="2200" dirty="0">
                <a:solidFill>
                  <a:srgbClr val="000000"/>
                </a:solidFill>
                <a:latin typeface="Times New Roman" charset="0"/>
              </a:rPr>
              <a:t>Enzymes cut the APP into fragments 	of protein, including beta-amyloid.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200" dirty="0">
                <a:solidFill>
                  <a:srgbClr val="FF0000"/>
                </a:solidFill>
                <a:latin typeface="Verdana" charset="0"/>
              </a:rPr>
              <a:t>3</a:t>
            </a:r>
            <a:r>
              <a:rPr lang="en-US" sz="2200" dirty="0">
                <a:solidFill>
                  <a:srgbClr val="000000"/>
                </a:solidFill>
                <a:latin typeface="Verdana" charset="0"/>
              </a:rPr>
              <a:t>.</a:t>
            </a:r>
            <a:r>
              <a:rPr lang="en-US" sz="2200" dirty="0">
                <a:solidFill>
                  <a:srgbClr val="000000"/>
                </a:solidFill>
              </a:rPr>
              <a:t> 	</a:t>
            </a:r>
            <a:r>
              <a:rPr lang="en-US" sz="2200" dirty="0">
                <a:solidFill>
                  <a:srgbClr val="000000"/>
                </a:solidFill>
                <a:latin typeface="Times New Roman" charset="0"/>
              </a:rPr>
              <a:t>Beta-amyloid fragments come together 	in clumps to form plaques.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727325" y="18573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0000"/>
                </a:solidFill>
                <a:latin typeface="Verdana" charset="0"/>
              </a:rPr>
              <a:t>1.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732088" y="382428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0000"/>
                </a:solidFill>
                <a:latin typeface="Verdana" charset="0"/>
              </a:rPr>
              <a:t>2.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727325" y="58197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0000"/>
                </a:solidFill>
                <a:latin typeface="Verdana" charset="0"/>
              </a:rPr>
              <a:t>3.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810000" y="4648200"/>
            <a:ext cx="49022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dirty="0">
                <a:solidFill>
                  <a:schemeClr val="bg1"/>
                </a:solidFill>
                <a:latin typeface="Times New Roman" charset="0"/>
              </a:rPr>
              <a:t>In AD, many of these clumps form disrupting the work of neurons and eventually neuronal cell death.</a:t>
            </a:r>
          </a:p>
        </p:txBody>
      </p:sp>
    </p:spTree>
    <p:extLst>
      <p:ext uri="{BB962C8B-B14F-4D97-AF65-F5344CB8AC3E}">
        <p14:creationId xmlns:p14="http://schemas.microsoft.com/office/powerpoint/2010/main" val="3003343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437</Words>
  <Application>Microsoft Macintosh PowerPoint</Application>
  <PresentationFormat>On-screen Show (4:3)</PresentationFormat>
  <Paragraphs>113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30</cp:revision>
  <dcterms:created xsi:type="dcterms:W3CDTF">2012-10-28T15:47:35Z</dcterms:created>
  <dcterms:modified xsi:type="dcterms:W3CDTF">2012-11-06T23:43:59Z</dcterms:modified>
</cp:coreProperties>
</file>