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146304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2" d="100"/>
          <a:sy n="42" d="100"/>
        </p:scale>
        <p:origin x="-120" y="-400"/>
      </p:cViewPr>
      <p:guideLst>
        <p:guide orient="horz" pos="3456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408681"/>
            <a:ext cx="12435840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6217920"/>
            <a:ext cx="1024128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CE3-4CA5-9642-8C18-63F77E990823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35A4-3E00-2547-B980-BA5545B36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0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CE3-4CA5-9642-8C18-63F77E990823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35A4-3E00-2547-B980-BA5545B36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0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439422"/>
            <a:ext cx="3291840" cy="9362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439422"/>
            <a:ext cx="9631680" cy="9362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CE3-4CA5-9642-8C18-63F77E990823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35A4-3E00-2547-B980-BA5545B36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CE3-4CA5-9642-8C18-63F77E990823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35A4-3E00-2547-B980-BA5545B36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3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7051041"/>
            <a:ext cx="12435840" cy="21793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4650744"/>
            <a:ext cx="12435840" cy="24002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CE3-4CA5-9642-8C18-63F77E990823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35A4-3E00-2547-B980-BA5545B36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1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560323"/>
            <a:ext cx="6461760" cy="72415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2560323"/>
            <a:ext cx="6461760" cy="72415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CE3-4CA5-9642-8C18-63F77E990823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35A4-3E00-2547-B980-BA5545B36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5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456183"/>
            <a:ext cx="6464301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3479801"/>
            <a:ext cx="6464301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3" y="2456183"/>
            <a:ext cx="6466840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3" y="3479801"/>
            <a:ext cx="6466840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CE3-4CA5-9642-8C18-63F77E990823}" type="datetimeFigureOut">
              <a:rPr lang="en-US" smtClean="0"/>
              <a:t>11/6/12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35A4-3E00-2547-B980-BA5545B36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6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CE3-4CA5-9642-8C18-63F77E990823}" type="datetimeFigureOut">
              <a:rPr lang="en-US" smtClean="0"/>
              <a:t>11/6/12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35A4-3E00-2547-B980-BA5545B36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3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CE3-4CA5-9642-8C18-63F77E990823}" type="datetimeFigureOut">
              <a:rPr lang="en-US" smtClean="0"/>
              <a:t>11/6/12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35A4-3E00-2547-B980-BA5545B36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3" y="436880"/>
            <a:ext cx="4813301" cy="1859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436883"/>
            <a:ext cx="8178800" cy="93649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3" y="2296163"/>
            <a:ext cx="4813301" cy="75057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CE3-4CA5-9642-8C18-63F77E990823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35A4-3E00-2547-B980-BA5545B36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9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7680962"/>
            <a:ext cx="8778240" cy="9067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980440"/>
            <a:ext cx="8778240" cy="6583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8587743"/>
            <a:ext cx="8778240" cy="12877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CE3-4CA5-9642-8C18-63F77E990823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35A4-3E00-2547-B980-BA5545B36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3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439421"/>
            <a:ext cx="1316736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560323"/>
            <a:ext cx="13167360" cy="7241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10170161"/>
            <a:ext cx="34137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02CE3-4CA5-9642-8C18-63F77E990823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10170161"/>
            <a:ext cx="46329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10170161"/>
            <a:ext cx="34137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035A4-3E00-2547-B980-BA5545B36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4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5054" y="281309"/>
            <a:ext cx="158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Depression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742308"/>
              </p:ext>
            </p:extLst>
          </p:nvPr>
        </p:nvGraphicFramePr>
        <p:xfrm>
          <a:off x="405054" y="2400887"/>
          <a:ext cx="13656392" cy="35600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9067"/>
                <a:gridCol w="3151701"/>
                <a:gridCol w="5475624"/>
              </a:tblGrid>
              <a:tr h="593344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Phase</a:t>
                      </a:r>
                      <a:endParaRPr lang="en-US" sz="2000" b="1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Duration</a:t>
                      </a:r>
                      <a:endParaRPr lang="en-US" sz="2000" b="1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Goal</a:t>
                      </a:r>
                      <a:endParaRPr lang="en-US" sz="2000" b="1" dirty="0"/>
                    </a:p>
                  </a:txBody>
                  <a:tcPr marL="146304" marR="146304" marT="73152" marB="73152"/>
                </a:tc>
              </a:tr>
              <a:tr h="59334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Acute Treatment Phase</a:t>
                      </a:r>
                      <a:endParaRPr lang="en-US" sz="20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 months</a:t>
                      </a:r>
                      <a:endParaRPr lang="en-US" sz="20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Remission of symptoms</a:t>
                      </a:r>
                      <a:endParaRPr lang="en-US" sz="2000" dirty="0"/>
                    </a:p>
                  </a:txBody>
                  <a:tcPr marL="146304" marR="146304" marT="73152" marB="73152"/>
                </a:tc>
              </a:tr>
              <a:tr h="59334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Continuation Treatment Phase</a:t>
                      </a:r>
                      <a:endParaRPr lang="en-US" sz="20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 – 9 months</a:t>
                      </a:r>
                      <a:endParaRPr lang="en-US" sz="20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Prevent relapse</a:t>
                      </a:r>
                      <a:endParaRPr lang="en-US" sz="2000" dirty="0"/>
                    </a:p>
                  </a:txBody>
                  <a:tcPr marL="146304" marR="146304" marT="73152" marB="73152"/>
                </a:tc>
              </a:tr>
              <a:tr h="59334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Postpartum</a:t>
                      </a:r>
                      <a:r>
                        <a:rPr lang="en-US" sz="2000" baseline="0" dirty="0" smtClean="0"/>
                        <a:t> Depression</a:t>
                      </a:r>
                      <a:endParaRPr lang="en-US" sz="20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Up to</a:t>
                      </a:r>
                      <a:r>
                        <a:rPr lang="en-US" sz="2000" baseline="0" dirty="0" smtClean="0"/>
                        <a:t> 1 year after delivery</a:t>
                      </a:r>
                      <a:endParaRPr lang="en-US" sz="20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Use SSRI or SNRI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146304" marR="146304" marT="73152" marB="73152"/>
                </a:tc>
              </a:tr>
              <a:tr h="59334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Short Maintenance Treatment Phase</a:t>
                      </a:r>
                      <a:endParaRPr lang="en-US" sz="20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1 -2 years</a:t>
                      </a:r>
                      <a:endParaRPr lang="en-US" sz="20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If 3 or more episodes</a:t>
                      </a:r>
                      <a:endParaRPr lang="en-US" sz="2000" dirty="0"/>
                    </a:p>
                  </a:txBody>
                  <a:tcPr marL="146304" marR="146304" marT="73152" marB="73152"/>
                </a:tc>
              </a:tr>
              <a:tr h="59334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Lifelong Maintenance Treatment Phase</a:t>
                      </a:r>
                      <a:endParaRPr lang="en-US" sz="20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Lifelong</a:t>
                      </a:r>
                      <a:endParaRPr lang="en-US" sz="20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&gt; 2 events in 5 years</a:t>
                      </a:r>
                      <a:endParaRPr lang="en-US" sz="2000" dirty="0"/>
                    </a:p>
                  </a:txBody>
                  <a:tcPr marL="146304" marR="146304" marT="73152" marB="73152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5054" y="6511089"/>
            <a:ext cx="11988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Counseling Tips: 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Taper up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S/E may start on day </a:t>
            </a:r>
            <a:r>
              <a:rPr lang="en-US" sz="2400" b="1" dirty="0" smtClean="0">
                <a:solidFill>
                  <a:srgbClr val="FF0000"/>
                </a:solidFill>
              </a:rPr>
              <a:t>one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therapeutic </a:t>
            </a:r>
            <a:r>
              <a:rPr lang="en-US" sz="2400" b="1" dirty="0" smtClean="0">
                <a:solidFill>
                  <a:srgbClr val="FF0000"/>
                </a:solidFill>
              </a:rPr>
              <a:t>effect may take </a:t>
            </a:r>
            <a:r>
              <a:rPr lang="en-US" sz="2400" b="1" dirty="0" smtClean="0">
                <a:solidFill>
                  <a:srgbClr val="FF0000"/>
                </a:solidFill>
              </a:rPr>
              <a:t>7 – 10 days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Patients MUST continue antidepressants for 6 – 9 months AFTER remission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Know</a:t>
            </a:r>
            <a:r>
              <a:rPr lang="en-US" sz="2400" b="1" dirty="0" smtClean="0">
                <a:solidFill>
                  <a:srgbClr val="FF0000"/>
                </a:solidFill>
              </a:rPr>
              <a:t>: It takes 9 – 12 months to effectively treat a depressive episode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Taper </a:t>
            </a:r>
            <a:r>
              <a:rPr lang="en-US" sz="2400" dirty="0" smtClean="0"/>
              <a:t>down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5054" y="987905"/>
            <a:ext cx="13656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Diagnosis of Major Depressive Disorder: </a:t>
            </a:r>
            <a:endParaRPr lang="en-US" sz="2400" dirty="0" smtClean="0"/>
          </a:p>
          <a:p>
            <a:r>
              <a:rPr lang="en-US" sz="2400" dirty="0" smtClean="0"/>
              <a:t>Symptoms </a:t>
            </a:r>
            <a:r>
              <a:rPr lang="en-US" sz="2400" dirty="0" smtClean="0"/>
              <a:t>for 2 continuous weeks + Anhedonia (no pleasure) or Depressed mood 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05054" y="9389157"/>
            <a:ext cx="3755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in 3 people failing therapy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817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152142"/>
              </p:ext>
            </p:extLst>
          </p:nvPr>
        </p:nvGraphicFramePr>
        <p:xfrm>
          <a:off x="475567" y="644132"/>
          <a:ext cx="5648062" cy="4839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8373"/>
                <a:gridCol w="1031316"/>
                <a:gridCol w="2308373"/>
              </a:tblGrid>
              <a:tr h="70446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SSRI</a:t>
                      </a:r>
                      <a:endParaRPr lang="en-US" sz="1800" b="1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Brand</a:t>
                      </a:r>
                      <a:endParaRPr lang="en-US" sz="1800" b="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Starting Dose</a:t>
                      </a:r>
                      <a:endParaRPr lang="en-US" sz="1800" dirty="0"/>
                    </a:p>
                  </a:txBody>
                  <a:tcPr marL="146304" marR="146304" marT="73152" marB="73152"/>
                </a:tc>
              </a:tr>
              <a:tr h="1316899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Fluoxetine </a:t>
                      </a:r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Prozac</a:t>
                      </a:r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10 – 20 mg</a:t>
                      </a:r>
                    </a:p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Long half life days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approved for children</a:t>
                      </a:r>
                    </a:p>
                  </a:txBody>
                  <a:tcPr marL="146304" marR="146304" marT="73152" marB="73152"/>
                </a:tc>
              </a:tr>
              <a:tr h="70446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Sertraline </a:t>
                      </a:r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Zoloft</a:t>
                      </a:r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25 – 50 mg</a:t>
                      </a:r>
                    </a:p>
                  </a:txBody>
                  <a:tcPr marL="146304" marR="146304" marT="73152" marB="73152"/>
                </a:tc>
              </a:tr>
              <a:tr h="70446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Paroxetine </a:t>
                      </a:r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Paxil</a:t>
                      </a:r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20 mg</a:t>
                      </a:r>
                    </a:p>
                  </a:txBody>
                  <a:tcPr marL="146304" marR="146304" marT="73152" marB="73152"/>
                </a:tc>
              </a:tr>
              <a:tr h="70446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Citalopram </a:t>
                      </a:r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Celexa</a:t>
                      </a:r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</a:t>
                      </a:r>
                      <a:r>
                        <a:rPr lang="en-US" sz="1800" baseline="0" dirty="0" smtClean="0"/>
                        <a:t> – 40 mg</a:t>
                      </a:r>
                      <a:endParaRPr lang="en-US" sz="1800" dirty="0"/>
                    </a:p>
                  </a:txBody>
                  <a:tcPr marL="146304" marR="146304" marT="73152" marB="73152"/>
                </a:tc>
              </a:tr>
              <a:tr h="70446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Escitalopram</a:t>
                      </a:r>
                      <a:r>
                        <a:rPr lang="en-US" sz="1800" b="0" baseline="0" dirty="0" smtClean="0"/>
                        <a:t> </a:t>
                      </a:r>
                      <a:endParaRPr lang="en-US" sz="1800" b="0" dirty="0" smtClean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Lexapro</a:t>
                      </a:r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10 - 20</a:t>
                      </a:r>
                      <a:endParaRPr lang="en-US" sz="1800" dirty="0"/>
                    </a:p>
                  </a:txBody>
                  <a:tcPr marL="146304" marR="146304" marT="73152" marB="73152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487921"/>
              </p:ext>
            </p:extLst>
          </p:nvPr>
        </p:nvGraphicFramePr>
        <p:xfrm>
          <a:off x="475567" y="6283389"/>
          <a:ext cx="12839233" cy="4402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4889"/>
                <a:gridCol w="1281884"/>
                <a:gridCol w="1731069"/>
                <a:gridCol w="2724640"/>
                <a:gridCol w="4616751"/>
              </a:tblGrid>
              <a:tr h="525264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Newer Agents</a:t>
                      </a:r>
                      <a:endParaRPr lang="en-US" sz="1800" b="1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Brand</a:t>
                      </a:r>
                      <a:endParaRPr lang="en-US" sz="1800" b="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MOA</a:t>
                      </a:r>
                      <a:endParaRPr lang="en-US" sz="1800" b="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Pros</a:t>
                      </a:r>
                      <a:endParaRPr lang="en-US" sz="18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S/E</a:t>
                      </a:r>
                      <a:endParaRPr lang="en-US" sz="1800" dirty="0"/>
                    </a:p>
                  </a:txBody>
                  <a:tcPr marL="146304" marR="146304" marT="73152" marB="73152"/>
                </a:tc>
              </a:tr>
              <a:tr h="525264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Venlafaxine</a:t>
                      </a:r>
                      <a:r>
                        <a:rPr lang="en-US" sz="1800" b="0" baseline="0" dirty="0"/>
                        <a:t> </a:t>
                      </a:r>
                      <a:endParaRPr lang="en-US" sz="1800" b="0" dirty="0" smtClean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1800" b="0" baseline="0" dirty="0" smtClean="0"/>
                        <a:t>Effexor</a:t>
                      </a:r>
                      <a:endParaRPr lang="en-US" sz="1800" b="0" dirty="0" smtClean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SSNRI</a:t>
                      </a:r>
                      <a:endParaRPr lang="en-US" sz="1800" b="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SSNRI = SSRI</a:t>
                      </a:r>
                      <a:endParaRPr lang="en-US" sz="18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46304" marR="146304" marT="73152" marB="73152"/>
                </a:tc>
              </a:tr>
              <a:tr h="636672">
                <a:tc>
                  <a:txBody>
                    <a:bodyPr/>
                    <a:lstStyle/>
                    <a:p>
                      <a:r>
                        <a:rPr lang="en-US" sz="1800" b="1" u="sng" dirty="0" smtClean="0"/>
                        <a:t>D</a:t>
                      </a:r>
                      <a:r>
                        <a:rPr lang="en-US" sz="1800" b="0" dirty="0" smtClean="0"/>
                        <a:t>esvenlafaxine</a:t>
                      </a:r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endParaRPr lang="en-US" sz="1800" b="0" dirty="0" smtClean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SSNRI</a:t>
                      </a:r>
                      <a:endParaRPr lang="en-US" sz="1800" b="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SSNRI = SSRI</a:t>
                      </a:r>
                      <a:endParaRPr lang="en-US" sz="18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Slight risk in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="1" u="sng" baseline="0" dirty="0" smtClean="0"/>
                        <a:t>D</a:t>
                      </a:r>
                      <a:r>
                        <a:rPr lang="en-US" sz="1800" baseline="0" dirty="0" smtClean="0"/>
                        <a:t>iastolic BP</a:t>
                      </a:r>
                      <a:endParaRPr lang="en-US" sz="1800" dirty="0" smtClean="0"/>
                    </a:p>
                    <a:p>
                      <a:endParaRPr lang="en-US" sz="1800" dirty="0"/>
                    </a:p>
                  </a:txBody>
                  <a:tcPr marL="146304" marR="146304" marT="73152" marB="73152"/>
                </a:tc>
              </a:tr>
              <a:tr h="1139307"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DUloxetine</a:t>
                      </a:r>
                      <a:r>
                        <a:rPr lang="en-US" sz="1800" b="0" dirty="0" smtClean="0"/>
                        <a:t> </a:t>
                      </a:r>
                      <a:endParaRPr lang="en-US" sz="1800" b="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Cymbalta</a:t>
                      </a:r>
                      <a:endParaRPr lang="en-US" sz="1800" b="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“SNRI”</a:t>
                      </a:r>
                      <a:endParaRPr lang="en-US" sz="1800" b="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Treats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dirty="0" smtClean="0"/>
                        <a:t>Depression &amp;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dirty="0" smtClean="0"/>
                        <a:t>Peripheral neuropathy</a:t>
                      </a:r>
                      <a:endParaRPr lang="en-US" sz="18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46304" marR="146304" marT="73152" marB="73152"/>
                </a:tc>
              </a:tr>
              <a:tr h="636672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rgbClr val="FF0000"/>
                          </a:solidFill>
                        </a:rPr>
                        <a:t>Mirtazapine </a:t>
                      </a:r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Remeron</a:t>
                      </a:r>
                      <a:endParaRPr lang="en-US" sz="1800" b="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NaSSA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tetracyclic</a:t>
                      </a:r>
                      <a:endParaRPr lang="en-US" sz="1800" b="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Less sexual S/E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Alternative to SSRI</a:t>
                      </a:r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LESS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sedation at HIGHER doses</a:t>
                      </a:r>
                    </a:p>
                    <a:p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Seizure at high doses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146304" marR="146304" marT="73152" marB="73152"/>
                </a:tc>
              </a:tr>
              <a:tr h="718232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Vilazodone</a:t>
                      </a:r>
                      <a:r>
                        <a:rPr lang="en-US" sz="1800" b="0" baseline="0" dirty="0" smtClean="0"/>
                        <a:t> </a:t>
                      </a:r>
                      <a:endParaRPr lang="en-US" sz="1800" b="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1800" b="0" baseline="0" dirty="0" smtClean="0"/>
                        <a:t>Viibryd</a:t>
                      </a:r>
                      <a:endParaRPr lang="en-US" sz="1800" b="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Partial SSRI +</a:t>
                      </a:r>
                    </a:p>
                    <a:p>
                      <a:r>
                        <a:rPr lang="en-US" sz="1800" b="0" dirty="0" smtClean="0"/>
                        <a:t>5-HT1A Agonist</a:t>
                      </a:r>
                      <a:endParaRPr lang="en-US" sz="1800" b="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Less sexual S/E</a:t>
                      </a:r>
                      <a:endParaRPr lang="en-US" sz="18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46304" marR="146304" marT="73152" marB="73152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13363" y="127000"/>
            <a:ext cx="125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Depression</a:t>
            </a:r>
            <a:endParaRPr lang="en-US" b="1" u="sn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703572"/>
              </p:ext>
            </p:extLst>
          </p:nvPr>
        </p:nvGraphicFramePr>
        <p:xfrm>
          <a:off x="6123629" y="650767"/>
          <a:ext cx="7950089" cy="49311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5089"/>
                <a:gridCol w="5715000"/>
              </a:tblGrid>
              <a:tr h="6700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Pros for</a:t>
                      </a:r>
                      <a:r>
                        <a:rPr lang="en-US" sz="1800" baseline="0" dirty="0" smtClean="0"/>
                        <a:t> SSRI</a:t>
                      </a:r>
                      <a:endParaRPr lang="en-US" sz="18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S/E for SSIR</a:t>
                      </a:r>
                      <a:endParaRPr lang="en-US" sz="1800" dirty="0"/>
                    </a:p>
                  </a:txBody>
                  <a:tcPr marL="146304" marR="146304" marT="73152" marB="73152"/>
                </a:tc>
              </a:tr>
              <a:tr h="405077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Less</a:t>
                      </a:r>
                      <a:r>
                        <a:rPr lang="en-US" sz="1800" baseline="0" dirty="0" smtClean="0"/>
                        <a:t> s/e than TCA</a:t>
                      </a:r>
                    </a:p>
                    <a:p>
                      <a:r>
                        <a:rPr lang="en-US" sz="1800" baseline="0" dirty="0" smtClean="0"/>
                        <a:t>Efficacy = TCA</a:t>
                      </a:r>
                      <a:endParaRPr lang="en-US" sz="18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800" dirty="0" smtClean="0"/>
                        <a:t>Slow</a:t>
                      </a:r>
                      <a:r>
                        <a:rPr lang="en-US" sz="1800" baseline="0" dirty="0" smtClean="0"/>
                        <a:t> Onset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baseline="0" dirty="0" smtClean="0"/>
                        <a:t>60% efficacy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Minimal S/E: 20% sexual dysfunction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         treat sexual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dynfunction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with cyproheptadine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GI b/c 5-HT in gut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 goes away in a week</a:t>
                      </a:r>
                      <a:endParaRPr lang="en-US" sz="18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Worsen anxiety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Serotonin Syndrome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Contraindicated with MAO-I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18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Fluoxetine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CYP inhibitor: increase levels of phenytoin,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carbamazepine and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valproic acid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SSIR + Cimetidine/Paroxetine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Cimetidine INCREASES levels of paroxetine</a:t>
                      </a:r>
                    </a:p>
                  </a:txBody>
                  <a:tcPr marL="146304" marR="146304" marT="73152" marB="7315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74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95003"/>
              </p:ext>
            </p:extLst>
          </p:nvPr>
        </p:nvGraphicFramePr>
        <p:xfrm>
          <a:off x="692239" y="5502870"/>
          <a:ext cx="13028840" cy="2256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63220"/>
                <a:gridCol w="3177803"/>
                <a:gridCol w="5987817"/>
              </a:tblGrid>
              <a:tr h="850715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MAO-I</a:t>
                      </a:r>
                    </a:p>
                    <a:p>
                      <a:r>
                        <a:rPr lang="en-US" sz="1800" b="1" dirty="0" smtClean="0"/>
                        <a:t>(Trips)</a:t>
                      </a:r>
                      <a:endParaRPr lang="en-US" sz="1800" b="1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Pros</a:t>
                      </a:r>
                      <a:endParaRPr lang="en-US" sz="18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S/E</a:t>
                      </a:r>
                      <a:endParaRPr lang="en-US" sz="1800" dirty="0"/>
                    </a:p>
                  </a:txBody>
                  <a:tcPr marL="146304" marR="146304" marT="73152" marB="73152"/>
                </a:tc>
              </a:tr>
              <a:tr h="1405529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TRanylcypromine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Isocarboxazid</a:t>
                      </a:r>
                    </a:p>
                    <a:p>
                      <a:r>
                        <a:rPr lang="en-US" sz="1800" dirty="0" smtClean="0"/>
                        <a:t>Phenelzine (Nardil)</a:t>
                      </a:r>
                    </a:p>
                    <a:p>
                      <a:r>
                        <a:rPr lang="en-US" sz="1800" dirty="0" smtClean="0"/>
                        <a:t>Selegiline patch</a:t>
                      </a:r>
                      <a:endParaRPr lang="en-US" sz="18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Little effect on HR</a:t>
                      </a:r>
                      <a:endParaRPr lang="en-US" sz="18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Orthostatic Hypotension</a:t>
                      </a:r>
                    </a:p>
                    <a:p>
                      <a:r>
                        <a:rPr lang="en-US" sz="1800" dirty="0" smtClean="0"/>
                        <a:t>D-D with Tyramine</a:t>
                      </a:r>
                      <a:r>
                        <a:rPr lang="en-US" sz="1800" baseline="0" dirty="0" smtClean="0"/>
                        <a:t> Rich Foods</a:t>
                      </a:r>
                      <a:endParaRPr lang="en-US" sz="1800" dirty="0"/>
                    </a:p>
                  </a:txBody>
                  <a:tcPr marL="146304" marR="146304" marT="73152" marB="73152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528812"/>
              </p:ext>
            </p:extLst>
          </p:nvPr>
        </p:nvGraphicFramePr>
        <p:xfrm>
          <a:off x="692239" y="805612"/>
          <a:ext cx="13028839" cy="4162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9118"/>
                <a:gridCol w="3161905"/>
                <a:gridCol w="5987816"/>
              </a:tblGrid>
              <a:tr h="802711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TCA</a:t>
                      </a:r>
                    </a:p>
                    <a:p>
                      <a:r>
                        <a:rPr lang="en-US" sz="1800" b="0" dirty="0" smtClean="0"/>
                        <a:t>-</a:t>
                      </a:r>
                      <a:r>
                        <a:rPr lang="en-US" sz="1800" b="0" dirty="0" err="1" smtClean="0"/>
                        <a:t>triptyline</a:t>
                      </a:r>
                      <a:r>
                        <a:rPr lang="en-US" sz="1800" b="0" dirty="0" smtClean="0"/>
                        <a:t>,</a:t>
                      </a:r>
                      <a:r>
                        <a:rPr lang="en-US" sz="1800" b="0" baseline="0" dirty="0" smtClean="0"/>
                        <a:t> -</a:t>
                      </a:r>
                      <a:r>
                        <a:rPr lang="en-US" sz="1800" b="0" baseline="0" dirty="0" err="1" smtClean="0"/>
                        <a:t>pramine</a:t>
                      </a:r>
                      <a:endParaRPr lang="en-US" sz="1800" b="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Pros</a:t>
                      </a:r>
                      <a:endParaRPr lang="en-US" sz="1800" dirty="0"/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S/E</a:t>
                      </a:r>
                      <a:endParaRPr lang="en-US" sz="1800" dirty="0"/>
                    </a:p>
                  </a:txBody>
                  <a:tcPr marL="146304" marR="146304" marT="73152" marB="73152"/>
                </a:tc>
              </a:tr>
              <a:tr h="3359427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Amitriptyline </a:t>
                      </a:r>
                      <a:r>
                        <a:rPr lang="en-US" sz="1800" b="0" dirty="0" smtClean="0">
                          <a:solidFill>
                            <a:srgbClr val="FF0000"/>
                          </a:solidFill>
                        </a:rPr>
                        <a:t>(target</a:t>
                      </a:r>
                      <a:r>
                        <a:rPr lang="en-US" sz="1800" b="0" baseline="0" dirty="0" smtClean="0">
                          <a:solidFill>
                            <a:srgbClr val="FF0000"/>
                          </a:solidFill>
                        </a:rPr>
                        <a:t> 150 – 200 mg)</a:t>
                      </a:r>
                      <a:endParaRPr lang="en-US" sz="1800" b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800" b="0" dirty="0" smtClean="0"/>
                        <a:t>Nortriptyline</a:t>
                      </a:r>
                    </a:p>
                    <a:p>
                      <a:r>
                        <a:rPr lang="en-US" sz="1800" b="0" dirty="0" smtClean="0"/>
                        <a:t>Protriptyline</a:t>
                      </a:r>
                    </a:p>
                    <a:p>
                      <a:endParaRPr lang="en-US" sz="1800" b="0" dirty="0" smtClean="0"/>
                    </a:p>
                    <a:p>
                      <a:r>
                        <a:rPr lang="en-US" sz="1800" b="0" dirty="0" smtClean="0"/>
                        <a:t>Imipramine</a:t>
                      </a:r>
                    </a:p>
                    <a:p>
                      <a:r>
                        <a:rPr lang="en-US" sz="1800" b="0" dirty="0" smtClean="0"/>
                        <a:t>Desipramine </a:t>
                      </a:r>
                    </a:p>
                    <a:p>
                      <a:r>
                        <a:rPr lang="en-US" sz="1800" b="0" dirty="0" smtClean="0"/>
                        <a:t>Trimipramine</a:t>
                      </a:r>
                    </a:p>
                    <a:p>
                      <a:endParaRPr lang="en-US" sz="1800" b="0" dirty="0" smtClean="0"/>
                    </a:p>
                    <a:p>
                      <a:r>
                        <a:rPr lang="en-US" sz="1800" b="0" dirty="0" smtClean="0"/>
                        <a:t>Doxepin </a:t>
                      </a:r>
                      <a:r>
                        <a:rPr lang="en-US" sz="1800" b="0" dirty="0" smtClean="0">
                          <a:solidFill>
                            <a:srgbClr val="FF0000"/>
                          </a:solidFill>
                        </a:rPr>
                        <a:t>(target 400 mg)</a:t>
                      </a:r>
                    </a:p>
                    <a:p>
                      <a:r>
                        <a:rPr lang="en-US" sz="1800" b="0" dirty="0" smtClean="0"/>
                        <a:t>Amoxapine</a:t>
                      </a:r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Amitriptyline for nerve pain</a:t>
                      </a:r>
                    </a:p>
                    <a:p>
                      <a:r>
                        <a:rPr lang="en-US" sz="1800" dirty="0" smtClean="0"/>
                        <a:t>Used as a reference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‘standard’</a:t>
                      </a:r>
                    </a:p>
                  </a:txBody>
                  <a:tcPr marL="146304" marR="146304" marT="73152" marB="73152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800" baseline="0" dirty="0" smtClean="0"/>
                        <a:t>Slow Onset </a:t>
                      </a:r>
                      <a:r>
                        <a:rPr lang="en-US" sz="1800" baseline="0" dirty="0" smtClean="0">
                          <a:sym typeface="Wingdings"/>
                        </a:rPr>
                        <a:t> titrate slowly</a:t>
                      </a:r>
                      <a:endParaRPr lang="en-US" sz="1800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baseline="0" dirty="0" smtClean="0"/>
                        <a:t>2/3 efficacy (1/3 has no effect)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baseline="0" dirty="0" smtClean="0"/>
                        <a:t>Many Adverse Effects: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anticholinergic, </a:t>
                      </a:r>
                      <a:r>
                        <a:rPr lang="en-US" sz="1800" u="sng" baseline="0" dirty="0" smtClean="0">
                          <a:solidFill>
                            <a:srgbClr val="FF0000"/>
                          </a:solidFill>
                        </a:rPr>
                        <a:t>slow HR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baseline="0" dirty="0" smtClean="0"/>
                        <a:t>Lethal overdose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800" baseline="0" dirty="0" smtClean="0"/>
                    </a:p>
                    <a:p>
                      <a:pPr marL="0" indent="0">
                        <a:buNone/>
                      </a:pPr>
                      <a:r>
                        <a:rPr lang="en-US" sz="1800" baseline="0" dirty="0" smtClean="0"/>
                        <a:t>Anticholinergic Effect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aseline="0" dirty="0" smtClean="0"/>
                        <a:t>   Cotton mouth, dry eyes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aseline="0" dirty="0" smtClean="0"/>
                        <a:t>   Urinary retention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aseline="0" dirty="0" smtClean="0"/>
                        <a:t>   Slow GI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aseline="0" dirty="0" smtClean="0"/>
                        <a:t>   weight gain</a:t>
                      </a:r>
                      <a:endParaRPr lang="en-US" sz="1800" dirty="0"/>
                    </a:p>
                  </a:txBody>
                  <a:tcPr marL="146304" marR="146304" marT="73152" marB="73152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88566" y="140265"/>
            <a:ext cx="125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Depression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7352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396041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/>
              <a:t/>
            </a:r>
            <a:br>
              <a:rPr lang="en-US" sz="1800" b="1" dirty="0" smtClean="0"/>
            </a:br>
            <a:endParaRPr lang="en-US" sz="1800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819400" y="2997201"/>
            <a:ext cx="8229600" cy="19764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800" b="1" dirty="0"/>
              <a:t>Bipolar </a:t>
            </a:r>
            <a:r>
              <a:rPr lang="en-US" sz="1800" b="1" dirty="0" smtClean="0"/>
              <a:t>Disorder aka manic depressive disorder</a:t>
            </a: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Bipolar I  -  presence of one or more manic or mixed episodes plus one or more episodes of major depression (usually)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Bipolar II  -  history of one or more episodes of major depression and one or more episodes of hypomania, but never presenting with a full manic or mixed episode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 smtClean="0"/>
              <a:t>Genetic 90% chance of getting bipolar disorder it parents have it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284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39791"/>
              </p:ext>
            </p:extLst>
          </p:nvPr>
        </p:nvGraphicFramePr>
        <p:xfrm>
          <a:off x="372532" y="1795886"/>
          <a:ext cx="13853605" cy="5943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7472"/>
                <a:gridCol w="2526380"/>
                <a:gridCol w="3296789"/>
                <a:gridCol w="2809240"/>
                <a:gridCol w="3063724"/>
              </a:tblGrid>
              <a:tr h="4394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Mood Stabilizer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Monitor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PK:</a:t>
                      </a:r>
                      <a:r>
                        <a:rPr lang="en-US" baseline="0" dirty="0" smtClean="0"/>
                        <a:t> Renal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S/E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D/D</a:t>
                      </a:r>
                      <a:endParaRPr lang="en-US" dirty="0"/>
                    </a:p>
                  </a:txBody>
                  <a:tcPr marL="121920" marR="121920"/>
                </a:tc>
              </a:tr>
              <a:tr h="439410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Lithium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300 mg TID (1</a:t>
                      </a:r>
                      <a:r>
                        <a:rPr lang="en-US" b="1" baseline="0" dirty="0" smtClean="0"/>
                        <a:t> gram)</a:t>
                      </a:r>
                      <a:endParaRPr lang="en-US" b="1" dirty="0" smtClean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KNOW</a:t>
                      </a:r>
                      <a:r>
                        <a:rPr lang="en-US" dirty="0" smtClean="0"/>
                        <a:t>: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Renal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Electrolytes, Ca, P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smtClean="0"/>
                        <a:t>Urinalysis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CBC (increase WBC)</a:t>
                      </a:r>
                      <a:endParaRPr lang="en-US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smtClean="0"/>
                        <a:t>Thyroid (</a:t>
                      </a:r>
                      <a:r>
                        <a:rPr lang="en-US" baseline="0" dirty="0" err="1" smtClean="0"/>
                        <a:t>hyPOthyroid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smtClean="0"/>
                        <a:t>EKG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smtClean="0"/>
                        <a:t>Pregnancy CI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T1/2</a:t>
                      </a:r>
                      <a:r>
                        <a:rPr lang="en-US" baseline="0" dirty="0" smtClean="0"/>
                        <a:t> = 20 hr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smtClean="0"/>
                        <a:t>If dose is &lt; 1500 mg take HS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Wingdings" charset="0"/>
                        <a:buNone/>
                      </a:pPr>
                      <a:r>
                        <a:rPr lang="en-US" baseline="0" dirty="0" smtClean="0"/>
                        <a:t>&gt; 1500 mg causes polyuria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charset="0"/>
                        <a:buChar char="Ø"/>
                      </a:pPr>
                      <a:endParaRPr lang="en-US" baseline="0" dirty="0" smtClean="0"/>
                    </a:p>
                    <a:p>
                      <a:pPr marL="0" indent="0">
                        <a:lnSpc>
                          <a:spcPct val="150000"/>
                        </a:lnSpc>
                        <a:buFont typeface="Wingdings" charset="0"/>
                        <a:buNone/>
                      </a:pPr>
                      <a:r>
                        <a:rPr lang="en-US" baseline="0" dirty="0" smtClean="0"/>
                        <a:t>Monitor blood levels 4 days later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Wingdings" charset="0"/>
                        <a:buNone/>
                      </a:pPr>
                      <a:r>
                        <a:rPr lang="en-US" baseline="0" dirty="0" smtClean="0"/>
                        <a:t>12 hours after last dose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Wingdings" charset="0"/>
                        <a:buNone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KNOW: Blood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Levels 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Font typeface="Wingdings" charset="0"/>
                        <a:buNone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trough levels)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Wingdings" charset="0"/>
                        <a:buNone/>
                      </a:pP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  Acute:  0.6 – 1.1 mEq/L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Wingdings" charset="0"/>
                        <a:buNone/>
                      </a:pP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  Maintenance: 0.5 – 0.8 mEq/L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Li</a:t>
                      </a:r>
                      <a:r>
                        <a:rPr lang="en-US" baseline="0" dirty="0" smtClean="0"/>
                        <a:t> &lt; 1.2 mEq/L</a:t>
                      </a:r>
                      <a:endParaRPr lang="en-US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   GI upset </a:t>
                      </a:r>
                      <a:r>
                        <a:rPr lang="en-US" dirty="0" smtClean="0">
                          <a:sym typeface="Wingdings"/>
                        </a:rPr>
                        <a:t> change to SR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sym typeface="Wingdings"/>
                        </a:rPr>
                        <a:t>   Tremor, muscle weakness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dirty="0" smtClean="0">
                        <a:sym typeface="Wingding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sym typeface="Wingdings"/>
                        </a:rPr>
                        <a:t>Li 1.2 – 2.5 mEq/L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smtClean="0">
                          <a:sym typeface="Wingdings"/>
                        </a:rPr>
                        <a:t>   CNS: Confusion, Vertigo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smtClean="0">
                          <a:sym typeface="Wingdings"/>
                        </a:rPr>
                        <a:t>   Muscle: Hyperreflexia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smtClean="0">
                          <a:sym typeface="Wingdings"/>
                        </a:rPr>
                        <a:t>   Body: Lethargy, Sedation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baseline="0" dirty="0" smtClean="0">
                        <a:sym typeface="Wingding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smtClean="0">
                          <a:sym typeface="Wingdings"/>
                        </a:rPr>
                        <a:t>Li &gt;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2.5</a:t>
                      </a:r>
                      <a:r>
                        <a:rPr lang="en-US" baseline="0" dirty="0" smtClean="0">
                          <a:sym typeface="Wingdings"/>
                        </a:rPr>
                        <a:t> mEq/L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smtClean="0">
                          <a:sym typeface="Wingdings"/>
                        </a:rPr>
                        <a:t>   CNS: Stupor/Coma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smtClean="0">
                          <a:sym typeface="Wingdings"/>
                        </a:rPr>
                        <a:t>   Muscle: Seizures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smtClean="0">
                          <a:sym typeface="Wingdings"/>
                        </a:rPr>
                        <a:t>   Body: CV collapse 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Increase Li  (Na balance</a:t>
                      </a:r>
                      <a:r>
                        <a:rPr lang="en-US" baseline="0" dirty="0" smtClean="0"/>
                        <a:t> is key)</a:t>
                      </a:r>
                      <a:endParaRPr lang="en-US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   Diuretics, </a:t>
                      </a:r>
                      <a:r>
                        <a:rPr lang="en-US" baseline="0" dirty="0" smtClean="0"/>
                        <a:t>ACE-I, </a:t>
                      </a:r>
                      <a:r>
                        <a:rPr lang="en-US" dirty="0" smtClean="0"/>
                        <a:t>NSAID</a:t>
                      </a:r>
                      <a:endParaRPr lang="en-US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smtClean="0"/>
                        <a:t>Decrease Li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smtClean="0"/>
                        <a:t>   Theophylline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09600"/>
            <a:ext cx="6392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Bipolar Disorder = </a:t>
            </a:r>
            <a:r>
              <a:rPr lang="en-US" sz="2400" dirty="0" smtClean="0">
                <a:solidFill>
                  <a:srgbClr val="008000"/>
                </a:solidFill>
              </a:rPr>
              <a:t>Mood Stabilizer </a:t>
            </a:r>
            <a:r>
              <a:rPr lang="en-US" sz="2400" dirty="0" smtClean="0"/>
              <a:t>+ </a:t>
            </a:r>
            <a:r>
              <a:rPr lang="en-US" sz="2400" dirty="0" smtClean="0">
                <a:solidFill>
                  <a:srgbClr val="0000FF"/>
                </a:solidFill>
              </a:rPr>
              <a:t>Antipsychotic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26863" y="8259137"/>
            <a:ext cx="589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31487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82537"/>
              </p:ext>
            </p:extLst>
          </p:nvPr>
        </p:nvGraphicFramePr>
        <p:xfrm>
          <a:off x="457200" y="1473761"/>
          <a:ext cx="13936825" cy="378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9884"/>
                <a:gridCol w="1783342"/>
                <a:gridCol w="4414616"/>
                <a:gridCol w="5058983"/>
              </a:tblGrid>
              <a:tr h="59921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Antiepileptic are</a:t>
                      </a:r>
                    </a:p>
                    <a:p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Mood</a:t>
                      </a:r>
                      <a:r>
                        <a:rPr lang="en-US" b="1" baseline="0" dirty="0" smtClean="0">
                          <a:solidFill>
                            <a:srgbClr val="008000"/>
                          </a:solidFill>
                        </a:rPr>
                        <a:t> Stabilizer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Brand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Dose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Monitor</a:t>
                      </a:r>
                      <a:endParaRPr lang="en-US" dirty="0"/>
                    </a:p>
                  </a:txBody>
                  <a:tcPr marL="121920" marR="121920"/>
                </a:tc>
              </a:tr>
              <a:tr h="126728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Valproic Acid</a:t>
                      </a:r>
                    </a:p>
                    <a:p>
                      <a:r>
                        <a:rPr lang="en-US" b="1" dirty="0" smtClean="0"/>
                        <a:t> (DOC b/c Safer</a:t>
                      </a:r>
                      <a:r>
                        <a:rPr lang="en-US" b="1" baseline="0" dirty="0" smtClean="0"/>
                        <a:t> than Li</a:t>
                      </a:r>
                      <a:r>
                        <a:rPr lang="en-US" b="1" dirty="0" smtClean="0"/>
                        <a:t>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Depakote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KNOW: 10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mg/kg BID</a:t>
                      </a:r>
                    </a:p>
                    <a:p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Monitor blood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levels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4 days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after starting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Draw blood levels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12h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after last dose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Blood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Levels (trough): 50 - 150 mcg/mL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LFT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and blood</a:t>
                      </a:r>
                    </a:p>
                  </a:txBody>
                  <a:tcPr marL="121920" marR="121920"/>
                </a:tc>
              </a:tr>
              <a:tr h="682385">
                <a:tc>
                  <a:txBody>
                    <a:bodyPr/>
                    <a:lstStyle/>
                    <a:p>
                      <a:r>
                        <a:rPr lang="en-US" b="0" dirty="0" smtClean="0"/>
                        <a:t>Lamotrigine</a:t>
                      </a:r>
                      <a:endParaRPr lang="en-US" b="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Lamictal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</a:t>
                      </a:r>
                      <a:r>
                        <a:rPr lang="en-US" baseline="0" dirty="0" smtClean="0"/>
                        <a:t> over 4-6 weeks to reach target of:</a:t>
                      </a:r>
                    </a:p>
                    <a:p>
                      <a:r>
                        <a:rPr lang="en-US" baseline="0" dirty="0" smtClean="0"/>
                        <a:t>300 – 400 mg daily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/>
                </a:tc>
              </a:tr>
              <a:tr h="59921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Topiramate</a:t>
                      </a:r>
                      <a:endParaRPr lang="en-US" b="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Topamax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/>
                </a:tc>
              </a:tr>
              <a:tr h="59921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Carbamazepine/Ox</a:t>
                      </a:r>
                      <a:endPara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Tegretol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Not used much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F7F7F"/>
                          </a:solidFill>
                        </a:rPr>
                        <a:t>Toxic to blood cells</a:t>
                      </a:r>
                      <a:endParaRPr lang="en-US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425139"/>
              </p:ext>
            </p:extLst>
          </p:nvPr>
        </p:nvGraphicFramePr>
        <p:xfrm>
          <a:off x="372534" y="6009867"/>
          <a:ext cx="13936824" cy="3225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2061"/>
                <a:gridCol w="1778086"/>
                <a:gridCol w="9426677"/>
              </a:tblGrid>
              <a:tr h="77940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Antipsychotics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Brand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Dose</a:t>
                      </a:r>
                      <a:endParaRPr lang="en-US" dirty="0"/>
                    </a:p>
                  </a:txBody>
                  <a:tcPr marL="121920" marR="121920"/>
                </a:tc>
              </a:tr>
              <a:tr h="77940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Quetiapine</a:t>
                      </a:r>
                      <a:endParaRPr lang="en-US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Seroquel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/>
                </a:tc>
              </a:tr>
              <a:tr h="88758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Olanzapine</a:t>
                      </a:r>
                      <a:endParaRPr lang="en-US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Zyprexa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Always used for</a:t>
                      </a:r>
                      <a:r>
                        <a:rPr lang="en-US" baseline="0" dirty="0" smtClean="0"/>
                        <a:t> mania</a:t>
                      </a:r>
                    </a:p>
                    <a:p>
                      <a:r>
                        <a:rPr lang="en-US" baseline="0" dirty="0" smtClean="0"/>
                        <a:t>Use for the least amount of time</a:t>
                      </a:r>
                      <a:endParaRPr lang="en-US" dirty="0"/>
                    </a:p>
                  </a:txBody>
                  <a:tcPr marL="121920" marR="121920"/>
                </a:tc>
              </a:tr>
              <a:tr h="77940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Aripiprazole</a:t>
                      </a:r>
                      <a:endParaRPr lang="en-US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Abilify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21400" y="5261937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+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09600"/>
            <a:ext cx="6392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Bipolar Disorder = </a:t>
            </a:r>
            <a:r>
              <a:rPr lang="en-US" sz="2400" dirty="0" smtClean="0">
                <a:solidFill>
                  <a:srgbClr val="008000"/>
                </a:solidFill>
              </a:rPr>
              <a:t>Mood Stabilizer </a:t>
            </a:r>
            <a:r>
              <a:rPr lang="en-US" sz="2400" dirty="0" smtClean="0"/>
              <a:t>+ </a:t>
            </a:r>
            <a:r>
              <a:rPr lang="en-US" sz="2400" dirty="0" smtClean="0">
                <a:solidFill>
                  <a:srgbClr val="0000FF"/>
                </a:solidFill>
              </a:rPr>
              <a:t>Antipsychotic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97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2769</TotalTime>
  <Words>815</Words>
  <Application>Microsoft Macintosh PowerPoint</Application>
  <PresentationFormat>Custom</PresentationFormat>
  <Paragraphs>224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82</cp:revision>
  <dcterms:created xsi:type="dcterms:W3CDTF">2012-10-30T00:17:56Z</dcterms:created>
  <dcterms:modified xsi:type="dcterms:W3CDTF">2012-11-07T15:55:21Z</dcterms:modified>
</cp:coreProperties>
</file>