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9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9790-F0CB-ED46-A84B-80C62D6C1D6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DA16-E02C-2D49-848A-E5F1CD73F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899" y="47642"/>
            <a:ext cx="8757887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Epidemiology:</a:t>
            </a:r>
          </a:p>
          <a:p>
            <a:r>
              <a:rPr lang="en-US" dirty="0"/>
              <a:t>1% of the population has Schizophrenia. </a:t>
            </a:r>
          </a:p>
          <a:p>
            <a:r>
              <a:rPr lang="en-US" dirty="0"/>
              <a:t>50% of the population may attempt suicide </a:t>
            </a:r>
            <a:r>
              <a:rPr lang="en-US" dirty="0">
                <a:sym typeface="Wingdings"/>
              </a:rPr>
              <a:t> 10% will </a:t>
            </a:r>
            <a:r>
              <a:rPr lang="en-US" dirty="0" smtClean="0">
                <a:sym typeface="Wingdings"/>
              </a:rPr>
              <a:t>die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Presentation: 4 A’s</a:t>
            </a:r>
          </a:p>
          <a:p>
            <a:r>
              <a:rPr lang="en-US" dirty="0" smtClean="0"/>
              <a:t>Ambivalence</a:t>
            </a:r>
          </a:p>
          <a:p>
            <a:r>
              <a:rPr lang="en-US" dirty="0" smtClean="0"/>
              <a:t>Affect</a:t>
            </a:r>
          </a:p>
          <a:p>
            <a:r>
              <a:rPr lang="en-US" dirty="0" smtClean="0"/>
              <a:t>Loose Association</a:t>
            </a:r>
          </a:p>
          <a:p>
            <a:r>
              <a:rPr lang="en-US" dirty="0" smtClean="0"/>
              <a:t>Autism</a:t>
            </a:r>
          </a:p>
          <a:p>
            <a:endParaRPr lang="en-US" dirty="0"/>
          </a:p>
          <a:p>
            <a:r>
              <a:rPr lang="en-US" u="sng" dirty="0" smtClean="0"/>
              <a:t>Positive </a:t>
            </a:r>
            <a:r>
              <a:rPr lang="en-US" u="sng" dirty="0" err="1" smtClean="0"/>
              <a:t>Vs</a:t>
            </a:r>
            <a:r>
              <a:rPr lang="en-US" u="sng" dirty="0" smtClean="0"/>
              <a:t> Negative Symptoms</a:t>
            </a:r>
          </a:p>
          <a:p>
            <a:r>
              <a:rPr lang="en-US" dirty="0" smtClean="0"/>
              <a:t>“Positive </a:t>
            </a:r>
            <a:r>
              <a:rPr lang="en-US" dirty="0"/>
              <a:t>symptoms have traditionally attracted the most attention and are the ones most improved by antipsychotics. However, negative symptoms and impairment in cognition are more closely associated with poor psychosocial </a:t>
            </a:r>
            <a:r>
              <a:rPr lang="en-US" dirty="0" smtClean="0"/>
              <a:t>function. </a:t>
            </a:r>
            <a:r>
              <a:rPr lang="en-US" dirty="0"/>
              <a:t>Negative symptoms and cognitive impairment can be more closely associated with prefrontal lobe dysfunction and positive symptoms with </a:t>
            </a:r>
            <a:r>
              <a:rPr lang="en-US" dirty="0" err="1"/>
              <a:t>temporolimbic</a:t>
            </a:r>
            <a:r>
              <a:rPr lang="en-US" dirty="0"/>
              <a:t> abnormalities. Many patients demonstrate both positive and negative symptoms.”</a:t>
            </a:r>
            <a:endParaRPr lang="en-US" dirty="0" smtClean="0"/>
          </a:p>
          <a:p>
            <a:r>
              <a:rPr lang="en-US" dirty="0" smtClean="0"/>
              <a:t>Positive: Hallucinations, paranoia, delusions</a:t>
            </a:r>
          </a:p>
          <a:p>
            <a:r>
              <a:rPr lang="en-US" dirty="0" smtClean="0"/>
              <a:t>Negative: poor social skills</a:t>
            </a:r>
          </a:p>
          <a:p>
            <a:endParaRPr lang="en-US" dirty="0"/>
          </a:p>
          <a:p>
            <a:pPr>
              <a:defRPr/>
            </a:pPr>
            <a:r>
              <a:rPr lang="en-US" u="sng" dirty="0"/>
              <a:t>Mental health act</a:t>
            </a:r>
          </a:p>
          <a:p>
            <a:pPr>
              <a:defRPr/>
            </a:pPr>
            <a:r>
              <a:rPr lang="en-US" dirty="0"/>
              <a:t>201 walk in voluntarily but in order to leave, they must have a 72 hour notice before leaving</a:t>
            </a:r>
          </a:p>
          <a:p>
            <a:pPr>
              <a:defRPr/>
            </a:pPr>
            <a:r>
              <a:rPr lang="en-US" dirty="0"/>
              <a:t>302 keeps pt in psych hospital for 5 days</a:t>
            </a:r>
          </a:p>
          <a:p>
            <a:pPr>
              <a:defRPr/>
            </a:pPr>
            <a:r>
              <a:rPr lang="en-US" dirty="0"/>
              <a:t>303 keeps pt in psych hospital for 20 </a:t>
            </a:r>
            <a:r>
              <a:rPr lang="en-US" dirty="0" smtClean="0"/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20741"/>
              </p:ext>
            </p:extLst>
          </p:nvPr>
        </p:nvGraphicFramePr>
        <p:xfrm>
          <a:off x="234976" y="147864"/>
          <a:ext cx="8691192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6448"/>
                <a:gridCol w="4894744"/>
              </a:tblGrid>
              <a:tr h="5141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</a:p>
                    <a:p>
                      <a:r>
                        <a:rPr lang="en-US" sz="1600" dirty="0" smtClean="0"/>
                        <a:t>Second Gen Antipsychotics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76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Risperidone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schitzo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only)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common EPS than</a:t>
                      </a:r>
                      <a:r>
                        <a:rPr lang="en-US" sz="1600" baseline="0" dirty="0" smtClean="0"/>
                        <a:t> FGA</a:t>
                      </a:r>
                      <a:endParaRPr lang="en-US" sz="1600" dirty="0"/>
                    </a:p>
                  </a:txBody>
                  <a:tcPr/>
                </a:tc>
              </a:tr>
              <a:tr h="2976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Ziprasidone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Less common EPS than</a:t>
                      </a:r>
                      <a:r>
                        <a:rPr lang="en-US" sz="1600" baseline="0" smtClean="0"/>
                        <a:t> FGA</a:t>
                      </a:r>
                      <a:endParaRPr lang="en-US" sz="1600" dirty="0"/>
                    </a:p>
                  </a:txBody>
                  <a:tcPr/>
                </a:tc>
              </a:tr>
              <a:tr h="2976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Aripiprazole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common EPS than</a:t>
                      </a:r>
                      <a:r>
                        <a:rPr lang="en-US" sz="1600" baseline="0" dirty="0" smtClean="0"/>
                        <a:t> FGA</a:t>
                      </a:r>
                      <a:endParaRPr lang="en-US" sz="1600" dirty="0"/>
                    </a:p>
                  </a:txBody>
                  <a:tcPr/>
                </a:tc>
              </a:tr>
              <a:tr h="4757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Quetiapine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Metabolic Syndrome: get fat</a:t>
                      </a:r>
                    </a:p>
                    <a:p>
                      <a:r>
                        <a:rPr lang="en-US" sz="1600" dirty="0" smtClean="0"/>
                        <a:t>Sedation</a:t>
                      </a:r>
                      <a:endParaRPr lang="en-US" sz="1600" dirty="0"/>
                    </a:p>
                  </a:txBody>
                  <a:tcPr/>
                </a:tc>
              </a:tr>
              <a:tr h="6760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Olanzapine</a:t>
                      </a:r>
                    </a:p>
                    <a:p>
                      <a:r>
                        <a:rPr lang="en-US" sz="1600" dirty="0" smtClean="0"/>
                        <a:t>(old-</a:t>
                      </a:r>
                      <a:r>
                        <a:rPr lang="en-US" sz="1600" dirty="0" err="1" smtClean="0"/>
                        <a:t>lazapine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Black Box: Mortality in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elderly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Metabolic Syndrome: get fat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Sedation</a:t>
                      </a:r>
                    </a:p>
                  </a:txBody>
                  <a:tcPr/>
                </a:tc>
              </a:tr>
              <a:tr h="2976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Clozapine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Good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pts with suicide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(closet for last resort)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Use if failed 3 other agents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b/c of Safety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Check ANC &gt; 1500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/c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agranulocytosis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weekly q3weeks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then q2w for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6 weeks 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then monthly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6 months for life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77"/>
              </p:ext>
            </p:extLst>
          </p:nvPr>
        </p:nvGraphicFramePr>
        <p:xfrm>
          <a:off x="234979" y="4608839"/>
          <a:ext cx="4975772" cy="214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327"/>
                <a:gridCol w="1971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 (FGA)</a:t>
                      </a:r>
                    </a:p>
                    <a:p>
                      <a:r>
                        <a:rPr lang="en-US" sz="1600" dirty="0" smtClean="0"/>
                        <a:t>first-generation antipsychotics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Phenothiazine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Chlorpromazine</a:t>
                      </a:r>
                    </a:p>
                    <a:p>
                      <a:r>
                        <a:rPr lang="en-US" sz="1600" dirty="0" smtClean="0"/>
                        <a:t>Thioridazine</a:t>
                      </a:r>
                    </a:p>
                    <a:p>
                      <a:r>
                        <a:rPr lang="en-US" sz="1600" dirty="0" smtClean="0"/>
                        <a:t>Prochlorperazine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Butyrophenone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Haloperidol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Thioxanthenes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25960"/>
              </p:ext>
            </p:extLst>
          </p:nvPr>
        </p:nvGraphicFramePr>
        <p:xfrm>
          <a:off x="5210751" y="4608839"/>
          <a:ext cx="3715417" cy="214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417"/>
              </a:tblGrid>
              <a:tr h="6153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 why it’s not First Line: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284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first</a:t>
                      </a:r>
                      <a:r>
                        <a:rPr lang="en-US" sz="1600" baseline="0" dirty="0" smtClean="0"/>
                        <a:t> line because</a:t>
                      </a:r>
                      <a:r>
                        <a:rPr lang="en-US" sz="1600" dirty="0" smtClean="0"/>
                        <a:t> of </a:t>
                      </a:r>
                    </a:p>
                    <a:p>
                      <a:r>
                        <a:rPr lang="en-US" sz="1600" dirty="0" smtClean="0"/>
                        <a:t>1. Extrapyramidal Side Effects</a:t>
                      </a:r>
                    </a:p>
                    <a:p>
                      <a:r>
                        <a:rPr lang="en-US" sz="1600" dirty="0" smtClean="0"/>
                        <a:t>2. Neuroleptic Malignant Syndrome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6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08" y="146180"/>
            <a:ext cx="9013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Extrapyramidal Reactions:</a:t>
            </a:r>
          </a:p>
          <a:p>
            <a:endParaRPr lang="en-US" sz="1600" dirty="0"/>
          </a:p>
          <a:p>
            <a:r>
              <a:rPr lang="en-US" sz="1600" dirty="0" smtClean="0"/>
              <a:t>1. Pseudo-Parkinsonism: Balance between DA and ACh.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Drug causes increase in ACh </a:t>
            </a:r>
            <a:r>
              <a:rPr lang="en-US" sz="1600" dirty="0" smtClean="0">
                <a:sym typeface="Wingdings"/>
              </a:rPr>
              <a:t> Parkinson's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2. Akathisia: I can’t sit still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3. Tardive </a:t>
            </a:r>
            <a:r>
              <a:rPr lang="en-US" sz="1600" dirty="0">
                <a:sym typeface="Wingdings"/>
              </a:rPr>
              <a:t>Dyskinesia aka “bucco-linguo-masticatory syndrome”: </a:t>
            </a:r>
            <a:r>
              <a:rPr lang="en-US" sz="1600" dirty="0" smtClean="0">
                <a:sym typeface="Wingdings"/>
              </a:rPr>
              <a:t>‘tongue fly catching”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4. Acute Dystonia: neurological movement </a:t>
            </a:r>
            <a:r>
              <a:rPr lang="en-US" sz="1600" dirty="0" smtClean="0"/>
              <a:t>disorder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1" y="3989872"/>
            <a:ext cx="1689666" cy="19564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799" y="5946327"/>
            <a:ext cx="1944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Torticollis: twist neck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98" y="3989872"/>
            <a:ext cx="1474003" cy="19577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74588" y="5947651"/>
            <a:ext cx="178766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Retrocollis</a:t>
            </a:r>
          </a:p>
          <a:p>
            <a:pPr algn="ctr"/>
            <a:r>
              <a:rPr lang="en-US" sz="1600" dirty="0" smtClean="0"/>
              <a:t>head </a:t>
            </a:r>
            <a:r>
              <a:rPr lang="en-US" sz="1600" dirty="0"/>
              <a:t>is drawn back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2" y="4506334"/>
            <a:ext cx="2194898" cy="143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68885" y="5942163"/>
            <a:ext cx="15227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Oculogyric</a:t>
            </a:r>
          </a:p>
          <a:p>
            <a:pPr algn="ctr"/>
            <a:r>
              <a:rPr lang="en-US" sz="1600" dirty="0" smtClean="0"/>
              <a:t>Eyes rolled back</a:t>
            </a:r>
            <a:endParaRPr lang="en-US" sz="1600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3305409" y="571336"/>
            <a:ext cx="593270" cy="66158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2937275" y="3224828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Acute Dystonia</a:t>
            </a:r>
          </a:p>
        </p:txBody>
      </p:sp>
    </p:spTree>
    <p:extLst>
      <p:ext uri="{BB962C8B-B14F-4D97-AF65-F5344CB8AC3E}">
        <p14:creationId xmlns:p14="http://schemas.microsoft.com/office/powerpoint/2010/main" val="142430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8" y="473231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121358" y="50144"/>
            <a:ext cx="85945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Extrapyramidal Treatment</a:t>
            </a:r>
            <a:r>
              <a:rPr lang="en-US" u="sng" dirty="0" smtClean="0"/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Benztropine (Cogentin) 1 mg </a:t>
            </a:r>
            <a:r>
              <a:rPr lang="en-US" dirty="0" smtClean="0">
                <a:solidFill>
                  <a:srgbClr val="FF0000"/>
                </a:solidFill>
              </a:rPr>
              <a:t>PO BID  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	Keep side effect from coming back</a:t>
            </a:r>
          </a:p>
          <a:p>
            <a:pPr>
              <a:defRPr/>
            </a:pPr>
            <a:r>
              <a:rPr lang="en-US" dirty="0"/>
              <a:t>	usually withdraw in a few weeks</a:t>
            </a:r>
          </a:p>
          <a:p>
            <a:pPr>
              <a:defRPr/>
            </a:pPr>
            <a:r>
              <a:rPr lang="en-US" dirty="0"/>
              <a:t>	only 1 out of 4 need it chronically 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Diphenhydramine</a:t>
            </a:r>
            <a:r>
              <a:rPr lang="en-US" dirty="0" smtClean="0"/>
              <a:t> </a:t>
            </a:r>
            <a:r>
              <a:rPr lang="en-US" dirty="0"/>
              <a:t>(not used chronically b/c of sedation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Relief is typically seen within 15 to 20 minutes of an intramuscular injection and within 5 minutes of intravenous </a:t>
            </a:r>
            <a:r>
              <a:rPr lang="en-US" dirty="0" smtClean="0"/>
              <a:t>administration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06362" y="3868695"/>
            <a:ext cx="5579716" cy="1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3776" y="3684029"/>
            <a:ext cx="56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6078" y="3703273"/>
            <a:ext cx="4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19259" y="3733989"/>
            <a:ext cx="0" cy="288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5470" y="323365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More DA = Parkinson's</a:t>
            </a:r>
          </a:p>
          <a:p>
            <a:pPr algn="ctr"/>
            <a:r>
              <a:rPr lang="en-US" dirty="0" smtClean="0"/>
              <a:t>Less ACh = Parkinson’s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4226492"/>
            <a:ext cx="9144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6038" y="4545309"/>
            <a:ext cx="8459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 smtClean="0"/>
              <a:t>Neuroleptic Malignant Syndrome (NMS)</a:t>
            </a:r>
            <a:endParaRPr lang="en-US" u="sng" dirty="0"/>
          </a:p>
          <a:p>
            <a:pPr>
              <a:defRPr/>
            </a:pPr>
            <a:r>
              <a:rPr lang="en-US" dirty="0" smtClean="0"/>
              <a:t>More common with First generation antipsychotics</a:t>
            </a:r>
            <a:endParaRPr lang="en-US" dirty="0"/>
          </a:p>
          <a:p>
            <a:pPr>
              <a:defRPr/>
            </a:pPr>
            <a:r>
              <a:rPr lang="en-US" dirty="0" smtClean="0"/>
              <a:t>S/S: muscle Rigidity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increase creatine kinase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>
              <a:defRPr/>
            </a:pPr>
            <a:r>
              <a:rPr lang="en-US" dirty="0" smtClean="0">
                <a:sym typeface="Wingdings"/>
              </a:rPr>
              <a:t>Fatal in 10 – 15% of cases</a:t>
            </a:r>
          </a:p>
          <a:p>
            <a:pPr>
              <a:defRPr/>
            </a:pPr>
            <a:r>
              <a:rPr lang="en-US" dirty="0"/>
              <a:t>Treatment should begin with antipsychotic discontinuation and supportive care.</a:t>
            </a:r>
          </a:p>
        </p:txBody>
      </p:sp>
    </p:spTree>
    <p:extLst>
      <p:ext uri="{BB962C8B-B14F-4D97-AF65-F5344CB8AC3E}">
        <p14:creationId xmlns:p14="http://schemas.microsoft.com/office/powerpoint/2010/main" val="428495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05 at 8.0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3" y="172479"/>
            <a:ext cx="83439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1-05 at 1.5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606"/>
            <a:ext cx="9144000" cy="51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386</Words>
  <Application>Microsoft Macintosh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40</cp:revision>
  <dcterms:created xsi:type="dcterms:W3CDTF">2012-11-02T22:30:43Z</dcterms:created>
  <dcterms:modified xsi:type="dcterms:W3CDTF">2012-11-07T12:19:42Z</dcterms:modified>
</cp:coreProperties>
</file>