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319" r:id="rId2"/>
    <p:sldId id="331" r:id="rId3"/>
    <p:sldId id="320" r:id="rId4"/>
    <p:sldId id="323" r:id="rId5"/>
    <p:sldId id="321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38" autoAdjust="0"/>
    <p:restoredTop sz="88432" autoAdjust="0"/>
  </p:normalViewPr>
  <p:slideViewPr>
    <p:cSldViewPr snapToGrid="0" snapToObjects="1">
      <p:cViewPr varScale="1">
        <p:scale>
          <a:sx n="60" d="100"/>
          <a:sy n="60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9235" y="811583"/>
            <a:ext cx="2505454" cy="369332"/>
          </a:xfrm>
          <a:prstGeom prst="rect">
            <a:avLst/>
          </a:prstGeom>
          <a:solidFill>
            <a:srgbClr val="FFFF00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Classification Criteria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688" y="1690702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ADHD / Inattentive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776" y="20747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Six (or more) </a:t>
            </a:r>
            <a:r>
              <a:rPr lang="en-US" dirty="0" smtClean="0"/>
              <a:t>symptoms of </a:t>
            </a:r>
            <a:r>
              <a:rPr lang="en-US" dirty="0" smtClean="0">
                <a:solidFill>
                  <a:srgbClr val="FFFF00"/>
                </a:solidFill>
              </a:rPr>
              <a:t>INATTENTION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(9)</a:t>
            </a:r>
            <a:r>
              <a:rPr lang="en-US" dirty="0" smtClean="0"/>
              <a:t> persisted for </a:t>
            </a:r>
            <a:r>
              <a:rPr lang="en-US" u="sng" dirty="0" smtClean="0">
                <a:solidFill>
                  <a:srgbClr val="FFFF00"/>
                </a:solidFill>
              </a:rPr>
              <a:t>at least 6 months </a:t>
            </a:r>
            <a:r>
              <a:rPr lang="en-US" dirty="0" smtClean="0"/>
              <a:t>to a degree that is maladaptive &amp; inconsistent with developmental level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8784" y="3480432"/>
            <a:ext cx="317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ADHD / Hyperactive - Impulsive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872" y="388351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Six (or more) </a:t>
            </a:r>
            <a:r>
              <a:rPr lang="en-US" dirty="0" smtClean="0"/>
              <a:t>symptoms of </a:t>
            </a:r>
            <a:r>
              <a:rPr lang="en-US" dirty="0" smtClean="0">
                <a:solidFill>
                  <a:srgbClr val="FFFF00"/>
                </a:solidFill>
              </a:rPr>
              <a:t>HYPERACTIVITY (6) – IMPULSIVITY (3)</a:t>
            </a:r>
            <a:r>
              <a:rPr lang="en-US" dirty="0" smtClean="0"/>
              <a:t> persisted for </a:t>
            </a:r>
            <a:r>
              <a:rPr lang="en-US" u="sng" dirty="0" smtClean="0">
                <a:solidFill>
                  <a:srgbClr val="FFFF00"/>
                </a:solidFill>
              </a:rPr>
              <a:t>at least 6 months </a:t>
            </a:r>
            <a:r>
              <a:rPr lang="en-US" dirty="0" smtClean="0"/>
              <a:t>to a degree that is maladaptive &amp; inconsistent with developmental level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8783" y="5207710"/>
            <a:ext cx="456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ADHD / Combined Type  </a:t>
            </a:r>
            <a:r>
              <a:rPr lang="en-US" dirty="0" smtClean="0">
                <a:solidFill>
                  <a:srgbClr val="FFFF00"/>
                </a:solidFill>
              </a:rPr>
              <a:t>-  </a:t>
            </a:r>
            <a:r>
              <a:rPr lang="en-US" b="1" dirty="0" smtClean="0">
                <a:solidFill>
                  <a:srgbClr val="FF99FF"/>
                </a:solidFill>
              </a:rPr>
              <a:t>MOST COMMON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9712" y="809149"/>
            <a:ext cx="306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8%  in the US – children &amp; Adolescents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3813" y="2597436"/>
            <a:ext cx="12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impairment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884784" y="2239344"/>
            <a:ext cx="1114448" cy="587953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99234" y="2721083"/>
            <a:ext cx="4554580" cy="23684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8115" y="737328"/>
            <a:ext cx="33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NON-STIMULANT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5174" y="1250321"/>
            <a:ext cx="347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Atomoxetine – </a:t>
            </a:r>
            <a:r>
              <a:rPr lang="en-US" dirty="0" smtClean="0">
                <a:solidFill>
                  <a:srgbClr val="FFFF00"/>
                </a:solidFill>
              </a:rPr>
              <a:t>PK characteristics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3600" y="1828804"/>
            <a:ext cx="701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Metabolized by CYP2D6  …   then  …  glucuronidation</a:t>
            </a:r>
          </a:p>
          <a:p>
            <a:pPr>
              <a:buFontTx/>
              <a:buChar char="-"/>
            </a:pPr>
            <a:r>
              <a:rPr lang="en-US" dirty="0" smtClean="0"/>
              <a:t>  Normal half-life   T1/2 = 5 hrs</a:t>
            </a:r>
          </a:p>
          <a:p>
            <a:pPr>
              <a:buFontTx/>
              <a:buChar char="-"/>
            </a:pPr>
            <a:r>
              <a:rPr lang="en-US" dirty="0" smtClean="0"/>
              <a:t>  Poor metabolizer due to polymorphism of CYP2D6    T1/2  up to 24 hrs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10" y="3694922"/>
            <a:ext cx="837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Children ≥ 6 yr   and   Adolescents ≤ 70 kg</a:t>
            </a:r>
          </a:p>
          <a:p>
            <a:r>
              <a:rPr lang="en-US" dirty="0" smtClean="0"/>
              <a:t>	-  Initial 0.5 mg/kg/d   …   titrate up in ≥ 3 days to 1.2 mg/kg/d  …  max 1.4 mg/kg/d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322" y="4593762"/>
            <a:ext cx="744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Children ≥ 6 yr   and   Adolescents ≥ 70 kg</a:t>
            </a:r>
          </a:p>
          <a:p>
            <a:r>
              <a:rPr lang="en-US" dirty="0" smtClean="0"/>
              <a:t>	-  Initial 40 mg/d   …   titrate up in ≥ 3 days to 80 mg/d  …  max 100 mg/d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322" y="5486404"/>
            <a:ext cx="837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With strong CYP2D6 inhibitors (Paroxetine, Fluoxetine, Quinidine) or Poor </a:t>
            </a:r>
            <a:r>
              <a:rPr lang="en-US" dirty="0" err="1" smtClean="0">
                <a:solidFill>
                  <a:srgbClr val="FFFF00"/>
                </a:solidFill>
              </a:rPr>
              <a:t>Metabolizers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-   Maintain initial dose for 4 wks then increase to targets ONLY if necessary and well tolerated – DO NOT EXCEED 1.2 mg/kg/d or 80 mg/d whichever less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96756" y="3116427"/>
            <a:ext cx="5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Dosing Strategy  &amp; Dose divided to </a:t>
            </a:r>
            <a:r>
              <a:rPr lang="en-US" u="sng" dirty="0" smtClean="0">
                <a:solidFill>
                  <a:srgbClr val="FFFF00"/>
                </a:solidFill>
              </a:rPr>
              <a:t>minimize side effects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8115" y="737328"/>
            <a:ext cx="33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NON-STIMULANT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5546" y="1250321"/>
            <a:ext cx="130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Guanfacin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466" y="1716835"/>
            <a:ext cx="78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MAO :  Stimulate inhibitory presynaptic auto-receptors in  the CNS at lower dose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4312" y="2150915"/>
            <a:ext cx="496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Advantages:</a:t>
            </a:r>
          </a:p>
          <a:p>
            <a:r>
              <a:rPr lang="en-US" dirty="0" smtClean="0"/>
              <a:t>	-  Helpful with sleep or tic disorders</a:t>
            </a:r>
          </a:p>
          <a:p>
            <a:r>
              <a:rPr lang="en-US" dirty="0" smtClean="0"/>
              <a:t>	-  Sedating drug </a:t>
            </a:r>
            <a:r>
              <a:rPr lang="en-US" dirty="0" err="1" smtClean="0"/>
              <a:t>vs</a:t>
            </a:r>
            <a:r>
              <a:rPr lang="en-US" dirty="0" smtClean="0"/>
              <a:t> insomnia with stimulants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81044" y="3238309"/>
            <a:ext cx="334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Disadvantages / SE:</a:t>
            </a:r>
          </a:p>
          <a:p>
            <a:pPr marL="690563" indent="-690563">
              <a:tabLst>
                <a:tab pos="522288" algn="l"/>
              </a:tabLst>
            </a:pPr>
            <a:r>
              <a:rPr lang="en-US" dirty="0" smtClean="0"/>
              <a:t>	-  Hypotension, Orthostasis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8482" y="4526459"/>
            <a:ext cx="203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Clonidine Patch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312" y="5001216"/>
            <a:ext cx="794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Clonidine has a  short-acting drug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  Only patch is approved by the FDA</a:t>
            </a:r>
          </a:p>
          <a:p>
            <a:pPr marL="690563" indent="-690563">
              <a:tabLst>
                <a:tab pos="466725" algn="l"/>
              </a:tabLst>
            </a:pPr>
            <a:r>
              <a:rPr lang="en-US" dirty="0" smtClean="0"/>
              <a:t>	-  Some sudden death with clonidine + Methylphenidate  ….  Must monitor &amp; taper the drug to avoid hypertension rebound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4731" y="737328"/>
            <a:ext cx="41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OTHER NON-STIMULANT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1529" y="1735507"/>
            <a:ext cx="130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Clonidine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5500" y="2127377"/>
            <a:ext cx="55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as with Guanfacine</a:t>
            </a:r>
          </a:p>
          <a:p>
            <a:pPr algn="ctr"/>
            <a:r>
              <a:rPr lang="en-US" dirty="0" smtClean="0"/>
              <a:t>Not approved by the FDA b/c of short duration of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3302" y="3204609"/>
            <a:ext cx="130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Modafinil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482" y="5751546"/>
            <a:ext cx="18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TCA &amp; Bupropion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67" y="3623380"/>
            <a:ext cx="8005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Effective drug but NOT approved by the FDA b/c skin rash &amp; </a:t>
            </a:r>
            <a:r>
              <a:rPr lang="en-US" dirty="0" smtClean="0">
                <a:solidFill>
                  <a:srgbClr val="FFFF00"/>
                </a:solidFill>
              </a:rPr>
              <a:t>SJS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Anti-narcoleptic stimulant to enhance general arousal attention &amp; motivation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Side Effects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Erythema multiforme (SJS)</a:t>
            </a:r>
          </a:p>
          <a:p>
            <a:r>
              <a:rPr lang="en-US" dirty="0" smtClean="0"/>
              <a:t>	-  Decrease appetite</a:t>
            </a:r>
          </a:p>
          <a:p>
            <a:r>
              <a:rPr lang="en-US" dirty="0" smtClean="0"/>
              <a:t>	-   Insomnia, headache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8705" y="1087999"/>
            <a:ext cx="264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approved by the FDA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4731" y="737328"/>
            <a:ext cx="41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OTHER NON-STIMULANT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7838" y="1380931"/>
            <a:ext cx="18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TCA &amp; Bupropion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9244" y="2183362"/>
            <a:ext cx="4385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TCA:</a:t>
            </a:r>
          </a:p>
          <a:p>
            <a:r>
              <a:rPr lang="en-US" dirty="0" smtClean="0"/>
              <a:t>	- Less effective than methylphenidate</a:t>
            </a:r>
          </a:p>
          <a:p>
            <a:r>
              <a:rPr lang="en-US" dirty="0" smtClean="0"/>
              <a:t>	- Significant daytime sedation</a:t>
            </a:r>
          </a:p>
          <a:p>
            <a:r>
              <a:rPr lang="en-US" dirty="0" smtClean="0"/>
              <a:t>	- Risk of cardiac conduction</a:t>
            </a:r>
          </a:p>
          <a:p>
            <a:r>
              <a:rPr lang="en-US" dirty="0" smtClean="0"/>
              <a:t>	- Anticholinergic 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1933" y="4049488"/>
            <a:ext cx="462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Bupropion:</a:t>
            </a:r>
          </a:p>
          <a:p>
            <a:r>
              <a:rPr lang="en-US" dirty="0" smtClean="0"/>
              <a:t>	- Better tolerated than TCA</a:t>
            </a:r>
          </a:p>
          <a:p>
            <a:r>
              <a:rPr lang="en-US" dirty="0" smtClean="0"/>
              <a:t>	- Anorexia less frequent than stimulants</a:t>
            </a:r>
          </a:p>
          <a:p>
            <a:endParaRPr lang="en-US" dirty="0" smtClean="0"/>
          </a:p>
          <a:p>
            <a:r>
              <a:rPr lang="en-US" dirty="0" smtClean="0"/>
              <a:t>	- Seizure</a:t>
            </a:r>
          </a:p>
          <a:p>
            <a:r>
              <a:rPr lang="en-US" dirty="0" smtClean="0"/>
              <a:t>	- Urticaria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5437" y="1129209"/>
            <a:ext cx="16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Data Collection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46205" y="1900354"/>
            <a:ext cx="4278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Data needed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 Core symptoms in various settings</a:t>
            </a:r>
          </a:p>
          <a:p>
            <a:pPr lvl="1">
              <a:buFontTx/>
              <a:buChar char="-"/>
            </a:pPr>
            <a:r>
              <a:rPr lang="en-US" dirty="0" smtClean="0"/>
              <a:t> Duration of symptoms and when</a:t>
            </a:r>
          </a:p>
          <a:p>
            <a:pPr lvl="1">
              <a:buFontTx/>
              <a:buChar char="-"/>
            </a:pPr>
            <a:r>
              <a:rPr lang="en-US" dirty="0" smtClean="0"/>
              <a:t> Degree of functional impairment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98341" y="3918857"/>
            <a:ext cx="6593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Method to collect data</a:t>
            </a:r>
            <a:r>
              <a:rPr lang="en-US" dirty="0" smtClean="0"/>
              <a:t>:</a:t>
            </a:r>
          </a:p>
          <a:p>
            <a:pPr marL="1381125" indent="-1381125">
              <a:tabLst>
                <a:tab pos="279400" algn="l"/>
              </a:tabLst>
            </a:pPr>
            <a:r>
              <a:rPr lang="en-US" dirty="0" smtClean="0"/>
              <a:t>	-  Start with interviews (subjective) to parents/teachers with open-ended &amp; focused questions for confirmation</a:t>
            </a:r>
          </a:p>
          <a:p>
            <a:pPr marL="1381125" indent="-1381125">
              <a:tabLst>
                <a:tab pos="279400" algn="l"/>
              </a:tabLst>
            </a:pPr>
            <a:r>
              <a:rPr lang="en-US" dirty="0" smtClean="0"/>
              <a:t>	-  Follow-up with Validated Questionnaires (Conners Checklist, Vanderbilt Tool)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5358" y="1073226"/>
            <a:ext cx="375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Diagnostic Criteria for Treatment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8839" y="1605647"/>
            <a:ext cx="745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Meet classification criteria &amp; </a:t>
            </a:r>
            <a:r>
              <a:rPr lang="en-US" dirty="0" smtClean="0"/>
              <a:t>description (</a:t>
            </a:r>
            <a:r>
              <a:rPr lang="en-US" dirty="0" smtClean="0">
                <a:solidFill>
                  <a:srgbClr val="FFFF00"/>
                </a:solidFill>
              </a:rPr>
              <a:t>≥ 6 out of 9 symptoms for ≥ 6 </a:t>
            </a:r>
            <a:r>
              <a:rPr lang="en-US" dirty="0" err="1" smtClean="0">
                <a:solidFill>
                  <a:srgbClr val="FFFF00"/>
                </a:solidFill>
              </a:rPr>
              <a:t>mos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- With </a:t>
            </a:r>
            <a:r>
              <a:rPr lang="en-US" dirty="0" smtClean="0">
                <a:solidFill>
                  <a:srgbClr val="FFFF00"/>
                </a:solidFill>
              </a:rPr>
              <a:t>functional impairment  </a:t>
            </a:r>
            <a:r>
              <a:rPr lang="en-US" dirty="0" smtClean="0"/>
              <a:t>(academic, occupational, societal)</a:t>
            </a:r>
          </a:p>
          <a:p>
            <a:r>
              <a:rPr lang="en-US" dirty="0" smtClean="0"/>
              <a:t>- Symptoms present in  </a:t>
            </a:r>
            <a:r>
              <a:rPr lang="en-US" dirty="0" smtClean="0">
                <a:solidFill>
                  <a:srgbClr val="FFFF00"/>
                </a:solidFill>
              </a:rPr>
              <a:t>≥ 2  settings </a:t>
            </a:r>
            <a:r>
              <a:rPr lang="en-US" dirty="0" smtClean="0"/>
              <a:t>(e.g., home, school, physician’s office)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18253" y="3396340"/>
            <a:ext cx="623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The 4-IMPORTANT PRINCIPLES in the treatment of ADHS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8252" y="4030823"/>
            <a:ext cx="677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 Start drug therapy with children ≥ 7 yr old (&gt; elementary school)</a:t>
            </a:r>
          </a:p>
          <a:p>
            <a:r>
              <a:rPr lang="en-US" dirty="0" smtClean="0"/>
              <a:t>2-  Start with drug therapy then add behavioral therapy if necessary</a:t>
            </a:r>
          </a:p>
          <a:p>
            <a:r>
              <a:rPr lang="en-US" dirty="0" smtClean="0"/>
              <a:t>3-  ONLY use FDA-approved drugs</a:t>
            </a:r>
          </a:p>
          <a:p>
            <a:r>
              <a:rPr lang="en-US" dirty="0" smtClean="0"/>
              <a:t>4-  ALWAYS start with low dose and titrate up to minimize SE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2100" y="895759"/>
            <a:ext cx="204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Treatment Plan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839" y="1339735"/>
            <a:ext cx="730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4925" indent="-2574925"/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Identify Target Outcomes </a:t>
            </a:r>
            <a:r>
              <a:rPr lang="en-US" dirty="0" smtClean="0"/>
              <a:t>– Discuss with family on expectations on academic &amp; social function</a:t>
            </a:r>
          </a:p>
          <a:p>
            <a:pPr marL="2574925" indent="-2574925"/>
            <a:endParaRPr lang="en-US" dirty="0" smtClean="0"/>
          </a:p>
          <a:p>
            <a:pPr marL="2574925" indent="-2574925"/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Consider Treatment Options </a:t>
            </a:r>
            <a:r>
              <a:rPr lang="en-US" dirty="0" smtClean="0"/>
              <a:t>– Pharmacological or Behavioral Therapy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126" y="2892513"/>
            <a:ext cx="791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</a:rPr>
              <a:t>STIMULANTS</a:t>
            </a:r>
            <a:r>
              <a:rPr lang="en-US" b="1" dirty="0" smtClean="0">
                <a:solidFill>
                  <a:srgbClr val="FFFF00"/>
                </a:solidFill>
              </a:rPr>
              <a:t>			</a:t>
            </a:r>
            <a:r>
              <a:rPr lang="en-US" b="1" u="sng" dirty="0" smtClean="0">
                <a:solidFill>
                  <a:srgbClr val="FFFF00"/>
                </a:solidFill>
              </a:rPr>
              <a:t>NON-STIMULANTS</a:t>
            </a:r>
            <a:r>
              <a:rPr lang="en-US" b="1" dirty="0" smtClean="0">
                <a:solidFill>
                  <a:srgbClr val="FFFF00"/>
                </a:solidFill>
              </a:rPr>
              <a:t>			</a:t>
            </a:r>
            <a:r>
              <a:rPr lang="en-US" b="1" u="sng" dirty="0" smtClean="0">
                <a:solidFill>
                  <a:srgbClr val="FFFF00"/>
                </a:solidFill>
              </a:rPr>
              <a:t>OTHER NON-STIMULANTS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448" y="3284401"/>
            <a:ext cx="185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Methylphenidate</a:t>
            </a:r>
          </a:p>
          <a:p>
            <a:r>
              <a:rPr lang="en-US" dirty="0" smtClean="0"/>
              <a:t>Amphetamine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65711" y="3265740"/>
            <a:ext cx="2575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Atomoxetine</a:t>
            </a:r>
          </a:p>
          <a:p>
            <a:r>
              <a:rPr lang="en-US" dirty="0" smtClean="0"/>
              <a:t>Alpha-2 Agonists</a:t>
            </a:r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Guanfacin</a:t>
            </a:r>
            <a:r>
              <a:rPr lang="en-US" sz="1400" dirty="0" smtClean="0"/>
              <a:t>  &amp; Clonidine patch)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9370" y="3247079"/>
            <a:ext cx="130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Clonidine IR</a:t>
            </a:r>
          </a:p>
          <a:p>
            <a:r>
              <a:rPr lang="en-US" dirty="0" smtClean="0"/>
              <a:t>Bupropion</a:t>
            </a:r>
          </a:p>
          <a:p>
            <a:r>
              <a:rPr lang="en-US" dirty="0" smtClean="0"/>
              <a:t>Modafinil</a:t>
            </a:r>
          </a:p>
          <a:p>
            <a:r>
              <a:rPr lang="en-US" dirty="0" smtClean="0"/>
              <a:t>TCAs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5736" y="4634018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FDA-approved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2100" y="4637130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FDA-approved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507" y="4640242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approved by FDA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044" y="5579707"/>
            <a:ext cx="381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Behavioral </a:t>
            </a:r>
            <a:r>
              <a:rPr lang="en-US" dirty="0" err="1" smtClean="0"/>
              <a:t>vs</a:t>
            </a:r>
            <a:r>
              <a:rPr lang="en-US" dirty="0" smtClean="0"/>
              <a:t> Pharmacological Therapy</a:t>
            </a:r>
          </a:p>
          <a:p>
            <a:r>
              <a:rPr lang="en-US" u="sng" dirty="0" smtClean="0"/>
              <a:t>Multimodal Treatment Study of children with ADHD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14593" y="5579707"/>
            <a:ext cx="414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14 </a:t>
            </a:r>
            <a:r>
              <a:rPr lang="en-US" dirty="0" err="1" smtClean="0"/>
              <a:t>mos</a:t>
            </a:r>
            <a:r>
              <a:rPr lang="en-US" dirty="0" smtClean="0"/>
              <a:t>  ….   Drug &gt; Behavioral</a:t>
            </a:r>
          </a:p>
          <a:p>
            <a:r>
              <a:rPr lang="en-US" dirty="0" smtClean="0"/>
              <a:t>			      Combo Tx = Drug Tx</a:t>
            </a:r>
          </a:p>
          <a:p>
            <a:r>
              <a:rPr lang="en-US" dirty="0" smtClean="0"/>
              <a:t>After 3 yrs  …   Drug = Behavioral = Combo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329400" y="5822303"/>
            <a:ext cx="354566" cy="49412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7403" y="737328"/>
            <a:ext cx="30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5019" y="2015407"/>
            <a:ext cx="260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Immediate Release</a:t>
            </a:r>
          </a:p>
          <a:p>
            <a:r>
              <a:rPr lang="en-US" dirty="0" smtClean="0"/>
              <a:t>	- Methylphenidate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8131" y="3100857"/>
            <a:ext cx="260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Intermediate Release</a:t>
            </a:r>
          </a:p>
          <a:p>
            <a:r>
              <a:rPr lang="en-US" dirty="0" smtClean="0"/>
              <a:t>	- Methylphenidate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1242" y="4223629"/>
            <a:ext cx="3782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Long-Acting</a:t>
            </a:r>
          </a:p>
          <a:p>
            <a:r>
              <a:rPr lang="en-US" dirty="0" smtClean="0"/>
              <a:t>	- Methylphenidate</a:t>
            </a:r>
          </a:p>
          <a:p>
            <a:r>
              <a:rPr lang="en-US" dirty="0" smtClean="0"/>
              <a:t>	- d-Methylphenidate</a:t>
            </a:r>
          </a:p>
          <a:p>
            <a:r>
              <a:rPr lang="en-US" dirty="0" smtClean="0"/>
              <a:t>	- Transdermal </a:t>
            </a:r>
            <a:r>
              <a:rPr lang="en-US" dirty="0" err="1" smtClean="0"/>
              <a:t>Methylphen</a:t>
            </a:r>
            <a:r>
              <a:rPr lang="en-US" dirty="0" smtClean="0"/>
              <a:t> patch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1241" y="1511561"/>
            <a:ext cx="212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</a:rPr>
              <a:t>METHYLPHENIDATE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891" y="1496011"/>
            <a:ext cx="1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</a:rPr>
              <a:t>AMPHETAMINE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4804" y="1999858"/>
            <a:ext cx="28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Immediate Release</a:t>
            </a:r>
          </a:p>
          <a:p>
            <a:r>
              <a:rPr lang="en-US" dirty="0" smtClean="0"/>
              <a:t>	- Dextro-amphetamine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7916" y="2936020"/>
            <a:ext cx="339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Immediate-Intermediate Release</a:t>
            </a:r>
          </a:p>
          <a:p>
            <a:r>
              <a:rPr lang="en-US" dirty="0" smtClean="0"/>
              <a:t>	- Mixed amphetamine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7916" y="3831748"/>
            <a:ext cx="285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Intermediate Release</a:t>
            </a:r>
          </a:p>
          <a:p>
            <a:r>
              <a:rPr lang="en-US" dirty="0" smtClean="0"/>
              <a:t>	- Dextro-amphetamine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28" y="4674605"/>
            <a:ext cx="3163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Long-Acting</a:t>
            </a:r>
          </a:p>
          <a:p>
            <a:r>
              <a:rPr lang="en-US" dirty="0" smtClean="0"/>
              <a:t>	- Amphetamine mixture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Lisdexamfetamine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7403" y="737328"/>
            <a:ext cx="30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2460" y="1212985"/>
            <a:ext cx="384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Drug of choice for ADHD</a:t>
            </a:r>
          </a:p>
          <a:p>
            <a:pPr>
              <a:buFontTx/>
              <a:buChar char="-"/>
            </a:pPr>
            <a:r>
              <a:rPr lang="en-US" dirty="0" smtClean="0"/>
              <a:t>  Well tolerated </a:t>
            </a:r>
          </a:p>
          <a:p>
            <a:pPr>
              <a:buFontTx/>
              <a:buChar char="-"/>
            </a:pPr>
            <a:r>
              <a:rPr lang="en-US" dirty="0" smtClean="0"/>
              <a:t>  Subtle differences in mode of action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7870" y="2136315"/>
            <a:ext cx="80056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Mechanism of action:</a:t>
            </a:r>
          </a:p>
          <a:p>
            <a:endParaRPr lang="en-US" sz="1000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</a:t>
            </a:r>
            <a:r>
              <a:rPr lang="en-US" dirty="0" smtClean="0">
                <a:solidFill>
                  <a:srgbClr val="FFFF00"/>
                </a:solidFill>
              </a:rPr>
              <a:t>Methylphenidate</a:t>
            </a:r>
            <a:r>
              <a:rPr lang="en-US" dirty="0" smtClean="0"/>
              <a:t> –    Block reuptake of dopamine</a:t>
            </a:r>
          </a:p>
          <a:p>
            <a:r>
              <a:rPr lang="en-US" dirty="0" smtClean="0"/>
              <a:t>	- </a:t>
            </a:r>
            <a:r>
              <a:rPr lang="en-US" dirty="0" smtClean="0">
                <a:solidFill>
                  <a:srgbClr val="FFFF00"/>
                </a:solidFill>
              </a:rPr>
              <a:t>Amphetamine</a:t>
            </a:r>
            <a:r>
              <a:rPr lang="en-US" dirty="0" smtClean="0"/>
              <a:t> – 	Enhance release of both dopamine &amp; nor-epinephrine and</a:t>
            </a:r>
          </a:p>
          <a:p>
            <a:r>
              <a:rPr lang="en-US" dirty="0" smtClean="0"/>
              <a:t>					 Block their reuptake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176" y="3900200"/>
            <a:ext cx="82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NEW Black Box Warning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f or ALL stimulant medications approved for ADHD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939" y="4590668"/>
            <a:ext cx="421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NOT for patients with known:</a:t>
            </a:r>
          </a:p>
          <a:p>
            <a:r>
              <a:rPr lang="en-US" dirty="0" smtClean="0"/>
              <a:t>	- Structural cardiac abnormalities</a:t>
            </a:r>
          </a:p>
          <a:p>
            <a:r>
              <a:rPr lang="en-US" dirty="0" smtClean="0"/>
              <a:t>	- Cardiomyopathy</a:t>
            </a:r>
          </a:p>
          <a:p>
            <a:r>
              <a:rPr lang="en-US" dirty="0" smtClean="0"/>
              <a:t>	- Serious heart rhythm abnormalities</a:t>
            </a:r>
          </a:p>
          <a:p>
            <a:r>
              <a:rPr lang="en-US" dirty="0" smtClean="0"/>
              <a:t>	- Coronary artery disease or</a:t>
            </a:r>
          </a:p>
          <a:p>
            <a:r>
              <a:rPr lang="en-US" dirty="0" smtClean="0"/>
              <a:t>	- Other serious cardiac problems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5935" y="4627987"/>
            <a:ext cx="365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Assessment required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 Medical history of patient</a:t>
            </a:r>
          </a:p>
          <a:p>
            <a:r>
              <a:rPr lang="en-US" dirty="0" smtClean="0"/>
              <a:t>	- Family history</a:t>
            </a:r>
          </a:p>
          <a:p>
            <a:r>
              <a:rPr lang="en-US" dirty="0" smtClean="0"/>
              <a:t>	- Physical exam focused on CV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74427" y="595293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ECG is NOT mandatory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7403" y="737328"/>
            <a:ext cx="30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0547" y="1418255"/>
          <a:ext cx="8341568" cy="4777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4"/>
                <a:gridCol w="5075854"/>
              </a:tblGrid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r>
                        <a:rPr lang="en-US" baseline="0" dirty="0" smtClean="0"/>
                        <a:t> Effects -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COMMON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r>
                        <a:rPr lang="en-US" baseline="0" dirty="0" smtClean="0"/>
                        <a:t> Strategies</a:t>
                      </a:r>
                      <a:endParaRPr lang="en-US" dirty="0"/>
                    </a:p>
                  </a:txBody>
                  <a:tcPr/>
                </a:tc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loss, anorexia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Nutritional</a:t>
                      </a:r>
                      <a:r>
                        <a:rPr lang="en-US" baseline="0" dirty="0" smtClean="0"/>
                        <a:t> supplements or high calory diet</a:t>
                      </a:r>
                      <a:endParaRPr lang="en-US" dirty="0"/>
                    </a:p>
                  </a:txBody>
                  <a:tcPr/>
                </a:tc>
              </a:tr>
              <a:tr h="693213">
                <a:tc>
                  <a:txBody>
                    <a:bodyPr/>
                    <a:lstStyle/>
                    <a:p>
                      <a:r>
                        <a:rPr lang="en-US" dirty="0" smtClean="0"/>
                        <a:t>Growth suppression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200" baseline="0" dirty="0" smtClean="0"/>
                        <a:t>(1 cm/yr)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during the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1-3 yrs</a:t>
                      </a:r>
                    </a:p>
                    <a:p>
                      <a:r>
                        <a:rPr lang="en-US" dirty="0" smtClean="0"/>
                        <a:t>Drug holidays</a:t>
                      </a:r>
                      <a:endParaRPr lang="en-US" dirty="0"/>
                    </a:p>
                  </a:txBody>
                  <a:tcPr/>
                </a:tc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Stomach</a:t>
                      </a:r>
                      <a:r>
                        <a:rPr lang="en-US" baseline="0" dirty="0" smtClean="0"/>
                        <a:t>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dose</a:t>
                      </a:r>
                      <a:endParaRPr lang="en-US" dirty="0"/>
                    </a:p>
                  </a:txBody>
                  <a:tcPr/>
                </a:tc>
              </a:tr>
              <a:tr h="990303">
                <a:tc>
                  <a:txBody>
                    <a:bodyPr/>
                    <a:lstStyle/>
                    <a:p>
                      <a:r>
                        <a:rPr lang="en-US" dirty="0" smtClean="0"/>
                        <a:t>Insomnia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r>
                        <a:rPr lang="en-US" baseline="0" dirty="0" smtClean="0"/>
                        <a:t> dose</a:t>
                      </a:r>
                    </a:p>
                    <a:p>
                      <a:r>
                        <a:rPr lang="en-US" baseline="0" dirty="0" smtClean="0"/>
                        <a:t>Use IR or intermediate during day time &amp; avoid night time</a:t>
                      </a:r>
                      <a:endParaRPr lang="en-US" dirty="0"/>
                    </a:p>
                  </a:txBody>
                  <a:tcPr/>
                </a:tc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Headache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alternative</a:t>
                      </a:r>
                      <a:endParaRPr lang="en-US" dirty="0"/>
                    </a:p>
                  </a:txBody>
                  <a:tcPr/>
                </a:tc>
              </a:tr>
              <a:tr h="1487266">
                <a:tc>
                  <a:txBody>
                    <a:bodyPr/>
                    <a:lstStyle/>
                    <a:p>
                      <a:r>
                        <a:rPr lang="en-US" dirty="0" smtClean="0"/>
                        <a:t>Rebound symptoms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200" baseline="0" dirty="0" smtClean="0"/>
                        <a:t>(irritability)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Immediate after dose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– due to peak level </a:t>
                      </a:r>
                      <a:r>
                        <a:rPr lang="en-US" sz="1400" baseline="0" dirty="0" smtClean="0"/>
                        <a:t>– Decrease dose, switching to a longer-acting form or another stimulant/non-stimulant</a:t>
                      </a:r>
                    </a:p>
                    <a:p>
                      <a:r>
                        <a:rPr lang="en-US" sz="1800" u="sng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 4hrs after dose </a:t>
                      </a:r>
                      <a:r>
                        <a:rPr lang="en-US" sz="1400" baseline="0" dirty="0" smtClean="0"/>
                        <a:t>– due to low level of drug – Increase dose or add IR to long-acting form not higher than recommended max dose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7403" y="737328"/>
            <a:ext cx="30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9208" y="1922102"/>
          <a:ext cx="8322907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053"/>
                <a:gridCol w="5075854"/>
              </a:tblGrid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r>
                        <a:rPr lang="en-US" baseline="0" dirty="0" smtClean="0"/>
                        <a:t> Effects -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UNCOMMON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r>
                        <a:rPr lang="en-US" baseline="0" dirty="0" smtClean="0"/>
                        <a:t> Strategies</a:t>
                      </a:r>
                      <a:endParaRPr lang="en-US" dirty="0"/>
                    </a:p>
                  </a:txBody>
                  <a:tcPr/>
                </a:tc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Dysphoria,</a:t>
                      </a:r>
                      <a:r>
                        <a:rPr lang="en-US" baseline="0" dirty="0" smtClean="0"/>
                        <a:t> Hallucination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dose, use alternative or long-acting</a:t>
                      </a:r>
                      <a:r>
                        <a:rPr lang="en-US" baseline="0" dirty="0" smtClean="0"/>
                        <a:t> form</a:t>
                      </a:r>
                      <a:endParaRPr lang="en-US" dirty="0"/>
                    </a:p>
                  </a:txBody>
                  <a:tcPr anchor="ctr"/>
                </a:tc>
              </a:tr>
              <a:tr h="693213">
                <a:tc>
                  <a:txBody>
                    <a:bodyPr/>
                    <a:lstStyle/>
                    <a:p>
                      <a:r>
                        <a:rPr lang="en-US" dirty="0" smtClean="0"/>
                        <a:t>Motor tics,</a:t>
                      </a:r>
                      <a:r>
                        <a:rPr lang="en-US" baseline="0" dirty="0" smtClean="0"/>
                        <a:t> Tourette’s syndrome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Stimulants</a:t>
                      </a:r>
                      <a:r>
                        <a:rPr lang="en-US" baseline="0" dirty="0" smtClean="0"/>
                        <a:t> are NOT contraindicated with tic-disorder</a:t>
                      </a:r>
                    </a:p>
                    <a:p>
                      <a:r>
                        <a:rPr lang="en-US" baseline="0" dirty="0" smtClean="0"/>
                        <a:t>Use alternative</a:t>
                      </a:r>
                      <a:endParaRPr lang="en-US" dirty="0"/>
                    </a:p>
                  </a:txBody>
                  <a:tcPr anchor="ctr"/>
                </a:tc>
              </a:tr>
              <a:tr h="401623">
                <a:tc>
                  <a:txBody>
                    <a:bodyPr/>
                    <a:lstStyle/>
                    <a:p>
                      <a:r>
                        <a:rPr lang="en-US" dirty="0" smtClean="0"/>
                        <a:t>Zombie-like 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to high peak level</a:t>
                      </a:r>
                      <a:r>
                        <a:rPr lang="en-US" baseline="0" dirty="0" smtClean="0"/>
                        <a:t> – Decrease dose</a:t>
                      </a:r>
                      <a:endParaRPr lang="en-US" dirty="0"/>
                    </a:p>
                  </a:txBody>
                  <a:tcPr anchor="ctr"/>
                </a:tc>
              </a:tr>
              <a:tr h="490553"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Hypertension,</a:t>
                      </a:r>
                      <a:r>
                        <a:rPr lang="en-US" baseline="0" dirty="0" smtClean="0"/>
                        <a:t> increased HR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dose or use alternative</a:t>
                      </a:r>
                      <a:endParaRPr lang="en-US" dirty="0"/>
                    </a:p>
                  </a:txBody>
                  <a:tcPr anchor="ctr"/>
                </a:tc>
              </a:tr>
              <a:tr h="126896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FDA requires a warning for Psychiatric Rx in labeling: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 Psychosis or mania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 Aggression or violent behavior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 Severe anxiety or panic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ADHD - Review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8115" y="737328"/>
            <a:ext cx="33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NON-STIMULANT MEDICATIONS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736" y="1212984"/>
            <a:ext cx="785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Viable options for </a:t>
            </a:r>
            <a:r>
              <a:rPr lang="en-US" dirty="0" smtClean="0">
                <a:solidFill>
                  <a:srgbClr val="FFFF00"/>
                </a:solidFill>
              </a:rPr>
              <a:t>Tx-RESISTANT</a:t>
            </a:r>
            <a:r>
              <a:rPr lang="en-US" dirty="0" smtClean="0"/>
              <a:t> illness &amp; pts with history of </a:t>
            </a:r>
            <a:r>
              <a:rPr lang="en-US" dirty="0" smtClean="0">
                <a:solidFill>
                  <a:srgbClr val="FFFF00"/>
                </a:solidFill>
              </a:rPr>
              <a:t>SUBSTANCE ABUSE</a:t>
            </a:r>
          </a:p>
          <a:p>
            <a:pPr>
              <a:buFontTx/>
              <a:buChar char="-"/>
            </a:pPr>
            <a:r>
              <a:rPr lang="en-US" dirty="0" smtClean="0"/>
              <a:t>   Markedly </a:t>
            </a:r>
            <a:r>
              <a:rPr lang="en-US" dirty="0" smtClean="0">
                <a:solidFill>
                  <a:srgbClr val="FFFF00"/>
                </a:solidFill>
              </a:rPr>
              <a:t>different side effect profile </a:t>
            </a:r>
            <a:r>
              <a:rPr lang="en-US" dirty="0" smtClean="0"/>
              <a:t>than traditional stimulants</a:t>
            </a:r>
          </a:p>
          <a:p>
            <a:pPr marL="223838" indent="-223838">
              <a:buFontTx/>
              <a:buChar char="-"/>
              <a:tabLst>
                <a:tab pos="223838" algn="l"/>
              </a:tabLst>
            </a:pPr>
            <a:r>
              <a:rPr lang="en-US" dirty="0" smtClean="0"/>
              <a:t>Require significant delay </a:t>
            </a:r>
            <a:r>
              <a:rPr lang="en-US" dirty="0" smtClean="0">
                <a:solidFill>
                  <a:srgbClr val="FFFF00"/>
                </a:solidFill>
              </a:rPr>
              <a:t>(2 - 4 wks</a:t>
            </a:r>
            <a:r>
              <a:rPr lang="en-US" dirty="0" smtClean="0"/>
              <a:t>) to have therapeutic effects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6258" y="2500608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Atomoxetine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92" y="2900718"/>
            <a:ext cx="826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non-stimulant medication approved by the FDA – Not as effective as stimulants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1634" y="4683960"/>
            <a:ext cx="347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Advantages:</a:t>
            </a:r>
          </a:p>
          <a:p>
            <a:r>
              <a:rPr lang="en-US" dirty="0" smtClean="0"/>
              <a:t>	- Avoid drug abuse</a:t>
            </a:r>
          </a:p>
          <a:p>
            <a:r>
              <a:rPr lang="en-US" dirty="0" smtClean="0"/>
              <a:t>	- When failed with stimulants</a:t>
            </a:r>
          </a:p>
          <a:p>
            <a:r>
              <a:rPr lang="en-US" dirty="0" smtClean="0"/>
              <a:t>	- Drug more sedating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3888" y="4180116"/>
            <a:ext cx="3116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Disadvantages:</a:t>
            </a:r>
          </a:p>
          <a:p>
            <a:r>
              <a:rPr lang="en-US" dirty="0" smtClean="0"/>
              <a:t>	- PK characteristics</a:t>
            </a:r>
          </a:p>
          <a:p>
            <a:r>
              <a:rPr lang="en-US" dirty="0" smtClean="0"/>
              <a:t>	- D/D Interactions</a:t>
            </a:r>
          </a:p>
          <a:p>
            <a:r>
              <a:rPr lang="en-US" dirty="0" smtClean="0"/>
              <a:t>	- Side Effects</a:t>
            </a:r>
          </a:p>
          <a:p>
            <a:pPr marL="914400">
              <a:buFont typeface="Wingdings" pitchFamily="2" charset="2"/>
              <a:buChar char="§"/>
              <a:tabLst>
                <a:tab pos="1138238" algn="l"/>
              </a:tabLst>
            </a:pPr>
            <a:r>
              <a:rPr lang="en-US" dirty="0" smtClean="0"/>
              <a:t>	Cardiac (BP, HR)</a:t>
            </a:r>
          </a:p>
          <a:p>
            <a:pPr marL="914400">
              <a:buFont typeface="Wingdings" pitchFamily="2" charset="2"/>
              <a:buChar char="§"/>
              <a:tabLst>
                <a:tab pos="1138238" algn="l"/>
              </a:tabLst>
            </a:pPr>
            <a:r>
              <a:rPr lang="en-US" dirty="0" smtClean="0"/>
              <a:t>   Hepato-toxicity</a:t>
            </a:r>
          </a:p>
          <a:p>
            <a:pPr marL="914400">
              <a:buFont typeface="Wingdings" pitchFamily="2" charset="2"/>
              <a:buChar char="§"/>
              <a:tabLst>
                <a:tab pos="1138238" algn="l"/>
              </a:tabLst>
            </a:pPr>
            <a:r>
              <a:rPr lang="en-US" dirty="0" smtClean="0"/>
              <a:t>   Suicidal thinking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0761" y="3195406"/>
            <a:ext cx="543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MOA :  Selective nor-epinephrine reuptake inhibitor</a:t>
            </a:r>
          </a:p>
          <a:p>
            <a:pPr algn="ctr"/>
            <a:r>
              <a:rPr lang="en-US" dirty="0" smtClean="0"/>
              <a:t>Take ~ 2-4 wks to be able to assess therapeutic effects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808</Words>
  <Application>Microsoft Macintosh PowerPoint</Application>
  <PresentationFormat>On-screen Show (4:3)</PresentationFormat>
  <Paragraphs>206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  <vt:lpstr>ADHD - Review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116</cp:revision>
  <dcterms:created xsi:type="dcterms:W3CDTF">2011-09-21T00:02:55Z</dcterms:created>
  <dcterms:modified xsi:type="dcterms:W3CDTF">2012-11-15T20:23:54Z</dcterms:modified>
</cp:coreProperties>
</file>