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96" y="-3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015C-FC4C-714E-88EF-10FADE97E4F3}" type="datetimeFigureOut">
              <a:rPr lang="en-US" smtClean="0"/>
              <a:t>11/24/12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76AF-0F20-6F48-A2FC-0F48DBB7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84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015C-FC4C-714E-88EF-10FADE97E4F3}" type="datetimeFigureOut">
              <a:rPr lang="en-US" smtClean="0"/>
              <a:t>11/24/12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76AF-0F20-6F48-A2FC-0F48DBB7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07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015C-FC4C-714E-88EF-10FADE97E4F3}" type="datetimeFigureOut">
              <a:rPr lang="en-US" smtClean="0"/>
              <a:t>11/24/12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76AF-0F20-6F48-A2FC-0F48DBB7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015C-FC4C-714E-88EF-10FADE97E4F3}" type="datetimeFigureOut">
              <a:rPr lang="en-US" smtClean="0"/>
              <a:t>11/24/12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76AF-0F20-6F48-A2FC-0F48DBB7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72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015C-FC4C-714E-88EF-10FADE97E4F3}" type="datetimeFigureOut">
              <a:rPr lang="en-US" smtClean="0"/>
              <a:t>11/24/12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76AF-0F20-6F48-A2FC-0F48DBB7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11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015C-FC4C-714E-88EF-10FADE97E4F3}" type="datetimeFigureOut">
              <a:rPr lang="en-US" smtClean="0"/>
              <a:t>11/24/12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76AF-0F20-6F48-A2FC-0F48DBB7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9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015C-FC4C-714E-88EF-10FADE97E4F3}" type="datetimeFigureOut">
              <a:rPr lang="en-US" smtClean="0"/>
              <a:t>11/24/12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76AF-0F20-6F48-A2FC-0F48DBB7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45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015C-FC4C-714E-88EF-10FADE97E4F3}" type="datetimeFigureOut">
              <a:rPr lang="en-US" smtClean="0"/>
              <a:t>11/24/12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76AF-0F20-6F48-A2FC-0F48DBB7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50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015C-FC4C-714E-88EF-10FADE97E4F3}" type="datetimeFigureOut">
              <a:rPr lang="en-US" smtClean="0"/>
              <a:t>11/24/12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76AF-0F20-6F48-A2FC-0F48DBB7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41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015C-FC4C-714E-88EF-10FADE97E4F3}" type="datetimeFigureOut">
              <a:rPr lang="en-US" smtClean="0"/>
              <a:t>11/24/12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76AF-0F20-6F48-A2FC-0F48DBB7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05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015C-FC4C-714E-88EF-10FADE97E4F3}" type="datetimeFigureOut">
              <a:rPr lang="en-US" smtClean="0"/>
              <a:t>11/24/12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76AF-0F20-6F48-A2FC-0F48DBB7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43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0015C-FC4C-714E-88EF-10FADE97E4F3}" type="datetimeFigureOut">
              <a:rPr lang="en-US" smtClean="0"/>
              <a:t>11/24/12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E76AF-0F20-6F48-A2FC-0F48DBB7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40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669" y="146616"/>
            <a:ext cx="8078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ADHD: </a:t>
            </a:r>
            <a:r>
              <a:rPr lang="en-US" dirty="0"/>
              <a:t>is a problem with inattentiveness, over-activity, impulsivity, or a combination</a:t>
            </a:r>
          </a:p>
        </p:txBody>
      </p:sp>
      <p:pic>
        <p:nvPicPr>
          <p:cNvPr id="5" name="Picture 4" descr="Screen Shot 2012-11-24 at 10.40.2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69" y="515948"/>
            <a:ext cx="8522742" cy="25310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4077" y="3239203"/>
            <a:ext cx="85043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Action statements for the evaluation, diagnosis, treatment and monitoring for ADHD</a:t>
            </a:r>
          </a:p>
          <a:p>
            <a:pPr marL="342900" indent="-342900">
              <a:buAutoNum type="arabicPeriod"/>
            </a:pPr>
            <a:r>
              <a:rPr lang="en-US" dirty="0" smtClean="0"/>
              <a:t>Clinician should </a:t>
            </a:r>
            <a:r>
              <a:rPr lang="en-US" dirty="0" smtClean="0">
                <a:solidFill>
                  <a:srgbClr val="FF0000"/>
                </a:solidFill>
              </a:rPr>
              <a:t>evaluate</a:t>
            </a:r>
            <a:r>
              <a:rPr lang="en-US" dirty="0" smtClean="0"/>
              <a:t> for any child </a:t>
            </a:r>
            <a:r>
              <a:rPr lang="en-US" dirty="0" smtClean="0">
                <a:solidFill>
                  <a:srgbClr val="FF0000"/>
                </a:solidFill>
              </a:rPr>
              <a:t>4 – 18 y/o</a:t>
            </a:r>
          </a:p>
          <a:p>
            <a:pPr marL="342900" indent="-342900">
              <a:buAutoNum type="arabicPeriod"/>
            </a:pPr>
            <a:r>
              <a:rPr lang="en-US" dirty="0" smtClean="0"/>
              <a:t>Diagnose using </a:t>
            </a:r>
            <a:r>
              <a:rPr lang="en-US" dirty="0" smtClean="0">
                <a:solidFill>
                  <a:srgbClr val="FF0000"/>
                </a:solidFill>
              </a:rPr>
              <a:t>Diagnostic</a:t>
            </a:r>
            <a:r>
              <a:rPr lang="en-US" dirty="0" smtClean="0"/>
              <a:t> and Statistical Manual of Mental Disorders, Fourth Edition(DSM-IV-TR). Info should be obtained by parents</a:t>
            </a:r>
            <a:r>
              <a:rPr lang="en-US" dirty="0"/>
              <a:t> </a:t>
            </a:r>
            <a:r>
              <a:rPr lang="en-US" dirty="0" smtClean="0"/>
              <a:t>&amp; teachers 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Assess other conditions</a:t>
            </a:r>
            <a:r>
              <a:rPr lang="en-US" dirty="0" smtClean="0"/>
              <a:t>: anxiety, depression, language disorder, sleep apnea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Recognize ADHD as a chronic condition with needs</a:t>
            </a:r>
          </a:p>
          <a:p>
            <a:pPr marL="342900" indent="-342900">
              <a:buAutoNum type="arabicPeriod"/>
            </a:pPr>
            <a:r>
              <a:rPr lang="en-US" dirty="0" smtClean="0"/>
              <a:t>Treatment</a:t>
            </a:r>
          </a:p>
        </p:txBody>
      </p:sp>
    </p:spTree>
    <p:extLst>
      <p:ext uri="{BB962C8B-B14F-4D97-AF65-F5344CB8AC3E}">
        <p14:creationId xmlns:p14="http://schemas.microsoft.com/office/powerpoint/2010/main" val="353658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8345" y="519608"/>
            <a:ext cx="2031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1. Evaluate Treatment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94594" y="1544231"/>
            <a:ext cx="914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 – 5 y/o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540237" y="1544983"/>
            <a:ext cx="1018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 – 11 y/o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1282" y="2284491"/>
            <a:ext cx="1620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Behavior therapy</a:t>
            </a:r>
          </a:p>
          <a:p>
            <a:pPr algn="ctr"/>
            <a:r>
              <a:rPr lang="en-US" sz="1600" dirty="0"/>
              <a:t>m</a:t>
            </a:r>
            <a:r>
              <a:rPr lang="en-US" sz="1600" dirty="0" smtClean="0"/>
              <a:t>ay add</a:t>
            </a:r>
          </a:p>
          <a:p>
            <a:pPr algn="ctr"/>
            <a:r>
              <a:rPr lang="en-US" sz="1600" dirty="0" smtClean="0"/>
              <a:t>methylphenidate</a:t>
            </a:r>
          </a:p>
        </p:txBody>
      </p:sp>
      <p:cxnSp>
        <p:nvCxnSpPr>
          <p:cNvPr id="12" name="Straight Connector 11"/>
          <p:cNvCxnSpPr>
            <a:stCxn id="5" idx="2"/>
            <a:endCxn id="10" idx="0"/>
          </p:cNvCxnSpPr>
          <p:nvPr/>
        </p:nvCxnSpPr>
        <p:spPr>
          <a:xfrm>
            <a:off x="951761" y="1882785"/>
            <a:ext cx="0" cy="401706"/>
          </a:xfrm>
          <a:prstGeom prst="line">
            <a:avLst/>
          </a:prstGeom>
          <a:ln w="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58565" y="2349302"/>
            <a:ext cx="1498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Stimulant Meds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40237" y="5856293"/>
            <a:ext cx="400542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Else</a:t>
            </a:r>
          </a:p>
          <a:p>
            <a:pPr algn="ctr"/>
            <a:r>
              <a:rPr lang="en-US" sz="1600" dirty="0" smtClean="0"/>
              <a:t>Atomoxetine or ER guanfacine or ER clonidine</a:t>
            </a:r>
          </a:p>
        </p:txBody>
      </p:sp>
      <p:cxnSp>
        <p:nvCxnSpPr>
          <p:cNvPr id="22" name="Straight Connector 21"/>
          <p:cNvCxnSpPr>
            <a:stCxn id="9" idx="2"/>
            <a:endCxn id="13" idx="0"/>
          </p:cNvCxnSpPr>
          <p:nvPr/>
        </p:nvCxnSpPr>
        <p:spPr>
          <a:xfrm>
            <a:off x="3049401" y="1883537"/>
            <a:ext cx="1258578" cy="465765"/>
          </a:xfrm>
          <a:prstGeom prst="line">
            <a:avLst/>
          </a:prstGeom>
          <a:ln w="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907109" y="1579196"/>
            <a:ext cx="1122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12 – 18 y/o</a:t>
            </a:r>
          </a:p>
        </p:txBody>
      </p:sp>
      <p:sp>
        <p:nvSpPr>
          <p:cNvPr id="27" name="Left Brace 26"/>
          <p:cNvSpPr/>
          <p:nvPr/>
        </p:nvSpPr>
        <p:spPr>
          <a:xfrm rot="5400000">
            <a:off x="4242356" y="-3179095"/>
            <a:ext cx="622252" cy="8824401"/>
          </a:xfrm>
          <a:prstGeom prst="leftBrace">
            <a:avLst/>
          </a:prstGeom>
          <a:ln w="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26" idx="2"/>
            <a:endCxn id="13" idx="0"/>
          </p:cNvCxnSpPr>
          <p:nvPr/>
        </p:nvCxnSpPr>
        <p:spPr>
          <a:xfrm flipH="1">
            <a:off x="4307979" y="1917750"/>
            <a:ext cx="1160291" cy="431552"/>
          </a:xfrm>
          <a:prstGeom prst="line">
            <a:avLst/>
          </a:prstGeom>
          <a:ln w="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842369" y="3176365"/>
            <a:ext cx="13957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If ADHD in </a:t>
            </a:r>
            <a:r>
              <a:rPr lang="en-US" sz="1600" b="1" dirty="0" smtClean="0"/>
              <a:t>AM</a:t>
            </a:r>
            <a:endParaRPr lang="en-US" sz="1600" dirty="0" smtClean="0"/>
          </a:p>
        </p:txBody>
      </p:sp>
      <p:cxnSp>
        <p:nvCxnSpPr>
          <p:cNvPr id="45" name="Straight Connector 44"/>
          <p:cNvCxnSpPr>
            <a:stCxn id="13" idx="2"/>
            <a:endCxn id="36" idx="0"/>
          </p:cNvCxnSpPr>
          <p:nvPr/>
        </p:nvCxnSpPr>
        <p:spPr>
          <a:xfrm flipH="1">
            <a:off x="2540237" y="2687856"/>
            <a:ext cx="1767742" cy="488509"/>
          </a:xfrm>
          <a:prstGeom prst="line">
            <a:avLst/>
          </a:prstGeom>
          <a:ln w="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070234" y="3163077"/>
            <a:ext cx="1380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If ADHD in </a:t>
            </a:r>
            <a:r>
              <a:rPr lang="en-US" sz="1600" b="1" dirty="0" smtClean="0"/>
              <a:t>PM</a:t>
            </a:r>
          </a:p>
        </p:txBody>
      </p:sp>
      <p:cxnSp>
        <p:nvCxnSpPr>
          <p:cNvPr id="49" name="Straight Connector 48"/>
          <p:cNvCxnSpPr>
            <a:stCxn id="13" idx="2"/>
            <a:endCxn id="47" idx="0"/>
          </p:cNvCxnSpPr>
          <p:nvPr/>
        </p:nvCxnSpPr>
        <p:spPr>
          <a:xfrm>
            <a:off x="4307979" y="2687856"/>
            <a:ext cx="2452558" cy="475221"/>
          </a:xfrm>
          <a:prstGeom prst="line">
            <a:avLst/>
          </a:prstGeom>
          <a:ln w="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486597" y="4145199"/>
            <a:ext cx="214393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Dextroamphetamine</a:t>
            </a:r>
          </a:p>
          <a:p>
            <a:pPr algn="ctr"/>
            <a:r>
              <a:rPr lang="en-US" sz="1600" dirty="0" smtClean="0"/>
              <a:t>(Dexedrine, Dextrostat)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531978" y="4143113"/>
            <a:ext cx="23411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Mixed amphetamine salts</a:t>
            </a:r>
          </a:p>
          <a:p>
            <a:pPr algn="ctr"/>
            <a:r>
              <a:rPr lang="en-US" sz="1600" dirty="0" smtClean="0"/>
              <a:t>(Adderall)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94725" y="4143113"/>
            <a:ext cx="1940562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Methylphenidate IR</a:t>
            </a:r>
          </a:p>
          <a:p>
            <a:pPr algn="ctr"/>
            <a:r>
              <a:rPr lang="en-US" sz="1600" dirty="0" smtClean="0"/>
              <a:t>(Ritalin)</a:t>
            </a:r>
            <a:endParaRPr lang="en-US" sz="1600" dirty="0" smtClean="0"/>
          </a:p>
        </p:txBody>
      </p:sp>
      <p:sp>
        <p:nvSpPr>
          <p:cNvPr id="64" name="Rectangle 63"/>
          <p:cNvSpPr/>
          <p:nvPr/>
        </p:nvSpPr>
        <p:spPr>
          <a:xfrm>
            <a:off x="6927314" y="4143113"/>
            <a:ext cx="2216686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Methylphenidate SR</a:t>
            </a:r>
          </a:p>
          <a:p>
            <a:pPr algn="ctr"/>
            <a:r>
              <a:rPr lang="en-US" sz="1600" dirty="0" smtClean="0"/>
              <a:t>(Ritalin SR)</a:t>
            </a:r>
            <a:endParaRPr lang="en-US" sz="1600" dirty="0" smtClean="0"/>
          </a:p>
        </p:txBody>
      </p:sp>
      <p:cxnSp>
        <p:nvCxnSpPr>
          <p:cNvPr id="68" name="Straight Connector 67"/>
          <p:cNvCxnSpPr>
            <a:stCxn id="47" idx="2"/>
            <a:endCxn id="52" idx="0"/>
          </p:cNvCxnSpPr>
          <p:nvPr/>
        </p:nvCxnSpPr>
        <p:spPr>
          <a:xfrm flipH="1">
            <a:off x="5702531" y="3501631"/>
            <a:ext cx="1058006" cy="641482"/>
          </a:xfrm>
          <a:prstGeom prst="line">
            <a:avLst/>
          </a:prstGeom>
          <a:ln w="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47" idx="2"/>
            <a:endCxn id="64" idx="0"/>
          </p:cNvCxnSpPr>
          <p:nvPr/>
        </p:nvCxnSpPr>
        <p:spPr>
          <a:xfrm>
            <a:off x="6760537" y="3501631"/>
            <a:ext cx="1275120" cy="641482"/>
          </a:xfrm>
          <a:prstGeom prst="line">
            <a:avLst/>
          </a:prstGeom>
          <a:ln w="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36" idx="2"/>
            <a:endCxn id="63" idx="0"/>
          </p:cNvCxnSpPr>
          <p:nvPr/>
        </p:nvCxnSpPr>
        <p:spPr>
          <a:xfrm flipH="1">
            <a:off x="1165006" y="3514919"/>
            <a:ext cx="1375231" cy="628194"/>
          </a:xfrm>
          <a:prstGeom prst="line">
            <a:avLst/>
          </a:prstGeom>
          <a:ln w="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36" idx="2"/>
            <a:endCxn id="51" idx="0"/>
          </p:cNvCxnSpPr>
          <p:nvPr/>
        </p:nvCxnSpPr>
        <p:spPr>
          <a:xfrm>
            <a:off x="2540237" y="3514919"/>
            <a:ext cx="1018328" cy="630280"/>
          </a:xfrm>
          <a:prstGeom prst="line">
            <a:avLst/>
          </a:prstGeom>
          <a:ln w="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683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261" y="296558"/>
            <a:ext cx="8648521" cy="4955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2. Diagnosis:</a:t>
            </a:r>
          </a:p>
          <a:p>
            <a:endParaRPr lang="en-US" sz="1600" dirty="0" smtClean="0"/>
          </a:p>
          <a:p>
            <a:r>
              <a:rPr lang="en-US" sz="1600" dirty="0" smtClean="0"/>
              <a:t>Must meet DDSM IV TR criteria (</a:t>
            </a:r>
            <a:r>
              <a:rPr lang="en-US" sz="1600" dirty="0"/>
              <a:t>Diagnostic and Statistical Manual of Mental Disorders 4</a:t>
            </a:r>
            <a:r>
              <a:rPr lang="en-US" sz="1600" baseline="30000" dirty="0"/>
              <a:t>th</a:t>
            </a:r>
            <a:r>
              <a:rPr lang="en-US" sz="1600" dirty="0"/>
              <a:t> ed. Text rev</a:t>
            </a:r>
            <a:r>
              <a:rPr lang="en-US" sz="1600" dirty="0" smtClean="0">
                <a:effectLst/>
              </a:rPr>
              <a:t> </a:t>
            </a:r>
          </a:p>
          <a:p>
            <a:r>
              <a:rPr lang="en-US" sz="1600" dirty="0" smtClean="0"/>
              <a:t>Must have functional impairment</a:t>
            </a:r>
          </a:p>
          <a:p>
            <a:r>
              <a:rPr lang="en-US" sz="1600" dirty="0" smtClean="0"/>
              <a:t>Symptoms in 2 settings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3. Treatment</a:t>
            </a:r>
          </a:p>
          <a:p>
            <a:endParaRPr lang="en-US" sz="1600" dirty="0"/>
          </a:p>
          <a:p>
            <a:r>
              <a:rPr lang="en-US" sz="1600" dirty="0" smtClean="0"/>
              <a:t>Set a goal (ex: make friends)</a:t>
            </a:r>
          </a:p>
          <a:p>
            <a:endParaRPr lang="en-US" sz="1600" dirty="0"/>
          </a:p>
          <a:p>
            <a:r>
              <a:rPr lang="en-US" sz="1600" dirty="0" smtClean="0"/>
              <a:t>a.       Methylphenidate</a:t>
            </a:r>
            <a:endParaRPr lang="en-US" sz="1600" dirty="0"/>
          </a:p>
          <a:p>
            <a:r>
              <a:rPr lang="en-US" sz="1600" dirty="0" err="1"/>
              <a:t>b.</a:t>
            </a:r>
            <a:r>
              <a:rPr lang="en-US" sz="1600" dirty="0"/>
              <a:t>	Dexmethylphenidate</a:t>
            </a:r>
          </a:p>
          <a:p>
            <a:r>
              <a:rPr lang="en-US" sz="1600" dirty="0" err="1"/>
              <a:t>c.</a:t>
            </a:r>
            <a:r>
              <a:rPr lang="en-US" sz="1600" dirty="0"/>
              <a:t>	Dextroamphetamine</a:t>
            </a:r>
          </a:p>
          <a:p>
            <a:r>
              <a:rPr lang="en-US" sz="1600" dirty="0" err="1"/>
              <a:t>d.</a:t>
            </a:r>
            <a:r>
              <a:rPr lang="en-US" sz="1600" dirty="0"/>
              <a:t>         </a:t>
            </a:r>
            <a:r>
              <a:rPr lang="en-US" sz="1600" dirty="0" err="1"/>
              <a:t>Lisdexamfetamine</a:t>
            </a:r>
            <a:r>
              <a:rPr lang="en-US" sz="1600" dirty="0"/>
              <a:t> </a:t>
            </a:r>
          </a:p>
          <a:p>
            <a:r>
              <a:rPr lang="en-US" sz="1600" dirty="0"/>
              <a:t>e.	Amphetamine mixture</a:t>
            </a:r>
          </a:p>
          <a:p>
            <a:r>
              <a:rPr lang="en-US" sz="1600" dirty="0"/>
              <a:t>f.	</a:t>
            </a:r>
            <a:r>
              <a:rPr lang="en-US" sz="1600" i="1" dirty="0"/>
              <a:t>Pemoline </a:t>
            </a:r>
            <a:r>
              <a:rPr lang="en-US" sz="1600" dirty="0"/>
              <a:t>– rarely used due to risk of </a:t>
            </a:r>
            <a:r>
              <a:rPr lang="en-US" sz="1600" b="1" i="1" dirty="0"/>
              <a:t>hepatotoxicity</a:t>
            </a:r>
            <a:endParaRPr lang="en-US" sz="1600" dirty="0"/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424812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354064"/>
              </p:ext>
            </p:extLst>
          </p:nvPr>
        </p:nvGraphicFramePr>
        <p:xfrm>
          <a:off x="220891" y="1246949"/>
          <a:ext cx="8709428" cy="2291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088"/>
                <a:gridCol w="2205506"/>
                <a:gridCol w="1493628"/>
                <a:gridCol w="4344206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IR</a:t>
                      </a:r>
                    </a:p>
                    <a:p>
                      <a:r>
                        <a:rPr lang="en-US" dirty="0" smtClean="0"/>
                        <a:t>5hr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Methylphenidate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Ritalin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Treat kids </a:t>
                      </a:r>
                      <a:r>
                        <a:rPr lang="en-US" dirty="0" err="1" smtClean="0"/>
                        <a:t>qAM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ER</a:t>
                      </a:r>
                    </a:p>
                    <a:p>
                      <a:r>
                        <a:rPr lang="en-US" dirty="0" smtClean="0"/>
                        <a:t>8hr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Methylphenidate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Ritalin SR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Treads</a:t>
                      </a:r>
                      <a:r>
                        <a:rPr lang="en-US" baseline="0" dirty="0" smtClean="0"/>
                        <a:t> kids </a:t>
                      </a:r>
                      <a:r>
                        <a:rPr lang="en-US" baseline="0" dirty="0" err="1" smtClean="0"/>
                        <a:t>qPM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Some release immediately, then slowly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Long</a:t>
                      </a:r>
                    </a:p>
                    <a:p>
                      <a:r>
                        <a:rPr lang="en-US" dirty="0" smtClean="0"/>
                        <a:t>12 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D-methylphenidate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Focalin XR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306100"/>
              </p:ext>
            </p:extLst>
          </p:nvPr>
        </p:nvGraphicFramePr>
        <p:xfrm>
          <a:off x="220891" y="4394879"/>
          <a:ext cx="883006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3645"/>
                <a:gridCol w="2139151"/>
                <a:gridCol w="1583058"/>
                <a:gridCol w="434420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Dextroamphetamine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Dexedrine</a:t>
                      </a:r>
                    </a:p>
                    <a:p>
                      <a:r>
                        <a:rPr lang="en-US" dirty="0" err="1" smtClean="0"/>
                        <a:t>DextroSTAT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used much b/c of short duration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Mixed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Mixed Amphetamine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Adderall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– 6 hr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Mixed Amphetamine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Adderall XR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– 12 hr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0891" y="908395"/>
            <a:ext cx="1628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Methylphenidate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891" y="4008383"/>
            <a:ext cx="1372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Amphetamine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0891" y="290837"/>
            <a:ext cx="2061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 smtClean="0"/>
              <a:t>Stimulant Medications</a:t>
            </a:r>
          </a:p>
        </p:txBody>
      </p:sp>
    </p:spTree>
    <p:extLst>
      <p:ext uri="{BB962C8B-B14F-4D97-AF65-F5344CB8AC3E}">
        <p14:creationId xmlns:p14="http://schemas.microsoft.com/office/powerpoint/2010/main" val="3642108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9060" y="294473"/>
            <a:ext cx="1184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Other Meds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540387"/>
              </p:ext>
            </p:extLst>
          </p:nvPr>
        </p:nvGraphicFramePr>
        <p:xfrm>
          <a:off x="161065" y="823705"/>
          <a:ext cx="8817263" cy="132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336"/>
                <a:gridCol w="910650"/>
                <a:gridCol w="1955721"/>
                <a:gridCol w="3319780"/>
                <a:gridCol w="13757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Generic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Brand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Notes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Atomoxetine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Strattera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 reuptake inhibitor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 if family has </a:t>
                      </a:r>
                      <a:r>
                        <a:rPr lang="en-US" sz="1600" dirty="0" err="1" smtClean="0"/>
                        <a:t>Hx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substance abuse</a:t>
                      </a:r>
                    </a:p>
                    <a:p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Takes a month for therapeutic </a:t>
                      </a:r>
                      <a:r>
                        <a:rPr lang="en-US" sz="1600" baseline="0" dirty="0" err="1" smtClean="0">
                          <a:solidFill>
                            <a:srgbClr val="FF0000"/>
                          </a:solidFill>
                        </a:rPr>
                        <a:t>beneift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CYP2D6</a:t>
                      </a:r>
                    </a:p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Sedation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Guanfacine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Alpha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2 Agonist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Helpful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with </a:t>
                      </a:r>
                      <a:r>
                        <a:rPr lang="en-US" sz="1600" baseline="0" smtClean="0">
                          <a:solidFill>
                            <a:schemeClr val="tx1"/>
                          </a:solidFill>
                        </a:rPr>
                        <a:t>tic disorders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601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0"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1856</TotalTime>
  <Words>310</Words>
  <Application>Microsoft Macintosh PowerPoint</Application>
  <PresentationFormat>On-screen Show (4:3)</PresentationFormat>
  <Paragraphs>95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Do</dc:creator>
  <cp:lastModifiedBy>Leon Do</cp:lastModifiedBy>
  <cp:revision>24</cp:revision>
  <dcterms:created xsi:type="dcterms:W3CDTF">2012-11-24T15:34:50Z</dcterms:created>
  <dcterms:modified xsi:type="dcterms:W3CDTF">2012-11-25T22:31:00Z</dcterms:modified>
</cp:coreProperties>
</file>