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4" r:id="rId5"/>
    <p:sldId id="265" r:id="rId6"/>
    <p:sldId id="257" r:id="rId7"/>
    <p:sldId id="266" r:id="rId8"/>
    <p:sldId id="262" r:id="rId9"/>
    <p:sldId id="269" r:id="rId10"/>
    <p:sldId id="267" r:id="rId11"/>
    <p:sldId id="268" r:id="rId12"/>
    <p:sldId id="260" r:id="rId13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6970A6-7ABC-8E47-B7A5-D7599F9A8A60}">
          <p14:sldIdLst>
            <p14:sldId id="256"/>
            <p14:sldId id="258"/>
            <p14:sldId id="259"/>
            <p14:sldId id="264"/>
            <p14:sldId id="265"/>
          </p14:sldIdLst>
        </p14:section>
        <p14:section name="Refrence" id="{4398482B-439E-1741-AB15-AED64FFBBA92}">
          <p14:sldIdLst>
            <p14:sldId id="257"/>
            <p14:sldId id="266"/>
            <p14:sldId id="262"/>
            <p14:sldId id="269"/>
            <p14:sldId id="267"/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2088" y="-120"/>
      </p:cViewPr>
      <p:guideLst>
        <p:guide orient="horz" pos="3456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858A-5240-4F4D-8A40-E725536BC3BC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685800"/>
            <a:ext cx="4857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1B1F2-7D46-9646-95EB-27CF9031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4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Penicillin may be used for drug-susceptible isolates with MICs of 0.06 mg/L or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1B1F2-7D46-9646-95EB-27CF90314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408684"/>
            <a:ext cx="132130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6217920"/>
            <a:ext cx="108813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39425"/>
            <a:ext cx="349758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39425"/>
            <a:ext cx="1023366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7051044"/>
            <a:ext cx="1321308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4650744"/>
            <a:ext cx="1321308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560325"/>
            <a:ext cx="686562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560325"/>
            <a:ext cx="6865620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456182"/>
            <a:ext cx="6868320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479801"/>
            <a:ext cx="6868320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2456182"/>
            <a:ext cx="687101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3479801"/>
            <a:ext cx="687101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36880"/>
            <a:ext cx="511413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9" y="436885"/>
            <a:ext cx="8689975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296165"/>
            <a:ext cx="511413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680963"/>
            <a:ext cx="932688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80440"/>
            <a:ext cx="932688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587744"/>
            <a:ext cx="932688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39421"/>
            <a:ext cx="1399032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560325"/>
            <a:ext cx="1399032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10170164"/>
            <a:ext cx="3627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B6B4-851A-7843-821F-C62F5AC4988D}" type="datetimeFigureOut">
              <a:rPr lang="en-US" smtClean="0"/>
              <a:t>11/19/12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10170164"/>
            <a:ext cx="49225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10170164"/>
            <a:ext cx="3627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2FB8-ECC7-0E48-8B0C-88A2D48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956" y="-13792"/>
            <a:ext cx="15206844" cy="1149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 smtClean="0"/>
              <a:t>Location</a:t>
            </a:r>
          </a:p>
          <a:p>
            <a:r>
              <a:rPr lang="en-US" sz="2300" dirty="0" smtClean="0"/>
              <a:t>Meningitis: inflammation of subarachnoid space (between brain and skull) or spinal fluid</a:t>
            </a:r>
          </a:p>
          <a:p>
            <a:r>
              <a:rPr lang="en-US" sz="2300" dirty="0" smtClean="0"/>
              <a:t>Encephalitis: inflammation of the brain itself</a:t>
            </a:r>
          </a:p>
          <a:p>
            <a:endParaRPr lang="en-US" sz="2300" dirty="0" smtClean="0"/>
          </a:p>
          <a:p>
            <a:r>
              <a:rPr lang="en-US" sz="2300" dirty="0" smtClean="0"/>
              <a:t> </a:t>
            </a:r>
            <a:r>
              <a:rPr lang="en-US" sz="2300" u="sng" dirty="0" smtClean="0"/>
              <a:t>Two main microbiologic tests </a:t>
            </a:r>
            <a:r>
              <a:rPr lang="en-US" sz="2300" dirty="0" smtClean="0"/>
              <a:t>that should be obtained include a </a:t>
            </a:r>
          </a:p>
          <a:p>
            <a:pPr marL="457200" indent="-457200">
              <a:buAutoNum type="arabicPeriod"/>
            </a:pPr>
            <a:r>
              <a:rPr lang="en-US" sz="2300" dirty="0" smtClean="0"/>
              <a:t>Gram stain </a:t>
            </a:r>
          </a:p>
          <a:p>
            <a:pPr marL="457200" indent="-457200">
              <a:buAutoNum type="arabicPeriod"/>
            </a:pPr>
            <a:r>
              <a:rPr lang="en-US" sz="2300" dirty="0" smtClean="0"/>
              <a:t>Culture of the CSF.</a:t>
            </a:r>
          </a:p>
          <a:p>
            <a:pPr marL="457200" lvl="0" indent="-457200">
              <a:buFontTx/>
              <a:buAutoNum type="arabicPeriod"/>
            </a:pPr>
            <a:r>
              <a:rPr lang="en-US" sz="2300" dirty="0"/>
              <a:t>Antigen Detection Tests (Latex Agglutination, latex fixation, enzyme immunoassay (EIA) </a:t>
            </a:r>
            <a:r>
              <a:rPr lang="en-US" sz="2300" dirty="0" smtClean="0"/>
              <a:t>– good b/c its faster than culture</a:t>
            </a:r>
          </a:p>
          <a:p>
            <a:endParaRPr lang="en-US" sz="2300" u="sng" dirty="0"/>
          </a:p>
          <a:p>
            <a:r>
              <a:rPr lang="en-US" sz="2300" u="sng" dirty="0" smtClean="0"/>
              <a:t>Cause of CNS infection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Strep pneumoniae			47%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Neisseria meningitidis		25%</a:t>
            </a:r>
          </a:p>
          <a:p>
            <a:pPr marL="342900" indent="-342900">
              <a:buAutoNum type="arabicPeriod"/>
            </a:pPr>
            <a:r>
              <a:rPr lang="en-US" sz="2300" dirty="0" smtClean="0"/>
              <a:t>Hemophilus influenzae  		7% because of Hib vaccine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Listeria </a:t>
            </a:r>
            <a:r>
              <a:rPr lang="en-US" sz="2400" dirty="0" smtClean="0"/>
              <a:t>Monocytogenes</a:t>
            </a:r>
            <a:endParaRPr lang="en-US" sz="2300" dirty="0"/>
          </a:p>
          <a:p>
            <a:pPr marL="342900" indent="-342900">
              <a:buAutoNum type="arabicPeriod"/>
            </a:pPr>
            <a:endParaRPr lang="en-US" sz="2300" dirty="0" smtClean="0"/>
          </a:p>
          <a:p>
            <a:r>
              <a:rPr lang="en-US" sz="2300" u="sng" dirty="0" smtClean="0">
                <a:solidFill>
                  <a:srgbClr val="FF0000"/>
                </a:solidFill>
              </a:rPr>
              <a:t>Classic signs and symptoms the classic triad)</a:t>
            </a: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rgbClr val="FF0000"/>
                </a:solidFill>
              </a:rPr>
              <a:t>Fever</a:t>
            </a:r>
            <a:endParaRPr lang="en-US" sz="23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rgbClr val="FF0000"/>
                </a:solidFill>
              </a:rPr>
              <a:t>nuchal rigidity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(stiff neck)</a:t>
            </a:r>
          </a:p>
          <a:p>
            <a:pPr marL="457200" indent="-457200">
              <a:buAutoNum type="arabicPeriod"/>
            </a:pPr>
            <a:r>
              <a:rPr lang="en-US" sz="2300" dirty="0" smtClean="0">
                <a:solidFill>
                  <a:srgbClr val="FF0000"/>
                </a:solidFill>
              </a:rPr>
              <a:t>altered mental status </a:t>
            </a:r>
          </a:p>
          <a:p>
            <a:endParaRPr lang="en-US" sz="2300" dirty="0"/>
          </a:p>
          <a:p>
            <a:r>
              <a:rPr lang="en-US" sz="2300" u="sng" dirty="0" smtClean="0"/>
              <a:t>Three primary goals </a:t>
            </a:r>
            <a:r>
              <a:rPr lang="en-US" sz="2300" dirty="0" smtClean="0"/>
              <a:t>of treatment in meningitis include </a:t>
            </a:r>
          </a:p>
          <a:p>
            <a:pPr marL="457200" indent="-457200">
              <a:buAutoNum type="alphaLcParenBoth"/>
            </a:pPr>
            <a:r>
              <a:rPr lang="en-US" sz="2300" i="1" dirty="0" smtClean="0"/>
              <a:t> Eradication</a:t>
            </a:r>
            <a:r>
              <a:rPr lang="en-US" sz="2300" dirty="0" smtClean="0"/>
              <a:t> of infection, </a:t>
            </a:r>
          </a:p>
          <a:p>
            <a:pPr marL="457200" indent="-457200">
              <a:buAutoNum type="alphaLcParenBoth"/>
            </a:pPr>
            <a:r>
              <a:rPr lang="en-US" sz="2300" dirty="0"/>
              <a:t>A</a:t>
            </a:r>
            <a:r>
              <a:rPr lang="en-US" sz="2300" i="1" dirty="0" smtClean="0"/>
              <a:t>melioration</a:t>
            </a:r>
            <a:r>
              <a:rPr lang="en-US" sz="2300" dirty="0" smtClean="0"/>
              <a:t> of signs and symptoms, and</a:t>
            </a:r>
          </a:p>
          <a:p>
            <a:pPr marL="457200" indent="-457200">
              <a:buAutoNum type="alphaLcParenBoth"/>
            </a:pPr>
            <a:r>
              <a:rPr lang="en-US" sz="2300" dirty="0" smtClean="0"/>
              <a:t> P</a:t>
            </a:r>
            <a:r>
              <a:rPr lang="en-US" sz="2300" i="1" dirty="0" smtClean="0"/>
              <a:t>revention</a:t>
            </a:r>
            <a:r>
              <a:rPr lang="en-US" sz="2300" dirty="0" smtClean="0"/>
              <a:t> of the development of neurologic sequelae, such as seizures, deafness, coma, and death.</a:t>
            </a:r>
          </a:p>
          <a:p>
            <a:pPr marL="457200" indent="-457200">
              <a:buAutoNum type="alphaLcParenBoth"/>
            </a:pPr>
            <a:endParaRPr lang="en-US" sz="2300" dirty="0"/>
          </a:p>
          <a:p>
            <a:r>
              <a:rPr lang="en-US" sz="2300" u="sng" dirty="0"/>
              <a:t>Monitor</a:t>
            </a:r>
            <a:endParaRPr lang="en-US" sz="2300" dirty="0"/>
          </a:p>
          <a:p>
            <a:r>
              <a:rPr lang="en-US" sz="2300" dirty="0"/>
              <a:t>Fever</a:t>
            </a:r>
          </a:p>
          <a:p>
            <a:r>
              <a:rPr lang="en-US" sz="2300" dirty="0"/>
              <a:t>Clinical Symptoms: Irritability</a:t>
            </a:r>
          </a:p>
          <a:p>
            <a:r>
              <a:rPr lang="en-US" sz="2300" dirty="0"/>
              <a:t>Blood cultures</a:t>
            </a:r>
          </a:p>
          <a:p>
            <a:r>
              <a:rPr lang="en-US" sz="2300" dirty="0" smtClean="0"/>
              <a:t>WBC, differential, protein, glucose</a:t>
            </a:r>
            <a:endParaRPr lang="en-US" sz="2300" dirty="0"/>
          </a:p>
          <a:p>
            <a:r>
              <a:rPr lang="en-US" sz="2300" dirty="0"/>
              <a:t>CSF </a:t>
            </a:r>
            <a:r>
              <a:rPr lang="en-US" sz="2300" dirty="0" smtClean="0"/>
              <a:t>tap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2675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16202"/>
              </p:ext>
            </p:extLst>
          </p:nvPr>
        </p:nvGraphicFramePr>
        <p:xfrm>
          <a:off x="240275" y="1246958"/>
          <a:ext cx="14038803" cy="61666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9601"/>
                <a:gridCol w="4679601"/>
                <a:gridCol w="4679601"/>
              </a:tblGrid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Antimicrobial Agent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Infants and Children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Adults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Ampicillin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75 mg/kg every 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4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Aztreonam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6–8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Cefepime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Cefotaxime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75 mg/kg every 6–8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4–6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Ceftazidime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Ceftriaxone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100 mg/kg once daily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12–24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Chloramphenicol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25 mg/kg every 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1–1.5 g every 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Ciprofloxacin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400 mg every 8–12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  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Colistina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mg/kg once daily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mg/kg once daily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   Gentamicin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2.5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Levofloxacin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 mg/kg once daily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750 mg once daily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Linezolid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10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600 mg every 12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Meropenem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40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Moxifloxacin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400 mg once daily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Oxacillin</a:t>
                      </a:r>
                      <a:r>
                        <a:rPr lang="en-US" sz="1800" u="none" strike="noStrike" dirty="0">
                          <a:effectLst/>
                        </a:rPr>
                        <a:t>/Nafcillin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 mg/kg every 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g every 4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2644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Penicillin </a:t>
                      </a:r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0.05 mUnits/kg every 4–6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 mUnits every 4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Piperacillin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50 mg/kg every 4–6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 g every 4–6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   Tobramycin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2.5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mg/kg every 8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   TMP-SMZ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mg/kg every 6–12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 mg/kg every 6–12 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   Vancomycin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 mg/kg every 6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 mg/kg every 8–12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0275" y="602734"/>
            <a:ext cx="44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dirty="0"/>
              <a:t>Dosing of Antimicrobial Agents by Age Group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2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12381"/>
              </p:ext>
            </p:extLst>
          </p:nvPr>
        </p:nvGraphicFramePr>
        <p:xfrm>
          <a:off x="600075" y="808038"/>
          <a:ext cx="14038803" cy="1681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9601"/>
                <a:gridCol w="4679601"/>
                <a:gridCol w="4679601"/>
              </a:tblGrid>
              <a:tr h="921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Antimycobacterials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    </a:t>
                      </a:r>
                      <a:r>
                        <a:rPr lang="en-US" sz="1800" u="none" strike="noStrike" dirty="0" smtClean="0">
                          <a:effectLst/>
                        </a:rPr>
                        <a:t>                                                         Infants and Children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Adults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921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err="1" smtClean="0">
                          <a:effectLst/>
                        </a:rPr>
                        <a:t>Isoniazide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10</a:t>
                      </a:r>
                      <a:r>
                        <a:rPr lang="en-US" sz="1800" u="none" strike="noStrike" dirty="0">
                          <a:effectLst/>
                        </a:rPr>
                        <a:t>–15 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5 </a:t>
                      </a:r>
                      <a:r>
                        <a:rPr lang="en-US" sz="1800" u="none" strike="noStrike" dirty="0">
                          <a:effectLst/>
                        </a:rPr>
                        <a:t>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Rifampin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10</a:t>
                      </a:r>
                      <a:r>
                        <a:rPr lang="en-US" sz="1800" u="none" strike="noStrike" dirty="0">
                          <a:effectLst/>
                        </a:rPr>
                        <a:t>–20 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600 </a:t>
                      </a:r>
                      <a:r>
                        <a:rPr lang="en-US" sz="1800" u="none" strike="noStrike" dirty="0">
                          <a:effectLst/>
                        </a:rPr>
                        <a:t>mg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Pyrazinamide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15</a:t>
                      </a:r>
                      <a:r>
                        <a:rPr lang="en-US" sz="1800" u="none" strike="noStrike" dirty="0">
                          <a:effectLst/>
                        </a:rPr>
                        <a:t>–30 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15</a:t>
                      </a:r>
                      <a:r>
                        <a:rPr lang="en-US" sz="1800" u="none" strike="noStrike" dirty="0">
                          <a:effectLst/>
                        </a:rPr>
                        <a:t>–30 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Ethambutol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15</a:t>
                      </a:r>
                      <a:r>
                        <a:rPr lang="en-US" sz="1800" u="none" strike="noStrike" dirty="0">
                          <a:effectLst/>
                        </a:rPr>
                        <a:t>–25 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15</a:t>
                      </a:r>
                      <a:r>
                        <a:rPr lang="en-US" sz="1800" u="none" strike="noStrike" dirty="0">
                          <a:effectLst/>
                        </a:rPr>
                        <a:t>–2 5mg/kg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64730"/>
              </p:ext>
            </p:extLst>
          </p:nvPr>
        </p:nvGraphicFramePr>
        <p:xfrm>
          <a:off x="600075" y="6929438"/>
          <a:ext cx="14038803" cy="1121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9601"/>
                <a:gridCol w="4679601"/>
                <a:gridCol w="4679601"/>
              </a:tblGrid>
              <a:tr h="92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smtClean="0">
                          <a:effectLst/>
                        </a:rPr>
                        <a:t>Antivirals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Infants and Children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9212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Acyclovir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20 </a:t>
                      </a:r>
                      <a:r>
                        <a:rPr lang="en-US" sz="1800" u="none" strike="noStrike" dirty="0">
                          <a:effectLst/>
                        </a:rPr>
                        <a:t>mg/kg every 8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10 </a:t>
                      </a:r>
                      <a:r>
                        <a:rPr lang="en-US" sz="1800" u="none" strike="noStrike" dirty="0">
                          <a:effectLst/>
                        </a:rPr>
                        <a:t>mg/kg every 8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Foscarnet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60 </a:t>
                      </a:r>
                      <a:r>
                        <a:rPr lang="en-US" sz="1800" u="none" strike="noStrike" dirty="0">
                          <a:effectLst/>
                        </a:rPr>
                        <a:t>mg/kg every 8–12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44899"/>
              </p:ext>
            </p:extLst>
          </p:nvPr>
        </p:nvGraphicFramePr>
        <p:xfrm>
          <a:off x="600075" y="4084638"/>
          <a:ext cx="14038803" cy="1681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9601"/>
                <a:gridCol w="4679601"/>
                <a:gridCol w="4679601"/>
              </a:tblGrid>
              <a:tr h="2787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Antifungals </a:t>
                      </a:r>
                      <a:r>
                        <a:rPr lang="en-US" sz="1800" b="1" u="none" strike="noStrike" dirty="0" smtClean="0">
                          <a:effectLst/>
                        </a:rPr>
                        <a:t>     </a:t>
                      </a:r>
                      <a:r>
                        <a:rPr lang="en-US" sz="1800" u="none" strike="noStrike" dirty="0" smtClean="0">
                          <a:effectLst/>
                        </a:rPr>
                        <a:t>                                                                     Infants and Children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Adults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278750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Amphotericin 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0.7</a:t>
                      </a:r>
                      <a:r>
                        <a:rPr lang="en-US" sz="1800" u="none" strike="noStrike" dirty="0">
                          <a:effectLst/>
                        </a:rPr>
                        <a:t>–1 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Lipid amphotericin 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4 </a:t>
                      </a:r>
                      <a:r>
                        <a:rPr lang="en-US" sz="1800" u="none" strike="noStrike" dirty="0">
                          <a:effectLst/>
                        </a:rPr>
                        <a:t>mg/kg once daily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Flucytosine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   25 </a:t>
                      </a:r>
                      <a:r>
                        <a:rPr lang="en-US" sz="1800" u="none" strike="noStrike" dirty="0">
                          <a:effectLst/>
                        </a:rPr>
                        <a:t>mg/kg every 6 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  <a:tr h="178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Fluconazole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 smtClean="0">
                          <a:effectLst/>
                        </a:rPr>
                        <a:t>   400</a:t>
                      </a:r>
                      <a:r>
                        <a:rPr lang="fr-FR" sz="1800" u="none" strike="noStrike" dirty="0">
                          <a:effectLst/>
                        </a:rPr>
                        <a:t>–800 mg once daily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82" marR="5982" marT="598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9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72642"/>
              </p:ext>
            </p:extLst>
          </p:nvPr>
        </p:nvGraphicFramePr>
        <p:xfrm>
          <a:off x="777875" y="455218"/>
          <a:ext cx="8264525" cy="26241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9322"/>
                <a:gridCol w="4005203"/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 smtClean="0">
                          <a:effectLst/>
                        </a:rPr>
                        <a:t>Therapeutic </a:t>
                      </a:r>
                      <a:r>
                        <a:rPr lang="en-US" sz="2400" b="1" u="none" strike="noStrike" dirty="0">
                          <a:effectLst/>
                        </a:rPr>
                        <a:t>levels in CSF with or without inflammation 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Choramphenicol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Pyrazinamide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Cycloserine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Rifampin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Ethionamide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Sulfonamides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Isoniazid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Trimethoprim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Metronidazole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73506"/>
              </p:ext>
            </p:extLst>
          </p:nvPr>
        </p:nvGraphicFramePr>
        <p:xfrm>
          <a:off x="777875" y="3528618"/>
          <a:ext cx="8264525" cy="69136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9036"/>
                <a:gridCol w="4335489"/>
              </a:tblGrid>
              <a:tr h="4029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Therapeutic levels in CSF </a:t>
                      </a:r>
                      <a:r>
                        <a:rPr lang="en-US" sz="2400" b="1" u="none" strike="noStrike" dirty="0" smtClean="0">
                          <a:effectLst/>
                        </a:rPr>
                        <a:t>WITH inflammation </a:t>
                      </a:r>
                      <a:r>
                        <a:rPr lang="en-US" sz="2400" b="1" u="none" strike="noStrike" dirty="0">
                          <a:effectLst/>
                        </a:rPr>
                        <a:t>of meninges 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964">
                <a:tc gridSpan="2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Acyclovir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Ganciclovir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Ampicillin ± sulbactam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Imipenem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Aztreonam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Levofloxacin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Carbenicillin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Linezolid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4564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Cefotaxime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Meropenem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Ceftazidime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Mezlocillin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Ceftizoxime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Moxifloxacin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Ceftriaxone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Nafcillin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Cefuroxime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Ofloxacin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Ciprofloxacin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Penicillin 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Colistin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Piperacillin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Daptomycin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Pyrimethamine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27168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Ethambutol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Quinupristin/dalfopristin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4029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Fluconazole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Ticarcillin ± clavulanic acid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Flucytosine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Vancomycin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  <a:tr h="14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Foscarnet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Vidarabine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17" marR="9117" marT="911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16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19181"/>
              </p:ext>
            </p:extLst>
          </p:nvPr>
        </p:nvGraphicFramePr>
        <p:xfrm>
          <a:off x="302257" y="1414826"/>
          <a:ext cx="14824999" cy="380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428"/>
                <a:gridCol w="2068878"/>
                <a:gridCol w="3931017"/>
                <a:gridCol w="2481141"/>
                <a:gridCol w="2303473"/>
                <a:gridCol w="2416062"/>
              </a:tblGrid>
              <a:tr h="5235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CSF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55448" marR="155448" marT="73152" marB="73152"/>
                </a:tc>
              </a:tr>
              <a:tr h="5235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Bacterial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Viral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Fungal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TB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</a:tr>
              <a:tr h="5235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WBC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</a:t>
                      </a:r>
                      <a:r>
                        <a:rPr lang="en-US" sz="2000" baseline="0" dirty="0" smtClean="0"/>
                        <a:t> 5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 – 5000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– 1000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 – 400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– 500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</a:tr>
              <a:tr h="118247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Differential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Monocyte &gt; 90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polymorphonuclear leukocytes</a:t>
                      </a:r>
                    </a:p>
                    <a:p>
                      <a:r>
                        <a:rPr lang="en-US" sz="2000" dirty="0" smtClean="0"/>
                        <a:t> (PMN) &gt; 80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Monocyte &amp;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Lymphocytes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50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Lymphocyte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50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Monocyte &amp;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Lymphocytes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80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</a:tr>
              <a:tr h="5235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Protein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 50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– 500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 – 150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 – 150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 – 150</a:t>
                      </a:r>
                    </a:p>
                  </a:txBody>
                  <a:tcPr marL="155448" marR="155448" marT="73152" marB="73152"/>
                </a:tc>
              </a:tr>
              <a:tr h="5235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Glucose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– 66%</a:t>
                      </a:r>
                      <a:endParaRPr lang="en-US" sz="2000" dirty="0"/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 40%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 (decrease)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– 70%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en-US" sz="20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– 70%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– 70%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55448" marR="155448" marT="73152" marB="73152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2256" y="5224715"/>
            <a:ext cx="14824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differential totals the number of each WBC type (neutrophils, lymphocytes, monocytes, eosinophils and basophils) and determines if the cells are present in normal proportion to one another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2257" y="345055"/>
            <a:ext cx="6479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Abnormal </a:t>
            </a:r>
            <a:r>
              <a:rPr lang="en-US" sz="2800" dirty="0"/>
              <a:t>cerebrospinal fluid (CSF) findings</a:t>
            </a:r>
            <a:r>
              <a:rPr lang="en-US" sz="2800" dirty="0" smtClean="0"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355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038" y="6171300"/>
            <a:ext cx="125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Gram 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635" y="7320284"/>
            <a:ext cx="226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Strep Pneumo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91040"/>
              </p:ext>
            </p:extLst>
          </p:nvPr>
        </p:nvGraphicFramePr>
        <p:xfrm>
          <a:off x="371154" y="8545946"/>
          <a:ext cx="3353884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509"/>
                <a:gridCol w="1520375"/>
              </a:tblGrid>
              <a:tr h="2799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Drug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next if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5038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Penicillin G</a:t>
                      </a:r>
                    </a:p>
                    <a:p>
                      <a:r>
                        <a:rPr lang="en-US" sz="2400" dirty="0" smtClean="0"/>
                        <a:t>If</a:t>
                      </a:r>
                      <a:r>
                        <a:rPr lang="en-US" sz="2400" baseline="0" dirty="0" smtClean="0"/>
                        <a:t> MIC &lt; 0.6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Allergy</a:t>
                      </a:r>
                    </a:p>
                    <a:p>
                      <a:r>
                        <a:rPr lang="en-US" sz="2400" dirty="0" smtClean="0"/>
                        <a:t>Resistant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2799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Vanco</a:t>
                      </a:r>
                      <a:r>
                        <a:rPr lang="en-US" sz="2400" dirty="0" smtClean="0"/>
                        <a:t> + </a:t>
                      </a:r>
                      <a:r>
                        <a:rPr lang="en-US" sz="2400" dirty="0" err="1" smtClean="0"/>
                        <a:t>Cefo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3632" marR="103632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1971158" y="6694520"/>
            <a:ext cx="1781491" cy="61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2048096" y="7843504"/>
            <a:ext cx="4167" cy="702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2648" y="7196306"/>
            <a:ext cx="2518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Listeria 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monocytogenes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17690"/>
              </p:ext>
            </p:extLst>
          </p:nvPr>
        </p:nvGraphicFramePr>
        <p:xfrm>
          <a:off x="3994919" y="8545946"/>
          <a:ext cx="3220236" cy="1783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861"/>
                <a:gridCol w="1520375"/>
              </a:tblGrid>
              <a:tr h="2799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Drug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next if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5038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Penicillin G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Allergy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50383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Ampi</a:t>
                      </a:r>
                      <a:r>
                        <a:rPr lang="en-US" sz="2400" dirty="0" smtClean="0"/>
                        <a:t> +</a:t>
                      </a:r>
                    </a:p>
                    <a:p>
                      <a:r>
                        <a:rPr lang="en-US" sz="2400" dirty="0" smtClean="0"/>
                        <a:t>Gentamycin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3632" marR="103632"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 flipH="1">
            <a:off x="5605037" y="8150413"/>
            <a:ext cx="6755" cy="3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13" idx="0"/>
          </p:cNvCxnSpPr>
          <p:nvPr/>
        </p:nvCxnSpPr>
        <p:spPr>
          <a:xfrm>
            <a:off x="3752649" y="6694520"/>
            <a:ext cx="1859143" cy="50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06828" y="6171300"/>
            <a:ext cx="1186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Gram 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05032" y="7320284"/>
            <a:ext cx="1701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Neisseria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meningitis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27602"/>
              </p:ext>
            </p:extLst>
          </p:nvPr>
        </p:nvGraphicFramePr>
        <p:xfrm>
          <a:off x="8380555" y="8818142"/>
          <a:ext cx="3353884" cy="1418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509"/>
                <a:gridCol w="1520375"/>
              </a:tblGrid>
              <a:tr h="2799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Drug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next if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5038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Penicillin G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Allergy</a:t>
                      </a:r>
                    </a:p>
                  </a:txBody>
                  <a:tcPr marL="103632" marR="103632"/>
                </a:tc>
              </a:tr>
              <a:tr h="2799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Cefotaxime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3632" marR="103632"/>
                </a:tc>
              </a:tr>
            </a:tbl>
          </a:graphicData>
        </a:graphic>
      </p:graphicFrame>
      <p:cxnSp>
        <p:nvCxnSpPr>
          <p:cNvPr id="45" name="Straight Connector 44"/>
          <p:cNvCxnSpPr>
            <a:stCxn id="42" idx="2"/>
            <a:endCxn id="43" idx="0"/>
          </p:cNvCxnSpPr>
          <p:nvPr/>
        </p:nvCxnSpPr>
        <p:spPr>
          <a:xfrm flipH="1">
            <a:off x="10055924" y="6694520"/>
            <a:ext cx="1644063" cy="625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10055924" y="8274391"/>
            <a:ext cx="1573" cy="543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7051" y="7306726"/>
            <a:ext cx="2106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Haemophilus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Influenzae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41712"/>
              </p:ext>
            </p:extLst>
          </p:nvPr>
        </p:nvGraphicFramePr>
        <p:xfrm>
          <a:off x="11976709" y="8818142"/>
          <a:ext cx="3140762" cy="1418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387"/>
                <a:gridCol w="1520375"/>
              </a:tblGrid>
              <a:tr h="2799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Drug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next if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5038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Ampicillin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Resist</a:t>
                      </a:r>
                      <a:endParaRPr lang="en-US" sz="2400" dirty="0"/>
                    </a:p>
                  </a:txBody>
                  <a:tcPr marL="103632" marR="103632"/>
                </a:tc>
              </a:tr>
              <a:tr h="2799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Cefotaxime</a:t>
                      </a:r>
                      <a:endParaRPr lang="en-US" sz="2400" dirty="0"/>
                    </a:p>
                  </a:txBody>
                  <a:tcPr marL="103632" marR="10363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03632" marR="103632"/>
                </a:tc>
              </a:tr>
            </a:tbl>
          </a:graphicData>
        </a:graphic>
      </p:graphicFrame>
      <p:cxnSp>
        <p:nvCxnSpPr>
          <p:cNvPr id="49" name="Straight Arrow Connector 48"/>
          <p:cNvCxnSpPr>
            <a:stCxn id="47" idx="2"/>
            <a:endCxn id="48" idx="0"/>
          </p:cNvCxnSpPr>
          <p:nvPr/>
        </p:nvCxnSpPr>
        <p:spPr>
          <a:xfrm>
            <a:off x="13530272" y="8260833"/>
            <a:ext cx="16818" cy="557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47" idx="0"/>
          </p:cNvCxnSpPr>
          <p:nvPr/>
        </p:nvCxnSpPr>
        <p:spPr>
          <a:xfrm>
            <a:off x="11699987" y="6694520"/>
            <a:ext cx="1830285" cy="61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39077" y="6788"/>
            <a:ext cx="372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Treatment of Meningitis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05435"/>
              </p:ext>
            </p:extLst>
          </p:nvPr>
        </p:nvGraphicFramePr>
        <p:xfrm>
          <a:off x="2052263" y="1081218"/>
          <a:ext cx="11633442" cy="451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7963"/>
                <a:gridCol w="4664359"/>
                <a:gridCol w="3501120"/>
              </a:tblGrid>
              <a:tr h="4754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Empiric Treatment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Drug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Possible</a:t>
                      </a:r>
                      <a:r>
                        <a:rPr lang="en-US" sz="2400" baseline="0" dirty="0" smtClean="0"/>
                        <a:t> cause</a:t>
                      </a:r>
                      <a:endParaRPr lang="en-US" sz="2400" dirty="0"/>
                    </a:p>
                  </a:txBody>
                  <a:tcPr/>
                </a:tc>
              </a:tr>
              <a:tr h="4754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month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Ampicillin</a:t>
                      </a:r>
                      <a:r>
                        <a:rPr lang="en-US" sz="2400" dirty="0" smtClean="0"/>
                        <a:t> +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Cefotaxime</a:t>
                      </a:r>
                    </a:p>
                    <a:p>
                      <a:r>
                        <a:rPr lang="en-US" sz="2400" dirty="0" smtClean="0"/>
                        <a:t>   or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Ampicillin</a:t>
                      </a:r>
                      <a:r>
                        <a:rPr lang="en-US" sz="2400" dirty="0" smtClean="0"/>
                        <a:t> +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Ceftriaxone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Strep,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Listeria</a:t>
                      </a:r>
                      <a:r>
                        <a:rPr lang="en-US" sz="2400" dirty="0" smtClean="0"/>
                        <a:t>, 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Gram neg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enterics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54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month – 60 y/o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Vanco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+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Cefotaxime</a:t>
                      </a:r>
                    </a:p>
                    <a:p>
                      <a:r>
                        <a:rPr lang="en-US" sz="2400" dirty="0" smtClean="0"/>
                        <a:t>  or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Vanco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+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Ceftriaxone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Strep pnuemo,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meningitidis,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H. influenzae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54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 60 y/o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Ampicillin +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Vanco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+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Cefotaxime</a:t>
                      </a:r>
                    </a:p>
                    <a:p>
                      <a:r>
                        <a:rPr lang="en-US" sz="2400" dirty="0" smtClean="0"/>
                        <a:t>  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Ampicillin +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Vanco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+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Ceftriaxone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Strep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pnuemo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Listeria Monocytogenes</a:t>
                      </a:r>
                      <a:endParaRPr lang="en-US" sz="2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Gram Negative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54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Head Trauma or CSF shunt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3366FF"/>
                          </a:solidFill>
                        </a:rPr>
                        <a:t>Vanco</a:t>
                      </a:r>
                      <a:r>
                        <a:rPr lang="en-US" sz="2400" dirty="0" smtClean="0">
                          <a:solidFill>
                            <a:srgbClr val="3366FF"/>
                          </a:solidFill>
                        </a:rPr>
                        <a:t> </a:t>
                      </a:r>
                      <a:r>
                        <a:rPr lang="en-US" sz="2400" dirty="0" smtClean="0"/>
                        <a:t>+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cefpime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ceftaz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meropenm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Possible pseudo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 flipH="1">
            <a:off x="7295622" y="530008"/>
            <a:ext cx="1" cy="551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3" idx="2"/>
            <a:endCxn id="4" idx="0"/>
          </p:cNvCxnSpPr>
          <p:nvPr/>
        </p:nvCxnSpPr>
        <p:spPr>
          <a:xfrm flipH="1">
            <a:off x="3752649" y="5598298"/>
            <a:ext cx="4116335" cy="573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3" idx="2"/>
            <a:endCxn id="42" idx="0"/>
          </p:cNvCxnSpPr>
          <p:nvPr/>
        </p:nvCxnSpPr>
        <p:spPr>
          <a:xfrm>
            <a:off x="7868984" y="5598298"/>
            <a:ext cx="3831003" cy="573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12605" y="10283306"/>
            <a:ext cx="228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Tx for 2 weeks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65884" y="10283306"/>
            <a:ext cx="2282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Tx for 2 weeks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73750" y="10283306"/>
            <a:ext cx="214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Tx for 1 week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485939" y="10283306"/>
            <a:ext cx="214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Tx for 1 week</a:t>
            </a:r>
          </a:p>
        </p:txBody>
      </p:sp>
    </p:spTree>
    <p:extLst>
      <p:ext uri="{BB962C8B-B14F-4D97-AF65-F5344CB8AC3E}">
        <p14:creationId xmlns:p14="http://schemas.microsoft.com/office/powerpoint/2010/main" val="262924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884" y="544386"/>
            <a:ext cx="1451301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Dexamethasone</a:t>
            </a:r>
            <a:r>
              <a:rPr lang="en-US" sz="2800" u="sng" dirty="0" smtClean="0"/>
              <a:t> as Adjunctive Treatment for Meningitis</a:t>
            </a:r>
          </a:p>
          <a:p>
            <a:endParaRPr lang="en-US" sz="2800" dirty="0"/>
          </a:p>
          <a:p>
            <a:r>
              <a:rPr lang="en-US" sz="2800" dirty="0" smtClean="0"/>
              <a:t>In addition to antibiotics, dexamethasone has become a commonly used therapy in the treatment of meningitis. Corticosteroids </a:t>
            </a:r>
            <a:r>
              <a:rPr lang="en-US" sz="2800" dirty="0" smtClean="0">
                <a:solidFill>
                  <a:srgbClr val="FF0000"/>
                </a:solidFill>
              </a:rPr>
              <a:t>inhibit the production of TNF and IL-1, </a:t>
            </a:r>
            <a:r>
              <a:rPr lang="en-US" sz="2800" dirty="0" smtClean="0"/>
              <a:t>both potent </a:t>
            </a:r>
            <a:r>
              <a:rPr lang="en-US" sz="2800" dirty="0" smtClean="0"/>
              <a:t>pro-inflammatory </a:t>
            </a:r>
            <a:r>
              <a:rPr lang="en-US" sz="2800" dirty="0" smtClean="0"/>
              <a:t>cytokines.</a:t>
            </a:r>
          </a:p>
          <a:p>
            <a:endParaRPr lang="en-US" sz="2800" dirty="0"/>
          </a:p>
          <a:p>
            <a:r>
              <a:rPr lang="en-US" sz="2800" dirty="0"/>
              <a:t>Whether or not steroids are </a:t>
            </a:r>
            <a:r>
              <a:rPr lang="en-US" sz="2800" dirty="0">
                <a:solidFill>
                  <a:srgbClr val="FF0000"/>
                </a:solidFill>
              </a:rPr>
              <a:t>beneficial</a:t>
            </a:r>
            <a:r>
              <a:rPr lang="en-US" sz="2800" dirty="0"/>
              <a:t> in meningitis caused by penicillin-resistant </a:t>
            </a:r>
            <a:r>
              <a:rPr lang="en-US" sz="2800" i="1" dirty="0"/>
              <a:t>S. pneumoniae</a:t>
            </a:r>
            <a:r>
              <a:rPr lang="en-US" sz="2800" dirty="0"/>
              <a:t>, </a:t>
            </a:r>
            <a:r>
              <a:rPr lang="en-US" sz="2800" i="1" dirty="0"/>
              <a:t>N. meningitidis</a:t>
            </a:r>
            <a:r>
              <a:rPr lang="en-US" sz="2800" dirty="0"/>
              <a:t>, and group B streptococci</a:t>
            </a:r>
            <a:r>
              <a:rPr lang="en-US" sz="2800" dirty="0">
                <a:solidFill>
                  <a:srgbClr val="FF0000"/>
                </a:solidFill>
              </a:rPr>
              <a:t> is unclear at this time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Who:</a:t>
            </a:r>
          </a:p>
          <a:p>
            <a:r>
              <a:rPr lang="en-US" sz="2800" dirty="0" smtClean="0"/>
              <a:t>infants and children </a:t>
            </a:r>
            <a:r>
              <a:rPr lang="en-US" sz="2800" dirty="0" smtClean="0">
                <a:solidFill>
                  <a:srgbClr val="FF0000"/>
                </a:solidFill>
              </a:rPr>
              <a:t>2 months </a:t>
            </a:r>
            <a:r>
              <a:rPr lang="en-US" sz="2800" dirty="0" smtClean="0"/>
              <a:t>or older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or</a:t>
            </a:r>
          </a:p>
          <a:p>
            <a:r>
              <a:rPr lang="en-US" sz="2800" dirty="0" smtClean="0"/>
              <a:t>Those with </a:t>
            </a:r>
            <a:r>
              <a:rPr lang="en-US" sz="2800" dirty="0" smtClean="0">
                <a:solidFill>
                  <a:srgbClr val="FF0000"/>
                </a:solidFill>
              </a:rPr>
              <a:t>H. influenzae (only)</a:t>
            </a:r>
          </a:p>
          <a:p>
            <a:endParaRPr lang="en-US" sz="2800" dirty="0"/>
          </a:p>
          <a:p>
            <a:r>
              <a:rPr lang="en-US" sz="2800" dirty="0" smtClean="0"/>
              <a:t>Dose: 0.15 mg/kg q6h for 4 days before or during antibiotic therapy</a:t>
            </a:r>
          </a:p>
        </p:txBody>
      </p:sp>
    </p:spTree>
    <p:extLst>
      <p:ext uri="{BB962C8B-B14F-4D97-AF65-F5344CB8AC3E}">
        <p14:creationId xmlns:p14="http://schemas.microsoft.com/office/powerpoint/2010/main" val="63726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46" y="135572"/>
            <a:ext cx="808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Prophylaxis: Treat surrounding members and Vaccines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31717"/>
              </p:ext>
            </p:extLst>
          </p:nvPr>
        </p:nvGraphicFramePr>
        <p:xfrm>
          <a:off x="205946" y="802630"/>
          <a:ext cx="14845450" cy="4551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37"/>
                <a:gridCol w="3572208"/>
                <a:gridCol w="3396129"/>
                <a:gridCol w="2303780"/>
                <a:gridCol w="1936896"/>
              </a:tblGrid>
              <a:tr h="7449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Cause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 to worry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Prophylaxis treatment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Duration</a:t>
                      </a:r>
                      <a:endParaRPr lang="en-US" sz="2800" dirty="0"/>
                    </a:p>
                  </a:txBody>
                  <a:tcPr/>
                </a:tc>
              </a:tr>
              <a:tr h="7449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 Meningitidis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Close</a:t>
                      </a:r>
                      <a:r>
                        <a:rPr lang="en-US" sz="2800" baseline="0" dirty="0" smtClean="0"/>
                        <a:t> contact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Rifampin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600</a:t>
                      </a:r>
                      <a:r>
                        <a:rPr lang="en-US" sz="2800" baseline="0" dirty="0" smtClean="0"/>
                        <a:t> mg BID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 days</a:t>
                      </a:r>
                      <a:endParaRPr lang="en-US" sz="2800" dirty="0"/>
                    </a:p>
                  </a:txBody>
                  <a:tcPr/>
                </a:tc>
              </a:tr>
              <a:tr h="7449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 Pneumoniae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8221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H. influenzae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Contact with respiratory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Rifampin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 mg/kg daily</a:t>
                      </a:r>
                    </a:p>
                    <a:p>
                      <a:r>
                        <a:rPr lang="en-US" sz="2800" dirty="0" smtClean="0"/>
                        <a:t>Max 600 mg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 days</a:t>
                      </a:r>
                      <a:endParaRPr lang="en-US" sz="2800" dirty="0"/>
                    </a:p>
                  </a:txBody>
                  <a:tcPr/>
                </a:tc>
              </a:tr>
              <a:tr h="119349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Listeria Monocytogenes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Neonates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Old age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immunocompromised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85501"/>
              </p:ext>
            </p:extLst>
          </p:nvPr>
        </p:nvGraphicFramePr>
        <p:xfrm>
          <a:off x="205946" y="5725162"/>
          <a:ext cx="14845450" cy="4833619"/>
        </p:xfrm>
        <a:graphic>
          <a:graphicData uri="http://schemas.openxmlformats.org/drawingml/2006/table">
            <a:tbl>
              <a:tblPr/>
              <a:tblGrid>
                <a:gridCol w="2459544"/>
                <a:gridCol w="5202962"/>
                <a:gridCol w="3326363"/>
                <a:gridCol w="3856581"/>
              </a:tblGrid>
              <a:tr h="3498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Hemophilus Influenza B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Pneumococcal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Meningococcal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Hib (several vaccines marketed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8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Primary Series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2,4,6,12-15 months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PCV-13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MCV4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2,4,6,12-15 months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11-12 yr repeat at 16 yr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15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Adults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Anatomic or functional asplenia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PPSV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MCV4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 yr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Asplenia, </a:t>
                      </a:r>
                      <a:endParaRPr lang="en-US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Chronic diseases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Asplenia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8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Cochlear Implant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5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immunosuppressive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5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2-11-11 at 2.2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43779"/>
            <a:ext cx="15544799" cy="88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1-11 at 8.3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28" y="34329"/>
            <a:ext cx="11334916" cy="109165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6400" y="635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77028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11 at 2.5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7" y="1081991"/>
            <a:ext cx="14591168" cy="884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6249" y="3467354"/>
            <a:ext cx="2402729" cy="514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6249" y="9288897"/>
            <a:ext cx="2402729" cy="5149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1-12 at 9.54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" y="361915"/>
            <a:ext cx="14949665" cy="10179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935" y="6502400"/>
            <a:ext cx="14644865" cy="2082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1110</Words>
  <Application>Microsoft Macintosh PowerPoint</Application>
  <PresentationFormat>Custom</PresentationFormat>
  <Paragraphs>331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65</cp:revision>
  <dcterms:created xsi:type="dcterms:W3CDTF">2012-11-11T18:18:55Z</dcterms:created>
  <dcterms:modified xsi:type="dcterms:W3CDTF">2012-11-19T13:04:00Z</dcterms:modified>
</cp:coreProperties>
</file>