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2"/>
  </p:notesMasterIdLst>
  <p:sldIdLst>
    <p:sldId id="331" r:id="rId2"/>
    <p:sldId id="346" r:id="rId3"/>
    <p:sldId id="345" r:id="rId4"/>
    <p:sldId id="338" r:id="rId5"/>
    <p:sldId id="332" r:id="rId6"/>
    <p:sldId id="339" r:id="rId7"/>
    <p:sldId id="333" r:id="rId8"/>
    <p:sldId id="340" r:id="rId9"/>
    <p:sldId id="347" r:id="rId10"/>
    <p:sldId id="349" r:id="rId11"/>
    <p:sldId id="348" r:id="rId12"/>
    <p:sldId id="350" r:id="rId13"/>
    <p:sldId id="334" r:id="rId14"/>
    <p:sldId id="344" r:id="rId15"/>
    <p:sldId id="335" r:id="rId16"/>
    <p:sldId id="341" r:id="rId17"/>
    <p:sldId id="336" r:id="rId18"/>
    <p:sldId id="342" r:id="rId19"/>
    <p:sldId id="337" r:id="rId20"/>
    <p:sldId id="343" r:id="rId21"/>
    <p:sldId id="353" r:id="rId22"/>
    <p:sldId id="351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03" autoAdjust="0"/>
    <p:restoredTop sz="88432" autoAdjust="0"/>
  </p:normalViewPr>
  <p:slideViewPr>
    <p:cSldViewPr snapToGrid="0" snapToObjects="1">
      <p:cViewPr varScale="1">
        <p:scale>
          <a:sx n="55" d="100"/>
          <a:sy n="55" d="100"/>
        </p:scale>
        <p:origin x="-8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C27D-C685-3B4C-A27D-A5E4386A56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7E54A-3DDF-0847-9007-D49550044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7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7E54A-3DDF-0847-9007-D495500442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072E-7C14-7243-8459-0CBC32C4CC1F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Parkinson - Review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5607" y="810878"/>
            <a:ext cx="793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Epidemiology:</a:t>
            </a:r>
          </a:p>
          <a:p>
            <a:pPr marL="741363" indent="-741363">
              <a:tabLst>
                <a:tab pos="4651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Progressive, degenerative, neurological motor disorder (at the 1</a:t>
            </a:r>
            <a:r>
              <a:rPr lang="en-US" baseline="30000" dirty="0" smtClean="0"/>
              <a:t>st</a:t>
            </a:r>
            <a:r>
              <a:rPr lang="en-US" dirty="0" smtClean="0"/>
              <a:t> symptom, already have 70-80% dopamine neurons destroyed)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~ 1 MM patients in the US – 2:1 ratio of Male : Female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More likely at age &gt; 50 yrs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Severe disability after 10-15 yrs despite good meds – Life span 10-20 yrs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4181" y="2881216"/>
            <a:ext cx="753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Etiology: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Drug-induced parkinsonism: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MPTP (by-product of meperidine, pesticides)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Amphetamine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Genetic</a:t>
            </a:r>
          </a:p>
          <a:p>
            <a:pPr marL="690563" indent="-690563">
              <a:tabLst>
                <a:tab pos="4651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Oxidative stress theory – Dopamine metabolized by MAO-B to produce neurotoxic stressors (H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, free radical)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5358" y="5175845"/>
            <a:ext cx="4744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Diagnosis: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Clinical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dirty="0" err="1" smtClean="0"/>
              <a:t>DaTscan</a:t>
            </a:r>
            <a:r>
              <a:rPr lang="en-US" dirty="0" smtClean="0"/>
              <a:t> – </a:t>
            </a:r>
            <a:r>
              <a:rPr lang="en-US" dirty="0" err="1" smtClean="0"/>
              <a:t>Ioflupane</a:t>
            </a:r>
            <a:r>
              <a:rPr lang="en-US" dirty="0" smtClean="0"/>
              <a:t> Radiopharmaceutical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Biopsy or autopsy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04512" y="371908"/>
            <a:ext cx="619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Management of Motor Complications wit  L-dopa Therapy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512" y="931650"/>
            <a:ext cx="653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Cause of having MC sooner than expected (~ 5yrs with 50% pts):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678" y="1984072"/>
            <a:ext cx="753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End-of-Dose Wearing Off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2 Causes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</a:t>
            </a:r>
          </a:p>
          <a:p>
            <a:r>
              <a:rPr lang="en-US" dirty="0" smtClean="0"/>
              <a:t>		-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CR Sinemet is NOT effective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066" y="4364961"/>
            <a:ext cx="5676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Delayed-On or NO-On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Cause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</a:t>
            </a:r>
          </a:p>
          <a:p>
            <a:r>
              <a:rPr lang="en-US" dirty="0" smtClean="0"/>
              <a:t>		-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04512" y="371908"/>
            <a:ext cx="619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Management of Motor Complications wit  L-dopa Therapy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050" y="1423055"/>
            <a:ext cx="522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Freezing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Worse when pts get anxious about it occurring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Physiotherapy &amp; walking device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345" y="2605177"/>
            <a:ext cx="59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Dyskinesia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Peak dopamine levels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↓ dose of L-dopa and ↑ dosing frequency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↓ </a:t>
            </a:r>
            <a:r>
              <a:rPr lang="en-US" dirty="0" smtClean="0"/>
              <a:t>dose of L-dopa </a:t>
            </a:r>
            <a:r>
              <a:rPr lang="en-US" dirty="0" smtClean="0"/>
              <a:t> and use adjunct Dopamine agonists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dirty="0" err="1" smtClean="0"/>
              <a:t>Amandadine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1" y="4433977"/>
            <a:ext cx="400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Off-Period Dystonia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Morning wearing off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Use long-acting L-dopa at night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Muscle relaxing agent:  Baclofen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Muscle paralyzing agent:  Botox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04512" y="371908"/>
            <a:ext cx="619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Management of Motor Complications wit  L-dopa Therapy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050" y="1423055"/>
            <a:ext cx="522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Freezing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Cause?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345" y="2605177"/>
            <a:ext cx="591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Dyskinesia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Cause?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Management?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1" y="4433977"/>
            <a:ext cx="400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Off-Period Dystonia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Cause?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3623734" y="678522"/>
            <a:ext cx="1642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-  Pramipexole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Ropinirole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Rotigotine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  Apomorphine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4813" y="2189378"/>
            <a:ext cx="7004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Monotherapy :</a:t>
            </a:r>
          </a:p>
          <a:p>
            <a:r>
              <a:rPr lang="en-US" dirty="0" smtClean="0"/>
              <a:t>	-  Can be used as monotherapy but ONLY after using Sinemet</a:t>
            </a:r>
          </a:p>
          <a:p>
            <a:r>
              <a:rPr lang="en-US" dirty="0" smtClean="0"/>
              <a:t>	-  Dopamine agonists:  First line agent for younger patients &lt; 65 </a:t>
            </a:r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	-  L-Dopa:  First line agent for older patients &gt; 65 </a:t>
            </a:r>
            <a:r>
              <a:rPr lang="en-US" dirty="0" err="1" smtClean="0"/>
              <a:t>yo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Adjunctive Therapy with L-dopa (2 scenarios):</a:t>
            </a:r>
          </a:p>
          <a:p>
            <a:pPr marL="806450" indent="-806450">
              <a:tabLst>
                <a:tab pos="466725" algn="l"/>
              </a:tabLst>
            </a:pPr>
            <a:r>
              <a:rPr lang="en-US" dirty="0" smtClean="0"/>
              <a:t>	1-  Still having </a:t>
            </a:r>
            <a:r>
              <a:rPr lang="en-US" dirty="0" smtClean="0"/>
              <a:t>symptoms (MC &amp; dyskinesia) </a:t>
            </a:r>
            <a:r>
              <a:rPr lang="en-US" dirty="0" smtClean="0"/>
              <a:t>with high doses of L-dopa</a:t>
            </a:r>
          </a:p>
          <a:p>
            <a:r>
              <a:rPr lang="en-US" dirty="0" smtClean="0"/>
              <a:t>	2-  To reduce doses of L-dopa by 25-30%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Warning SE: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Sleep attacks</a:t>
            </a:r>
          </a:p>
          <a:p>
            <a:r>
              <a:rPr lang="en-US" dirty="0" smtClean="0"/>
              <a:t>	-  Psychosis / hallucinations</a:t>
            </a:r>
          </a:p>
          <a:p>
            <a:r>
              <a:rPr lang="en-US" dirty="0" smtClean="0"/>
              <a:t>	-  Impulse / compulsive behavior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3623734" y="678522"/>
            <a:ext cx="1642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-  Pramipexole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Ropinirole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err="1" smtClean="0">
                <a:solidFill>
                  <a:srgbClr val="FFFF00"/>
                </a:solidFill>
              </a:rPr>
              <a:t>Rotigotine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-  Apomorphine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4813" y="2189378"/>
            <a:ext cx="7004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Monotherapy :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Adjunctive Therapy with L-dopa (2 scenarios):</a:t>
            </a:r>
          </a:p>
          <a:p>
            <a:pPr marL="806450" indent="-806450">
              <a:tabLst>
                <a:tab pos="466725" algn="l"/>
              </a:tabLst>
            </a:pPr>
            <a:r>
              <a:rPr lang="en-US" dirty="0" smtClean="0"/>
              <a:t>	1-</a:t>
            </a:r>
          </a:p>
          <a:p>
            <a:r>
              <a:rPr lang="en-US" dirty="0" smtClean="0"/>
              <a:t>	2-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Warning SE: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01035" y="9448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Pramipexole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7671" y="1362646"/>
            <a:ext cx="46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Starting dose:</a:t>
            </a:r>
          </a:p>
          <a:p>
            <a:r>
              <a:rPr lang="en-US" dirty="0" smtClean="0"/>
              <a:t>	-  IR   0.125 mg  TID</a:t>
            </a:r>
          </a:p>
          <a:p>
            <a:r>
              <a:rPr lang="en-US" dirty="0" smtClean="0"/>
              <a:t>	-  ER  0.375 mg  / day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RENAL</a:t>
            </a:r>
            <a:r>
              <a:rPr lang="en-US" dirty="0" smtClean="0"/>
              <a:t> elimination</a:t>
            </a:r>
          </a:p>
          <a:p>
            <a:r>
              <a:rPr lang="en-US" dirty="0" smtClean="0"/>
              <a:t>	-  Dose adjustment with </a:t>
            </a:r>
            <a:r>
              <a:rPr lang="en-US" dirty="0" err="1" smtClean="0"/>
              <a:t>CrCl</a:t>
            </a:r>
            <a:r>
              <a:rPr lang="en-US" dirty="0" smtClean="0"/>
              <a:t> &lt; 50 ml/min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6489" y="3783100"/>
            <a:ext cx="1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Ropinirole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8031" y="4177562"/>
            <a:ext cx="4894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Starting dose:</a:t>
            </a:r>
          </a:p>
          <a:p>
            <a:r>
              <a:rPr lang="en-US" dirty="0" smtClean="0"/>
              <a:t>	-  IR   0.25 mg  TID</a:t>
            </a:r>
          </a:p>
          <a:p>
            <a:r>
              <a:rPr lang="en-US" dirty="0" smtClean="0"/>
              <a:t>	-  ER  2 mg / day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HEPATIC </a:t>
            </a:r>
            <a:r>
              <a:rPr lang="en-US" dirty="0" smtClean="0"/>
              <a:t>elimination – CYP1A2</a:t>
            </a:r>
          </a:p>
          <a:p>
            <a:r>
              <a:rPr lang="en-US" dirty="0" smtClean="0"/>
              <a:t>	-  Dose adjustment with hepatic dysfunction</a:t>
            </a:r>
          </a:p>
          <a:p>
            <a:r>
              <a:rPr lang="en-US" dirty="0" smtClean="0"/>
              <a:t>	-  D/D interactions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01035" y="9448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Pramipexole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7671" y="1362646"/>
            <a:ext cx="46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Starting dose:</a:t>
            </a:r>
          </a:p>
          <a:p>
            <a:r>
              <a:rPr lang="en-US" dirty="0" smtClean="0"/>
              <a:t>	-  IR</a:t>
            </a:r>
          </a:p>
          <a:p>
            <a:r>
              <a:rPr lang="en-US" dirty="0" smtClean="0"/>
              <a:t>	-  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RENAL</a:t>
            </a:r>
            <a:r>
              <a:rPr lang="en-US" dirty="0" smtClean="0"/>
              <a:t> elimination</a:t>
            </a:r>
          </a:p>
          <a:p>
            <a:r>
              <a:rPr lang="en-US" dirty="0" smtClean="0"/>
              <a:t>	-  Dose adjustment with </a:t>
            </a:r>
            <a:r>
              <a:rPr lang="en-US" dirty="0" err="1" smtClean="0"/>
              <a:t>CrCl</a:t>
            </a:r>
            <a:r>
              <a:rPr lang="en-US" dirty="0" smtClean="0"/>
              <a:t> &lt; 50 ml/min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6489" y="3783100"/>
            <a:ext cx="1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Ropinirole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8031" y="4177562"/>
            <a:ext cx="4894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Starting dose:</a:t>
            </a:r>
          </a:p>
          <a:p>
            <a:r>
              <a:rPr lang="en-US" dirty="0" smtClean="0"/>
              <a:t>	-  IR</a:t>
            </a:r>
          </a:p>
          <a:p>
            <a:r>
              <a:rPr lang="en-US" dirty="0" smtClean="0"/>
              <a:t>	-  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HEPATIC </a:t>
            </a:r>
            <a:r>
              <a:rPr lang="en-US" dirty="0" smtClean="0"/>
              <a:t>elimination – CYP1A2</a:t>
            </a:r>
          </a:p>
          <a:p>
            <a:r>
              <a:rPr lang="en-US" dirty="0" smtClean="0"/>
              <a:t>	-  Dose adjustment with hepatic dysfunction</a:t>
            </a:r>
          </a:p>
          <a:p>
            <a:r>
              <a:rPr lang="en-US" dirty="0" smtClean="0"/>
              <a:t>	-  D/D interactions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32094" y="801455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Rotigotine</a:t>
            </a:r>
            <a:r>
              <a:rPr lang="en-US" b="1" dirty="0" smtClean="0">
                <a:solidFill>
                  <a:srgbClr val="FFFF00"/>
                </a:solidFill>
              </a:rPr>
              <a:t> Patch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713" y="1201284"/>
            <a:ext cx="681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Apply 2 mg/ 24-hour patch  once daily</a:t>
            </a:r>
          </a:p>
          <a:p>
            <a:pPr>
              <a:buFontTx/>
              <a:buChar char="-"/>
            </a:pPr>
            <a:r>
              <a:rPr lang="en-US" dirty="0" smtClean="0"/>
              <a:t>  Change application site once every 14 days to minimize skin irritation</a:t>
            </a:r>
          </a:p>
          <a:p>
            <a:pPr>
              <a:buFontTx/>
              <a:buChar char="-"/>
            </a:pPr>
            <a:r>
              <a:rPr lang="en-US" dirty="0" smtClean="0"/>
              <a:t>  HEPATIC elimination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6890" y="2612322"/>
            <a:ext cx="15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Apomorphine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683" y="3012149"/>
            <a:ext cx="797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ONLY for SC injection </a:t>
            </a:r>
            <a:r>
              <a:rPr lang="en-US" dirty="0" smtClean="0"/>
              <a:t>b/c of extensive 1</a:t>
            </a:r>
            <a:r>
              <a:rPr lang="en-US" baseline="30000" dirty="0" smtClean="0"/>
              <a:t>st</a:t>
            </a:r>
            <a:r>
              <a:rPr lang="en-US" dirty="0" smtClean="0"/>
              <a:t> pass metabolism</a:t>
            </a:r>
          </a:p>
          <a:p>
            <a:pPr marL="179388" indent="-179388">
              <a:buFontTx/>
              <a:buChar char="-"/>
              <a:tabLst>
                <a:tab pos="53975" algn="l"/>
              </a:tabLst>
            </a:pPr>
            <a:r>
              <a:rPr lang="en-US" dirty="0" smtClean="0"/>
              <a:t>Indication </a:t>
            </a:r>
            <a:r>
              <a:rPr lang="en-US" dirty="0" smtClean="0">
                <a:solidFill>
                  <a:srgbClr val="FFFF00"/>
                </a:solidFill>
              </a:rPr>
              <a:t>strictly as prn </a:t>
            </a:r>
            <a:r>
              <a:rPr lang="en-US" dirty="0" smtClean="0"/>
              <a:t>for acute, intermittent Tx of </a:t>
            </a:r>
            <a:r>
              <a:rPr lang="en-US" dirty="0" err="1" smtClean="0"/>
              <a:t>hypomobility</a:t>
            </a:r>
            <a:r>
              <a:rPr lang="en-US" dirty="0" smtClean="0"/>
              <a:t>, “OFF” episodes, Delayed ON &amp; No-ON episodes</a:t>
            </a:r>
          </a:p>
          <a:p>
            <a:pPr>
              <a:buFontTx/>
              <a:buChar char="-"/>
            </a:pPr>
            <a:r>
              <a:rPr lang="en-US" dirty="0" smtClean="0"/>
              <a:t>  Trigger an “ON” response within 20 min &amp; duration of action ~ 1.5 hrs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Side Effects: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/>
              <a:t>Nausea/ vomiting</a:t>
            </a:r>
          </a:p>
          <a:p>
            <a:pPr lvl="1">
              <a:buFontTx/>
              <a:buChar char="-"/>
            </a:pPr>
            <a:r>
              <a:rPr lang="en-US" dirty="0" smtClean="0"/>
              <a:t>  Hypotension/ orthostasis</a:t>
            </a:r>
          </a:p>
          <a:p>
            <a:pPr marL="0" lvl="1">
              <a:buFontTx/>
              <a:buChar char="-"/>
            </a:pPr>
            <a:endParaRPr lang="en-US" dirty="0" smtClean="0">
              <a:solidFill>
                <a:srgbClr val="FFFF00"/>
              </a:solidFill>
            </a:endParaRPr>
          </a:p>
          <a:p>
            <a:pPr marL="0" lvl="1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Contraindications:</a:t>
            </a:r>
          </a:p>
          <a:p>
            <a:pPr marL="457200" lvl="2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5HT antagonists (ondansetron, granisetron) causing profound hypotension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32094" y="801455"/>
            <a:ext cx="190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Rotigotine</a:t>
            </a:r>
            <a:r>
              <a:rPr lang="en-US" b="1" dirty="0" smtClean="0">
                <a:solidFill>
                  <a:srgbClr val="FFFF00"/>
                </a:solidFill>
              </a:rPr>
              <a:t> Patch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5713" y="1201284"/>
            <a:ext cx="6813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Apply 2 mg/ 24-hour patch  once daily</a:t>
            </a:r>
          </a:p>
          <a:p>
            <a:pPr>
              <a:buFontTx/>
              <a:buChar char="-"/>
            </a:pPr>
            <a:r>
              <a:rPr lang="en-US" dirty="0" smtClean="0"/>
              <a:t>  Change application site once every 14 days to minimize skin irritation</a:t>
            </a:r>
          </a:p>
          <a:p>
            <a:pPr>
              <a:buFontTx/>
              <a:buChar char="-"/>
            </a:pPr>
            <a:r>
              <a:rPr lang="en-US" dirty="0" smtClean="0"/>
              <a:t>  HEPATIC elimination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6890" y="2612322"/>
            <a:ext cx="15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Apomorphine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683" y="3012149"/>
            <a:ext cx="797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ONLY for SC injection </a:t>
            </a:r>
            <a:r>
              <a:rPr lang="en-US" dirty="0" smtClean="0"/>
              <a:t>b/c of extensive 1</a:t>
            </a:r>
            <a:r>
              <a:rPr lang="en-US" baseline="30000" dirty="0" smtClean="0"/>
              <a:t>st</a:t>
            </a:r>
            <a:r>
              <a:rPr lang="en-US" dirty="0" smtClean="0"/>
              <a:t> pass metabolism</a:t>
            </a:r>
          </a:p>
          <a:p>
            <a:pPr marL="179388" indent="-179388">
              <a:buFontTx/>
              <a:buChar char="-"/>
              <a:tabLst>
                <a:tab pos="53975" algn="l"/>
              </a:tabLst>
            </a:pPr>
            <a:r>
              <a:rPr lang="en-US" dirty="0" smtClean="0"/>
              <a:t>Indication </a:t>
            </a:r>
            <a:r>
              <a:rPr lang="en-US" dirty="0" smtClean="0">
                <a:solidFill>
                  <a:srgbClr val="FFFF00"/>
                </a:solidFill>
              </a:rPr>
              <a:t>strictly as prn </a:t>
            </a:r>
            <a:r>
              <a:rPr lang="en-US" dirty="0" smtClean="0"/>
              <a:t>for acute, intermittent Tx of </a:t>
            </a:r>
            <a:r>
              <a:rPr lang="en-US" dirty="0" err="1" smtClean="0"/>
              <a:t>hypomobility</a:t>
            </a:r>
            <a:r>
              <a:rPr lang="en-US" dirty="0" smtClean="0"/>
              <a:t>, “OFF” episodes, Delayed ON &amp; No-ON episodes</a:t>
            </a:r>
          </a:p>
          <a:p>
            <a:pPr>
              <a:buFontTx/>
              <a:buChar char="-"/>
            </a:pPr>
            <a:r>
              <a:rPr lang="en-US" dirty="0" smtClean="0"/>
              <a:t>  Trigger an “ON” response within 20 min &amp; duration of action ~ 1.5 hrs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Side Effects: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  </a:t>
            </a:r>
          </a:p>
          <a:p>
            <a:pPr marL="0" lvl="1">
              <a:buFontTx/>
              <a:buChar char="-"/>
            </a:pPr>
            <a:endParaRPr lang="en-US" dirty="0" smtClean="0">
              <a:solidFill>
                <a:srgbClr val="FFFF00"/>
              </a:solidFill>
            </a:endParaRPr>
          </a:p>
          <a:p>
            <a:pPr marL="0" lvl="1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Contraindications:</a:t>
            </a:r>
          </a:p>
          <a:p>
            <a:pPr marL="457200" lvl="2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807" y="678522"/>
            <a:ext cx="159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Apomorphine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10 mg / ml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024" y="1470222"/>
            <a:ext cx="8641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DOSING: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Starting dose:    0.2 ml  (2 mg)</a:t>
            </a:r>
          </a:p>
          <a:p>
            <a:r>
              <a:rPr lang="en-US" dirty="0" smtClean="0"/>
              <a:t>	-  Max / episode:   0.6 ml  (6 mg)		Max / day:   2 ml  (20 mg)  or 5 doses /day</a:t>
            </a:r>
          </a:p>
          <a:p>
            <a:endParaRPr lang="en-US" dirty="0" smtClean="0"/>
          </a:p>
          <a:p>
            <a:r>
              <a:rPr lang="en-US" dirty="0" smtClean="0"/>
              <a:t>	-  Measure orthostatic / Heart rate pre-dose</a:t>
            </a:r>
          </a:p>
          <a:p>
            <a:r>
              <a:rPr lang="en-US" dirty="0" smtClean="0"/>
              <a:t>	-  Admin first dose 0.2 ml</a:t>
            </a:r>
          </a:p>
          <a:p>
            <a:r>
              <a:rPr lang="en-US" dirty="0" smtClean="0"/>
              <a:t>	-  Measure orthostatic / Heart rate at 20, 40, 60 min post-dose</a:t>
            </a:r>
          </a:p>
          <a:p>
            <a:r>
              <a:rPr lang="en-US" dirty="0" smtClean="0"/>
              <a:t>			-  If ineffective  …  trial 0.4 ml no sooner than 2 hrs later &amp; check ortho</a:t>
            </a:r>
          </a:p>
          <a:p>
            <a:r>
              <a:rPr lang="en-US" dirty="0" smtClean="0"/>
              <a:t>			-  Prescribe:  (</a:t>
            </a:r>
            <a:r>
              <a:rPr lang="en-US" dirty="0" smtClean="0">
                <a:solidFill>
                  <a:srgbClr val="FFFF00"/>
                </a:solidFill>
              </a:rPr>
              <a:t>Minimally effective dose – 0.1 ml</a:t>
            </a:r>
            <a:r>
              <a:rPr lang="en-US" dirty="0" smtClean="0"/>
              <a:t>)  for outpatient use</a:t>
            </a:r>
          </a:p>
          <a:p>
            <a:endParaRPr lang="en-US" dirty="0" smtClean="0"/>
          </a:p>
          <a:p>
            <a:r>
              <a:rPr lang="en-US" dirty="0" smtClean="0"/>
              <a:t>	-  For N/V side effect, admin concomitant antiemetic </a:t>
            </a:r>
            <a:r>
              <a:rPr lang="en-US" dirty="0" smtClean="0">
                <a:solidFill>
                  <a:srgbClr val="FFFF00"/>
                </a:solidFill>
              </a:rPr>
              <a:t>TIGAN (trimethobenzamide)</a:t>
            </a:r>
          </a:p>
          <a:p>
            <a:pPr marL="681038" indent="-681038"/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300 mg PO TID </a:t>
            </a:r>
            <a:r>
              <a:rPr lang="en-US" dirty="0" smtClean="0"/>
              <a:t>starting </a:t>
            </a:r>
            <a:r>
              <a:rPr lang="en-US" dirty="0" smtClean="0">
                <a:solidFill>
                  <a:srgbClr val="FFFF00"/>
                </a:solidFill>
              </a:rPr>
              <a:t>3 days </a:t>
            </a:r>
            <a:r>
              <a:rPr lang="en-US" dirty="0" smtClean="0"/>
              <a:t>prior to apomorphine and continue for </a:t>
            </a:r>
            <a:r>
              <a:rPr lang="en-US" dirty="0" smtClean="0">
                <a:solidFill>
                  <a:srgbClr val="FFFF00"/>
                </a:solidFill>
              </a:rPr>
              <a:t>2 months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7829" y="5540188"/>
            <a:ext cx="738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Caution</a:t>
            </a:r>
            <a:r>
              <a:rPr lang="en-US" dirty="0" smtClean="0"/>
              <a:t> for mild to moderate </a:t>
            </a:r>
            <a:r>
              <a:rPr lang="en-US" dirty="0" smtClean="0">
                <a:solidFill>
                  <a:srgbClr val="FFFF00"/>
                </a:solidFill>
              </a:rPr>
              <a:t>HEPATIC / RENAL impairment </a:t>
            </a:r>
            <a:r>
              <a:rPr lang="en-US" dirty="0" smtClean="0"/>
              <a:t>– Use </a:t>
            </a:r>
            <a:r>
              <a:rPr lang="en-US" b="1" dirty="0" smtClean="0">
                <a:solidFill>
                  <a:srgbClr val="FFFF00"/>
                </a:solidFill>
              </a:rPr>
              <a:t>0.1 ml </a:t>
            </a:r>
            <a:r>
              <a:rPr lang="en-US" dirty="0" smtClean="0"/>
              <a:t>as a testing dose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31189" y="447954"/>
            <a:ext cx="4638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Clinical Presentation </a:t>
            </a:r>
            <a:r>
              <a:rPr lang="en-US" dirty="0" smtClean="0"/>
              <a:t>– </a:t>
            </a:r>
            <a:r>
              <a:rPr lang="en-US" b="1" i="1" dirty="0" smtClean="0">
                <a:solidFill>
                  <a:srgbClr val="FFFF00"/>
                </a:solidFill>
              </a:rPr>
              <a:t>The 4 Cardinal Features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	</a:t>
            </a:r>
            <a:r>
              <a:rPr lang="en-US" i="1" dirty="0" smtClean="0"/>
              <a:t>1-    Tremor at rest</a:t>
            </a:r>
          </a:p>
          <a:p>
            <a:r>
              <a:rPr lang="en-US" i="1" dirty="0" smtClean="0"/>
              <a:t>	2-    Rigidity</a:t>
            </a:r>
          </a:p>
          <a:p>
            <a:r>
              <a:rPr lang="en-US" i="1" dirty="0" smtClean="0"/>
              <a:t>	3-    Bradykinesia</a:t>
            </a:r>
          </a:p>
          <a:p>
            <a:r>
              <a:rPr lang="en-US" i="1" dirty="0" smtClean="0"/>
              <a:t>	4-    Postural instability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7028" y="1984075"/>
            <a:ext cx="458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Resting Tremor: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“Pill-rolling”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Voluntary movement diminishes tremor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Absent during sleep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1884" y="3236163"/>
            <a:ext cx="5262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Limb Muscle Rigidity: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“Cog-wheel” or ratchet-like movement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Hypomania (facial muscles, lack of expression)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4282" y="3828741"/>
            <a:ext cx="4399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Bradykinesia: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Slowness of movement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Difficulty initiating movement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Micrographia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“Freezing”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Festinating gait (opposite to freezing)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4090" y="5055082"/>
            <a:ext cx="372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Postural instability: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Imbalance &amp; more likely to fall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The least treatable </a:t>
            </a:r>
            <a:r>
              <a:rPr lang="en-US" dirty="0" err="1" smtClean="0"/>
              <a:t>sx</a:t>
            </a:r>
            <a:r>
              <a:rPr lang="en-US" dirty="0" smtClean="0"/>
              <a:t> by meds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Agonists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807" y="678522"/>
            <a:ext cx="1595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Apomorphine</a:t>
            </a:r>
          </a:p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Concentration?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024" y="1470222"/>
            <a:ext cx="8641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DOSING:</a:t>
            </a:r>
          </a:p>
          <a:p>
            <a:r>
              <a:rPr lang="en-US" dirty="0" smtClean="0"/>
              <a:t>	-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-  Max / episode:   0.6 ml  (6 mg)		Max / day:   2 ml  (20 mg)  or 5 doses /day</a:t>
            </a:r>
          </a:p>
          <a:p>
            <a:endParaRPr lang="en-US" dirty="0" smtClean="0"/>
          </a:p>
          <a:p>
            <a:r>
              <a:rPr lang="en-US" dirty="0" smtClean="0"/>
              <a:t>	-  Admin procedure?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		-  If ineffective  …</a:t>
            </a:r>
          </a:p>
          <a:p>
            <a:r>
              <a:rPr lang="en-US" dirty="0" smtClean="0"/>
              <a:t>			-  Prescribe:   …..   for outpatient use</a:t>
            </a:r>
          </a:p>
          <a:p>
            <a:endParaRPr lang="en-US" dirty="0" smtClean="0"/>
          </a:p>
          <a:p>
            <a:r>
              <a:rPr lang="en-US" dirty="0" smtClean="0"/>
              <a:t>	-  For N/V side effect, admin concomitant  ….  </a:t>
            </a:r>
            <a:r>
              <a:rPr lang="en-US" dirty="0" smtClean="0">
                <a:solidFill>
                  <a:srgbClr val="FFFF00"/>
                </a:solidFill>
              </a:rPr>
              <a:t>Drug? Dose? Regimen?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7829" y="5540188"/>
            <a:ext cx="73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Caution</a:t>
            </a:r>
            <a:r>
              <a:rPr lang="en-US" dirty="0" smtClean="0"/>
              <a:t> for  …..   – Use   ……   as a testing dose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MAO-B Inhibitors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807" y="678522"/>
            <a:ext cx="1595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Selegiline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Rasagiline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355" y="2277380"/>
            <a:ext cx="7798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FDA Approval Status: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Selegiline: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Not a neuro-protector - Only as </a:t>
            </a:r>
            <a:r>
              <a:rPr lang="en-US" u="sng" dirty="0" smtClean="0"/>
              <a:t>adjunctive</a:t>
            </a:r>
            <a:r>
              <a:rPr lang="en-US" dirty="0" smtClean="0"/>
              <a:t> in pts with </a:t>
            </a:r>
            <a:r>
              <a:rPr lang="en-US" b="1" dirty="0" smtClean="0">
                <a:solidFill>
                  <a:srgbClr val="FFFF00"/>
                </a:solidFill>
              </a:rPr>
              <a:t>MILD</a:t>
            </a:r>
            <a:r>
              <a:rPr lang="en-US" dirty="0" smtClean="0"/>
              <a:t> PD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Rasagiline:</a:t>
            </a:r>
          </a:p>
          <a:p>
            <a:pPr marL="1087438" indent="-1087438">
              <a:tabLst>
                <a:tab pos="914400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Neuro-protector – As </a:t>
            </a:r>
            <a:r>
              <a:rPr lang="en-US" u="sng" dirty="0" smtClean="0"/>
              <a:t>Monotherapy</a:t>
            </a:r>
            <a:r>
              <a:rPr lang="en-US" dirty="0" smtClean="0"/>
              <a:t> &amp; </a:t>
            </a:r>
            <a:r>
              <a:rPr lang="en-US" u="sng" dirty="0" smtClean="0"/>
              <a:t>Adjunctive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FFFF00"/>
                </a:solidFill>
              </a:rPr>
              <a:t>early phase </a:t>
            </a:r>
            <a:r>
              <a:rPr lang="en-US" dirty="0" smtClean="0"/>
              <a:t>with minimal functional impairment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2765" y="4599133"/>
            <a:ext cx="615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Therapeutic Applications: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Adjunctive to L-dopa to extend duration of action by </a:t>
            </a:r>
            <a:r>
              <a:rPr lang="en-US" dirty="0" smtClean="0">
                <a:solidFill>
                  <a:srgbClr val="FFFF00"/>
                </a:solidFill>
              </a:rPr>
              <a:t>1 hr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Dose reduction of L-dopa ~ </a:t>
            </a:r>
            <a:r>
              <a:rPr lang="en-US" dirty="0" smtClean="0">
                <a:solidFill>
                  <a:srgbClr val="FFFF00"/>
                </a:solidFill>
              </a:rPr>
              <a:t>10%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Effective for “</a:t>
            </a:r>
            <a:r>
              <a:rPr lang="en-US" dirty="0" smtClean="0">
                <a:solidFill>
                  <a:srgbClr val="FFFF00"/>
                </a:solidFill>
              </a:rPr>
              <a:t>Wearing Off</a:t>
            </a:r>
            <a:r>
              <a:rPr lang="en-US" dirty="0" smtClean="0"/>
              <a:t>” – less effective for “On-Off”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4742" y="1626880"/>
            <a:ext cx="2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Irreversible MAO-B Inhibitors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MAO-B Inhibitors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807" y="678522"/>
            <a:ext cx="1595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Selegiline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Rasagiline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355" y="2277380"/>
            <a:ext cx="7798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FDA Approval Status: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Selegiline: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Rasagiline:</a:t>
            </a:r>
          </a:p>
          <a:p>
            <a:pPr marL="1087438" indent="-1087438">
              <a:tabLst>
                <a:tab pos="914400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2765" y="4599133"/>
            <a:ext cx="615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Therapeutic Applications: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4742" y="1626880"/>
            <a:ext cx="2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Irreversible MAO-B Inhibitors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MAO-B Inhibitors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7921" y="1431981"/>
            <a:ext cx="729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Rasagiline: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Strength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FFFF00"/>
                </a:solidFill>
              </a:rPr>
              <a:t>0.5 mg, 1 </a:t>
            </a:r>
            <a:r>
              <a:rPr lang="en-US" dirty="0" smtClean="0">
                <a:solidFill>
                  <a:srgbClr val="FFFF00"/>
                </a:solidFill>
              </a:rPr>
              <a:t>mg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-  </a:t>
            </a:r>
            <a:r>
              <a:rPr lang="en-US" dirty="0" smtClean="0"/>
              <a:t>Initial </a:t>
            </a:r>
            <a:r>
              <a:rPr lang="en-US" dirty="0" smtClean="0"/>
              <a:t>dose:  </a:t>
            </a:r>
            <a:r>
              <a:rPr lang="en-US" dirty="0" smtClean="0">
                <a:solidFill>
                  <a:srgbClr val="FFFF00"/>
                </a:solidFill>
              </a:rPr>
              <a:t>0.5 mg/d  </a:t>
            </a:r>
            <a:r>
              <a:rPr lang="en-US" dirty="0" smtClean="0"/>
              <a:t>…  increase to </a:t>
            </a:r>
            <a:r>
              <a:rPr lang="en-US" dirty="0" smtClean="0">
                <a:solidFill>
                  <a:srgbClr val="FFFF00"/>
                </a:solidFill>
              </a:rPr>
              <a:t>1 mg/d </a:t>
            </a:r>
            <a:r>
              <a:rPr lang="en-US" dirty="0" smtClean="0"/>
              <a:t>as </a:t>
            </a:r>
            <a:r>
              <a:rPr lang="en-US" dirty="0" smtClean="0"/>
              <a:t>tolerated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b="1" dirty="0" smtClean="0">
                <a:solidFill>
                  <a:srgbClr val="FFFF00"/>
                </a:solidFill>
              </a:rPr>
              <a:t>Contraindications:</a:t>
            </a:r>
          </a:p>
          <a:p>
            <a:pPr marL="1431925" indent="-1431925">
              <a:tabLst>
                <a:tab pos="120808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IR tablets:  </a:t>
            </a:r>
            <a:r>
              <a:rPr lang="en-US" dirty="0" smtClean="0">
                <a:solidFill>
                  <a:srgbClr val="FFFF00"/>
                </a:solidFill>
              </a:rPr>
              <a:t>Cyclobenzaprine, Dextromethorphan, Methadone, Tramadol, Propoxyphene, St John’s Wort</a:t>
            </a:r>
          </a:p>
          <a:p>
            <a:pPr marL="1431925" indent="-1431925">
              <a:tabLst>
                <a:tab pos="120808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ODT :  oral </a:t>
            </a:r>
            <a:r>
              <a:rPr lang="en-US" dirty="0" smtClean="0">
                <a:solidFill>
                  <a:srgbClr val="FFFF00"/>
                </a:solidFill>
              </a:rPr>
              <a:t>Selegiline</a:t>
            </a:r>
            <a:r>
              <a:rPr lang="en-US" dirty="0" smtClean="0"/>
              <a:t> a additional to IR’s contraindications</a:t>
            </a:r>
          </a:p>
          <a:p>
            <a:pPr marL="1431925" indent="-1431925">
              <a:tabLst>
                <a:tab pos="1208088" algn="l"/>
              </a:tabLst>
            </a:pPr>
            <a:endParaRPr lang="en-US" dirty="0" smtClean="0"/>
          </a:p>
          <a:p>
            <a:pPr marL="465138" indent="-465138"/>
            <a:r>
              <a:rPr lang="en-US" dirty="0" smtClean="0"/>
              <a:t>	</a:t>
            </a:r>
            <a:r>
              <a:rPr lang="en-US" dirty="0" smtClean="0"/>
              <a:t>-  D/D Interactions:</a:t>
            </a:r>
          </a:p>
          <a:p>
            <a:pPr marL="1208088" indent="-1208088"/>
            <a:r>
              <a:rPr lang="en-US" dirty="0" smtClean="0"/>
              <a:t>	</a:t>
            </a:r>
            <a:r>
              <a:rPr lang="en-US" dirty="0" smtClean="0"/>
              <a:t>-  Cipro can double conc. of Rasagiline</a:t>
            </a:r>
          </a:p>
          <a:p>
            <a:pPr marL="1208088" indent="-1208088"/>
            <a:r>
              <a:rPr lang="en-US" dirty="0" smtClean="0"/>
              <a:t>	</a:t>
            </a:r>
            <a:r>
              <a:rPr lang="en-US" dirty="0" smtClean="0"/>
              <a:t>-  CYP &amp; MAO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MAO-B Inhibitors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7921" y="1431981"/>
            <a:ext cx="7297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Rasagiline: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Strength: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-  </a:t>
            </a:r>
            <a:r>
              <a:rPr lang="en-US" dirty="0" smtClean="0"/>
              <a:t>Initial </a:t>
            </a:r>
            <a:r>
              <a:rPr lang="en-US" dirty="0" smtClean="0"/>
              <a:t>dose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b="1" dirty="0" smtClean="0">
                <a:solidFill>
                  <a:srgbClr val="FFFF00"/>
                </a:solidFill>
              </a:rPr>
              <a:t>Contraindications:</a:t>
            </a:r>
          </a:p>
          <a:p>
            <a:pPr marL="1431925" indent="-1431925">
              <a:tabLst>
                <a:tab pos="120808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IR tablets:</a:t>
            </a:r>
            <a:endParaRPr lang="en-US" dirty="0" smtClean="0">
              <a:solidFill>
                <a:srgbClr val="FFFF00"/>
              </a:solidFill>
            </a:endParaRPr>
          </a:p>
          <a:p>
            <a:pPr marL="1431925" indent="-1431925">
              <a:tabLst>
                <a:tab pos="120808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ODT :</a:t>
            </a:r>
          </a:p>
          <a:p>
            <a:pPr marL="1431925" indent="-1431925">
              <a:tabLst>
                <a:tab pos="1208088" algn="l"/>
              </a:tabLst>
            </a:pPr>
            <a:endParaRPr lang="en-US" dirty="0" smtClean="0"/>
          </a:p>
          <a:p>
            <a:pPr marL="465138" indent="-465138"/>
            <a:r>
              <a:rPr lang="en-US" dirty="0" smtClean="0"/>
              <a:t>	</a:t>
            </a:r>
            <a:r>
              <a:rPr lang="en-US" dirty="0" smtClean="0"/>
              <a:t>-  D/D Interactions:</a:t>
            </a:r>
          </a:p>
          <a:p>
            <a:pPr marL="1208088" indent="-1208088"/>
            <a:r>
              <a:rPr lang="en-US" dirty="0" smtClean="0"/>
              <a:t>	</a:t>
            </a:r>
            <a:r>
              <a:rPr lang="en-US" dirty="0" smtClean="0"/>
              <a:t>-</a:t>
            </a:r>
          </a:p>
          <a:p>
            <a:pPr marL="1208088" indent="-1208088"/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COMT  Inhibitors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95623" y="609510"/>
            <a:ext cx="134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Tolcapone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Entacapone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486" y="1449236"/>
            <a:ext cx="628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reduce metabolism of </a:t>
            </a:r>
            <a:r>
              <a:rPr lang="en-US" dirty="0" smtClean="0">
                <a:solidFill>
                  <a:srgbClr val="FFFF00"/>
                </a:solidFill>
              </a:rPr>
              <a:t>L-dopa</a:t>
            </a:r>
            <a:r>
              <a:rPr lang="en-US" dirty="0" smtClean="0"/>
              <a:t> to 3-O-methyldopa (3-OMD)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619" y="2260121"/>
            <a:ext cx="819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Therapeutic Applications: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NEVER</a:t>
            </a:r>
            <a:r>
              <a:rPr lang="en-US" dirty="0" smtClean="0"/>
              <a:t> use in monotherapy b/c of its MOA or adjunctive to Dopamine agonists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ONLY </a:t>
            </a:r>
            <a:r>
              <a:rPr lang="en-US" dirty="0" smtClean="0"/>
              <a:t>as adjunctive to L-dopa / Carbidopa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Significant increase in “ON” time (1-2 hrs) &amp; ↓ “OFF” time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Increase half-life of L-dopa to 2-2.5 hrs   … ↓  by ~ </a:t>
            </a:r>
            <a:r>
              <a:rPr lang="en-US" dirty="0" smtClean="0">
                <a:solidFill>
                  <a:srgbClr val="FFFF00"/>
                </a:solidFill>
              </a:rPr>
              <a:t>25%</a:t>
            </a:r>
            <a:r>
              <a:rPr lang="en-US" dirty="0" smtClean="0"/>
              <a:t>  L-dopa dose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COMT  Inhibitors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95623" y="609510"/>
            <a:ext cx="134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Tolcapone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Entacapone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486" y="1449236"/>
            <a:ext cx="628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MOA</a:t>
            </a:r>
            <a:r>
              <a:rPr lang="en-US" dirty="0" smtClean="0"/>
              <a:t>:  reduce metabolism of </a:t>
            </a:r>
            <a:r>
              <a:rPr lang="en-US" dirty="0" smtClean="0">
                <a:solidFill>
                  <a:srgbClr val="FFFF00"/>
                </a:solidFill>
              </a:rPr>
              <a:t>L-dopa</a:t>
            </a:r>
            <a:r>
              <a:rPr lang="en-US" dirty="0" smtClean="0"/>
              <a:t> to 3-O-methyldopa (3-OMD)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619" y="2260121"/>
            <a:ext cx="819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Therapeutic Applications: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NEVER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dirty="0" smtClean="0">
                <a:solidFill>
                  <a:srgbClr val="FFFF00"/>
                </a:solidFill>
              </a:rPr>
              <a:t>ONLY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	-  Significant increase in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Increase half-life of L-dopa to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COMT  Inhibitors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14736" y="793625"/>
            <a:ext cx="6694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Tolcapone: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Inhibits L-dopa metabolism </a:t>
            </a:r>
            <a:r>
              <a:rPr lang="en-US" u="sng" dirty="0" smtClean="0">
                <a:solidFill>
                  <a:srgbClr val="FFFF00"/>
                </a:solidFill>
              </a:rPr>
              <a:t>centrally</a:t>
            </a:r>
            <a:r>
              <a:rPr lang="en-US" dirty="0" smtClean="0"/>
              <a:t> &amp; </a:t>
            </a:r>
            <a:r>
              <a:rPr lang="en-US" u="sng" dirty="0" smtClean="0">
                <a:solidFill>
                  <a:srgbClr val="FFFF00"/>
                </a:solidFill>
              </a:rPr>
              <a:t>peripherally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b="1" dirty="0" smtClean="0">
                <a:solidFill>
                  <a:srgbClr val="FFFF00"/>
                </a:solidFill>
              </a:rPr>
              <a:t>Black Box Warning:	Hepatotoxicity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Monitor LFT q. 2-4 wks for the 1</a:t>
            </a:r>
            <a:r>
              <a:rPr lang="en-US" baseline="30000" dirty="0" smtClean="0"/>
              <a:t>st</a:t>
            </a:r>
            <a:r>
              <a:rPr lang="en-US" dirty="0" smtClean="0"/>
              <a:t> 6 </a:t>
            </a:r>
            <a:r>
              <a:rPr lang="en-US" dirty="0" err="1" smtClean="0"/>
              <a:t>mos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	-  If dose ↑  monitor LFT q. 2-4 wks for another 6 </a:t>
            </a:r>
            <a:r>
              <a:rPr lang="en-US" dirty="0" err="1" smtClean="0"/>
              <a:t>mos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	-  Discontinue if ALT or AST &gt; 2x  normal limits</a:t>
            </a:r>
          </a:p>
          <a:p>
            <a:endParaRPr lang="en-US" dirty="0" smtClean="0"/>
          </a:p>
          <a:p>
            <a:r>
              <a:rPr lang="en-US" dirty="0" smtClean="0"/>
              <a:t>	-  Reserve use for after failure with other therapies 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If no response within 3 wks, discontinue the drug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928" y="4226943"/>
            <a:ext cx="7729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Entacapone: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More commonly used than Tolcapone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Inhibits L-dopa metabolism </a:t>
            </a:r>
            <a:r>
              <a:rPr lang="en-US" u="sng" dirty="0" smtClean="0">
                <a:solidFill>
                  <a:srgbClr val="FFFF00"/>
                </a:solidFill>
              </a:rPr>
              <a:t>peripherally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Side Effects: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Severe diarrhea (dehydration in elderly)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Delayed SE  …  6-12 wks after start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Does not resolve on its own  …  have to ↓ dose or d/c the med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COMT  Inhibitors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14736" y="793625"/>
            <a:ext cx="6694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Tolcapone: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Inhibits L-dopa metabolism</a:t>
            </a:r>
            <a:endParaRPr lang="en-US" u="sng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  </a:t>
            </a:r>
            <a:r>
              <a:rPr lang="en-US" b="1" dirty="0" smtClean="0">
                <a:solidFill>
                  <a:srgbClr val="FFFF00"/>
                </a:solidFill>
              </a:rPr>
              <a:t>Black Box Warning:	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Monitor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If dose ↑  monitor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Discontinue if</a:t>
            </a:r>
          </a:p>
          <a:p>
            <a:endParaRPr lang="en-US" dirty="0" smtClean="0"/>
          </a:p>
          <a:p>
            <a:r>
              <a:rPr lang="en-US" dirty="0" smtClean="0"/>
              <a:t>	-  Reserve use for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If no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928" y="4226943"/>
            <a:ext cx="7729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Entacapone: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More commonly used than Tolcapone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Inhibits L-dopa metabolism</a:t>
            </a:r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</a:t>
            </a:r>
            <a:r>
              <a:rPr lang="en-US" dirty="0" smtClean="0"/>
              <a:t>-  Side Effects: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Amantadine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9024" y="603844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ONLY</a:t>
            </a:r>
            <a:r>
              <a:rPr lang="en-US" dirty="0" smtClean="0"/>
              <a:t> used for </a:t>
            </a:r>
            <a:r>
              <a:rPr lang="en-US" b="1" dirty="0" smtClean="0">
                <a:solidFill>
                  <a:srgbClr val="FFFF00"/>
                </a:solidFill>
              </a:rPr>
              <a:t>Dyskinesia</a:t>
            </a:r>
            <a:r>
              <a:rPr lang="en-US" dirty="0" smtClean="0"/>
              <a:t> associated with L-dopa therapy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recommended for </a:t>
            </a:r>
            <a:r>
              <a:rPr lang="en-US" dirty="0" smtClean="0">
                <a:solidFill>
                  <a:srgbClr val="FFFF00"/>
                </a:solidFill>
              </a:rPr>
              <a:t>monotherapy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17758" y="1867178"/>
            <a:ext cx="3759115" cy="634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Anti-Cholinergic Agents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3864" y="2363634"/>
            <a:ext cx="184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Benztropine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Trihexyphenidyl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5290" y="3295289"/>
            <a:ext cx="6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ONLY</a:t>
            </a:r>
            <a:r>
              <a:rPr lang="en-US" dirty="0" smtClean="0"/>
              <a:t> used for pts </a:t>
            </a:r>
            <a:r>
              <a:rPr lang="en-US" dirty="0" smtClean="0">
                <a:solidFill>
                  <a:srgbClr val="FFFF00"/>
                </a:solidFill>
              </a:rPr>
              <a:t>&lt; 65 yrs </a:t>
            </a:r>
            <a:r>
              <a:rPr lang="en-US" dirty="0" smtClean="0"/>
              <a:t>of age</a:t>
            </a:r>
          </a:p>
          <a:p>
            <a:endParaRPr lang="en-US" dirty="0" smtClean="0"/>
          </a:p>
          <a:p>
            <a:r>
              <a:rPr lang="en-US" dirty="0" smtClean="0"/>
              <a:t>Can be used in </a:t>
            </a:r>
            <a:r>
              <a:rPr lang="en-US" u="sng" dirty="0" smtClean="0">
                <a:solidFill>
                  <a:srgbClr val="FFFF00"/>
                </a:solidFill>
              </a:rPr>
              <a:t>Monotherapy</a:t>
            </a:r>
            <a:r>
              <a:rPr lang="en-US" dirty="0" smtClean="0"/>
              <a:t> for pts with </a:t>
            </a:r>
            <a:r>
              <a:rPr lang="en-US" u="sng" dirty="0" smtClean="0">
                <a:solidFill>
                  <a:srgbClr val="FFFF00"/>
                </a:solidFill>
              </a:rPr>
              <a:t>MILD</a:t>
            </a:r>
            <a:r>
              <a:rPr lang="en-US" dirty="0" smtClean="0"/>
              <a:t> PK and </a:t>
            </a:r>
            <a:r>
              <a:rPr lang="en-US" u="sng" dirty="0" smtClean="0">
                <a:solidFill>
                  <a:srgbClr val="FFFF00"/>
                </a:solidFill>
              </a:rPr>
              <a:t>tremor</a:t>
            </a:r>
            <a:r>
              <a:rPr lang="en-US" dirty="0" smtClean="0"/>
              <a:t> as predominant symptoms with a very  small portion of muscle rigidity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Benztropine: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Initial dose:  1-2 mg PO/day hs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Max dose:  6 mg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Trihexyphenidyl: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Initial dose:  1 mg/day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352" y="147558"/>
            <a:ext cx="6728604" cy="63448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When to Start Tx of PK?  </a:t>
            </a:r>
            <a:r>
              <a:rPr lang="en-US" sz="2000" dirty="0" smtClean="0">
                <a:solidFill>
                  <a:srgbClr val="FFFF00"/>
                </a:solidFill>
              </a:rPr>
              <a:t>As soon as diagnosis confirmed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336" y="913785"/>
            <a:ext cx="4638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Clinical Presentation </a:t>
            </a:r>
            <a:r>
              <a:rPr lang="en-US" dirty="0" smtClean="0"/>
              <a:t>– </a:t>
            </a:r>
            <a:r>
              <a:rPr lang="en-US" b="1" i="1" dirty="0" smtClean="0">
                <a:solidFill>
                  <a:srgbClr val="FFFF00"/>
                </a:solidFill>
              </a:rPr>
              <a:t>The 4 Cardinal Features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	</a:t>
            </a:r>
            <a:r>
              <a:rPr lang="en-US" i="1" dirty="0" smtClean="0"/>
              <a:t>1-    Tremor at rest</a:t>
            </a:r>
          </a:p>
          <a:p>
            <a:r>
              <a:rPr lang="en-US" i="1" dirty="0" smtClean="0"/>
              <a:t>	2-    Rigidity</a:t>
            </a:r>
          </a:p>
          <a:p>
            <a:r>
              <a:rPr lang="en-US" i="1" dirty="0" smtClean="0"/>
              <a:t>	3-    Bradykinesia</a:t>
            </a:r>
          </a:p>
          <a:p>
            <a:r>
              <a:rPr lang="en-US" i="1" dirty="0" smtClean="0"/>
              <a:t>	4-    Postural instability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01124" y="913785"/>
            <a:ext cx="4056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Clinical Diagnosis ≥ 2 of the following </a:t>
            </a:r>
            <a:r>
              <a:rPr lang="en-US" dirty="0" err="1" smtClean="0">
                <a:solidFill>
                  <a:srgbClr val="FFFF00"/>
                </a:solidFill>
              </a:rPr>
              <a:t>sx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-  </a:t>
            </a:r>
            <a:r>
              <a:rPr lang="en-US" dirty="0" smtClean="0"/>
              <a:t>Resting Tremor or</a:t>
            </a:r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/>
              <a:t>Muscle rigidity or</a:t>
            </a:r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/>
              <a:t>Bradykinesia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AND</a:t>
            </a:r>
            <a:r>
              <a:rPr lang="en-US" dirty="0" smtClean="0"/>
              <a:t>	-  Positive response to anti-PK Tx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9352" y="2703681"/>
            <a:ext cx="3059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Dopamine Agents:</a:t>
            </a:r>
          </a:p>
          <a:p>
            <a:r>
              <a:rPr lang="en-US" dirty="0" smtClean="0"/>
              <a:t>	-  Levodopa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Dopa Decarboxylase Inhibitor:</a:t>
            </a:r>
          </a:p>
          <a:p>
            <a:r>
              <a:rPr lang="en-US" dirty="0" smtClean="0"/>
              <a:t>	-  Carbidopa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Dopamine Agonists:</a:t>
            </a:r>
          </a:p>
          <a:p>
            <a:r>
              <a:rPr lang="en-US" dirty="0" smtClean="0"/>
              <a:t>	-  </a:t>
            </a:r>
            <a:r>
              <a:rPr lang="en-US" strike="sngStrike" dirty="0" smtClean="0"/>
              <a:t>Bromocriptine</a:t>
            </a:r>
          </a:p>
          <a:p>
            <a:r>
              <a:rPr lang="en-US" dirty="0" smtClean="0"/>
              <a:t>	-  Pramipexole</a:t>
            </a:r>
          </a:p>
          <a:p>
            <a:r>
              <a:rPr lang="en-US" dirty="0" smtClean="0"/>
              <a:t>	-  Ropinirole</a:t>
            </a:r>
          </a:p>
          <a:p>
            <a:r>
              <a:rPr lang="en-US" dirty="0" smtClean="0"/>
              <a:t>	-  </a:t>
            </a:r>
            <a:r>
              <a:rPr lang="en-US" dirty="0" err="1" smtClean="0"/>
              <a:t>Rotigotine</a:t>
            </a:r>
            <a:endParaRPr lang="en-US" dirty="0" smtClean="0"/>
          </a:p>
          <a:p>
            <a:r>
              <a:rPr lang="en-US" dirty="0" smtClean="0"/>
              <a:t>	-  Apomorphine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3234" y="2781485"/>
            <a:ext cx="2546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MAO-B Inhibitors:</a:t>
            </a:r>
          </a:p>
          <a:p>
            <a:r>
              <a:rPr lang="en-US" dirty="0" smtClean="0"/>
              <a:t>	-  Selegiline</a:t>
            </a:r>
          </a:p>
          <a:p>
            <a:r>
              <a:rPr lang="en-US" dirty="0" smtClean="0"/>
              <a:t>	-  Rasagiline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COMT Inhibitors:</a:t>
            </a:r>
          </a:p>
          <a:p>
            <a:r>
              <a:rPr lang="en-US" dirty="0" smtClean="0"/>
              <a:t>	-  Tolcapone</a:t>
            </a:r>
          </a:p>
          <a:p>
            <a:r>
              <a:rPr lang="en-US" dirty="0" smtClean="0"/>
              <a:t>	-  Entacapone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Anticholinergics:</a:t>
            </a:r>
          </a:p>
          <a:p>
            <a:r>
              <a:rPr lang="en-US" dirty="0" smtClean="0"/>
              <a:t>	-  Benztropine</a:t>
            </a:r>
          </a:p>
          <a:p>
            <a:r>
              <a:rPr lang="en-US" dirty="0" smtClean="0"/>
              <a:t>	-  Trihexyphenidyl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7792" y="6128165"/>
            <a:ext cx="29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Antiviral agent:   </a:t>
            </a:r>
            <a:r>
              <a:rPr lang="en-US" dirty="0" smtClean="0"/>
              <a:t>Amantadine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Amantadine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39024" y="603844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ONLY</a:t>
            </a:r>
            <a:r>
              <a:rPr lang="en-US" dirty="0" smtClean="0"/>
              <a:t> used for </a:t>
            </a:r>
            <a:r>
              <a:rPr lang="en-US" b="1" dirty="0" smtClean="0">
                <a:solidFill>
                  <a:srgbClr val="FFFF00"/>
                </a:solidFill>
              </a:rPr>
              <a:t>…………</a:t>
            </a:r>
            <a:r>
              <a:rPr lang="en-US" dirty="0" smtClean="0"/>
              <a:t> associated with L-dopa therapy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recommended for </a:t>
            </a:r>
            <a:r>
              <a:rPr lang="en-US" dirty="0" smtClean="0">
                <a:solidFill>
                  <a:srgbClr val="FFFF00"/>
                </a:solidFill>
              </a:rPr>
              <a:t>monotherapy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17758" y="1867178"/>
            <a:ext cx="3759115" cy="634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Anti-Cholinergic Agents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3864" y="2363634"/>
            <a:ext cx="184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Benztropine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Trihexyphenidyl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5290" y="3191771"/>
            <a:ext cx="6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ONLY</a:t>
            </a:r>
            <a:r>
              <a:rPr lang="en-US" dirty="0" smtClean="0"/>
              <a:t> used for pts </a:t>
            </a:r>
            <a:r>
              <a:rPr lang="en-US" dirty="0" smtClean="0">
                <a:solidFill>
                  <a:srgbClr val="FFFF00"/>
                </a:solidFill>
              </a:rPr>
              <a:t>…… </a:t>
            </a:r>
            <a:r>
              <a:rPr lang="en-US" dirty="0" smtClean="0"/>
              <a:t>of age</a:t>
            </a:r>
          </a:p>
          <a:p>
            <a:endParaRPr lang="en-US" dirty="0" smtClean="0"/>
          </a:p>
          <a:p>
            <a:r>
              <a:rPr lang="en-US" dirty="0" smtClean="0"/>
              <a:t>Can be used in </a:t>
            </a:r>
            <a:r>
              <a:rPr lang="en-US" u="sng" dirty="0" smtClean="0">
                <a:solidFill>
                  <a:srgbClr val="FFFF00"/>
                </a:solidFill>
              </a:rPr>
              <a:t>Monotherapy</a:t>
            </a:r>
            <a:r>
              <a:rPr lang="en-US" dirty="0" smtClean="0"/>
              <a:t> for pts with </a:t>
            </a:r>
            <a:r>
              <a:rPr lang="en-US" u="sng" dirty="0" smtClean="0">
                <a:solidFill>
                  <a:srgbClr val="FFFF00"/>
                </a:solidFill>
              </a:rPr>
              <a:t>…….…..</a:t>
            </a:r>
            <a:r>
              <a:rPr lang="en-US" dirty="0" smtClean="0"/>
              <a:t> PK and </a:t>
            </a:r>
            <a:r>
              <a:rPr lang="en-US" u="sng" dirty="0" smtClean="0">
                <a:solidFill>
                  <a:srgbClr val="FFFF00"/>
                </a:solidFill>
              </a:rPr>
              <a:t>………..</a:t>
            </a:r>
            <a:r>
              <a:rPr lang="en-US" dirty="0" smtClean="0"/>
              <a:t> as predominant symptoms with a very  small portion of muscle rigidity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Benztropine: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Initial dose: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Max dose: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Trihexyphenidyl: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Initial dose: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107" y="931038"/>
            <a:ext cx="4638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Clinical Presentation </a:t>
            </a:r>
            <a:r>
              <a:rPr lang="en-US" dirty="0" smtClean="0"/>
              <a:t>– </a:t>
            </a:r>
            <a:r>
              <a:rPr lang="en-US" b="1" i="1" dirty="0" smtClean="0">
                <a:solidFill>
                  <a:srgbClr val="FFFF00"/>
                </a:solidFill>
              </a:rPr>
              <a:t>The 4 Cardinal Features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	</a:t>
            </a:r>
            <a:r>
              <a:rPr lang="en-US" i="1" dirty="0" smtClean="0"/>
              <a:t>1-</a:t>
            </a:r>
          </a:p>
          <a:p>
            <a:r>
              <a:rPr lang="en-US" i="1" dirty="0" smtClean="0"/>
              <a:t>	2-</a:t>
            </a:r>
          </a:p>
          <a:p>
            <a:r>
              <a:rPr lang="en-US" i="1" dirty="0" smtClean="0"/>
              <a:t>	3-</a:t>
            </a:r>
          </a:p>
          <a:p>
            <a:r>
              <a:rPr lang="en-US" i="1" dirty="0" smtClean="0"/>
              <a:t>	4-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46388" y="2876211"/>
            <a:ext cx="3059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Dopamine Agents:</a:t>
            </a:r>
          </a:p>
          <a:p>
            <a:r>
              <a:rPr lang="en-US" dirty="0" smtClean="0"/>
              <a:t>	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Dopa Decarboxylase Inhibitor:</a:t>
            </a:r>
          </a:p>
          <a:p>
            <a:r>
              <a:rPr lang="en-US" dirty="0" smtClean="0"/>
              <a:t>	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Dopamine Agonists:</a:t>
            </a:r>
          </a:p>
          <a:p>
            <a:r>
              <a:rPr lang="en-US" dirty="0" smtClean="0"/>
              <a:t>	-  </a:t>
            </a:r>
            <a:r>
              <a:rPr lang="en-US" strike="sngStrike" dirty="0" smtClean="0"/>
              <a:t>Bromocriptine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3234" y="2643461"/>
            <a:ext cx="2546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MAO-B Inhibitors: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COMT Inhibitors: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Anticholinergics: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9237" y="6076406"/>
            <a:ext cx="297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Antiviral agent: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1124" y="931038"/>
            <a:ext cx="4056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Clinical Diagnosis ≥ 2 of the following </a:t>
            </a:r>
            <a:r>
              <a:rPr lang="en-US" dirty="0" err="1" smtClean="0">
                <a:solidFill>
                  <a:srgbClr val="FFFF00"/>
                </a:solidFill>
              </a:rPr>
              <a:t>sx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-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AND</a:t>
            </a:r>
            <a:r>
              <a:rPr lang="en-US" dirty="0" smtClean="0"/>
              <a:t>	-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91292" y="253930"/>
            <a:ext cx="4228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When to Start Tx of PK?  </a:t>
            </a:r>
            <a:r>
              <a:rPr lang="en-US" sz="2000" dirty="0" smtClean="0">
                <a:solidFill>
                  <a:srgbClr val="FFFF00"/>
                </a:solidFill>
              </a:rPr>
              <a:t>…………………….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040"/>
            <a:ext cx="8991599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Agents - </a:t>
            </a:r>
            <a:r>
              <a:rPr lang="en-US" sz="2000" dirty="0" smtClean="0"/>
              <a:t>Dopa Decarboxylase Inhibitor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1" y="778939"/>
            <a:ext cx="386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Levodopa (L-dopa) – The most effective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144" y="1148271"/>
            <a:ext cx="386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Precursor of dopamine</a:t>
            </a:r>
          </a:p>
          <a:p>
            <a:pPr>
              <a:buFontTx/>
              <a:buChar char="-"/>
            </a:pPr>
            <a:r>
              <a:rPr lang="en-US" dirty="0" smtClean="0"/>
              <a:t>  Cross BBB &amp; converted to dopamine</a:t>
            </a:r>
          </a:p>
          <a:p>
            <a:pPr>
              <a:buFontTx/>
              <a:buChar char="-"/>
            </a:pPr>
            <a:r>
              <a:rPr lang="en-US" dirty="0" smtClean="0"/>
              <a:t>  T</a:t>
            </a:r>
            <a:r>
              <a:rPr lang="en-US" baseline="-25000" dirty="0" smtClean="0"/>
              <a:t>1/2</a:t>
            </a:r>
            <a:r>
              <a:rPr lang="en-US" dirty="0" smtClean="0"/>
              <a:t>  :   1 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3072" y="778939"/>
            <a:ext cx="35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Carbidopa</a:t>
            </a:r>
            <a:r>
              <a:rPr lang="en-US" dirty="0" smtClean="0"/>
              <a:t> – </a:t>
            </a:r>
            <a:r>
              <a:rPr lang="en-US" sz="1400" dirty="0" smtClean="0"/>
              <a:t>Dopa Decarboxylase Inhibitor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1595" y="1134544"/>
            <a:ext cx="3928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↑ dopamine availability</a:t>
            </a:r>
          </a:p>
          <a:p>
            <a:pPr>
              <a:buFontTx/>
              <a:buChar char="-"/>
            </a:pPr>
            <a:r>
              <a:rPr lang="en-US" dirty="0" smtClean="0"/>
              <a:t>  ↓  N/V caused by L-dopa metabolite</a:t>
            </a:r>
          </a:p>
          <a:p>
            <a:pPr>
              <a:buFontTx/>
              <a:buChar char="-"/>
            </a:pPr>
            <a:r>
              <a:rPr lang="en-US" dirty="0" smtClean="0"/>
              <a:t>   </a:t>
            </a:r>
            <a:r>
              <a:rPr lang="en-US" sz="1400" dirty="0" smtClean="0"/>
              <a:t>Min. 75 mg </a:t>
            </a:r>
            <a:r>
              <a:rPr lang="en-US" sz="1400" u="sng" dirty="0" smtClean="0"/>
              <a:t>COMPLETELY</a:t>
            </a:r>
            <a:r>
              <a:rPr lang="en-US" sz="1400" dirty="0" smtClean="0"/>
              <a:t> inhibit decarboxylase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9892" y="2741606"/>
            <a:ext cx="281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Sinemet IR -  Parcopa  ODT  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1" y="3200408"/>
            <a:ext cx="4097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/ 100 mg, 25 / 100 mg, 25 / 250  mg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Starting dose:   25 / 100 mg  TID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 Titration: ↑  by # 1 tablet q 1-2 days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Maintenance:  400-600 mg L-dopa/d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Duration of response:  5 hrs for new pts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169863" indent="-169863">
              <a:buFontTx/>
              <a:buChar char="-"/>
            </a:pPr>
            <a:r>
              <a:rPr lang="en-US" dirty="0" smtClean="0"/>
              <a:t> New pts:  take with </a:t>
            </a:r>
            <a:r>
              <a:rPr lang="en-US" dirty="0" smtClean="0">
                <a:solidFill>
                  <a:srgbClr val="FFFF00"/>
                </a:solidFill>
              </a:rPr>
              <a:t>food</a:t>
            </a:r>
            <a:r>
              <a:rPr lang="en-US" dirty="0" smtClean="0"/>
              <a:t>  ONLY for the 1</a:t>
            </a:r>
            <a:r>
              <a:rPr lang="en-US" baseline="30000" dirty="0" smtClean="0"/>
              <a:t>st</a:t>
            </a:r>
            <a:r>
              <a:rPr lang="en-US" dirty="0" smtClean="0"/>
              <a:t>  3 days  to minimize N/V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17706" y="2741606"/>
            <a:ext cx="13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Sinemet CR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596" y="3217338"/>
            <a:ext cx="38100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25 / 100 mg, 50 / 200 mg</a:t>
            </a:r>
          </a:p>
          <a:p>
            <a:endParaRPr lang="en-US" dirty="0" smtClean="0"/>
          </a:p>
          <a:p>
            <a:pPr marL="223838" indent="-223838">
              <a:buFontTx/>
              <a:buChar char="-"/>
              <a:tabLst>
                <a:tab pos="120650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Starting </a:t>
            </a:r>
            <a:r>
              <a:rPr lang="en-US" dirty="0" smtClean="0">
                <a:solidFill>
                  <a:srgbClr val="FFFF00"/>
                </a:solidFill>
              </a:rPr>
              <a:t>dose:  50 / 200 mg  </a:t>
            </a:r>
            <a:r>
              <a:rPr lang="en-US" dirty="0" smtClean="0">
                <a:solidFill>
                  <a:srgbClr val="FFFF00"/>
                </a:solidFill>
              </a:rPr>
              <a:t>BID </a:t>
            </a:r>
            <a:r>
              <a:rPr lang="en-US" sz="1400" dirty="0" smtClean="0">
                <a:solidFill>
                  <a:srgbClr val="FFFF00"/>
                </a:solidFill>
              </a:rPr>
              <a:t>(no less than 6 hr interval to avoid SE)</a:t>
            </a:r>
          </a:p>
          <a:p>
            <a:pPr marL="223838" indent="-223838">
              <a:buFontTx/>
              <a:buChar char="-"/>
              <a:tabLst>
                <a:tab pos="120650" algn="l"/>
              </a:tabLst>
            </a:pPr>
            <a:endParaRPr lang="en-US" sz="1400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dirty="0" smtClean="0"/>
              <a:t>   IR/CR conversion  … </a:t>
            </a:r>
            <a:r>
              <a:rPr lang="en-US" dirty="0" smtClean="0">
                <a:solidFill>
                  <a:srgbClr val="FFFF00"/>
                </a:solidFill>
              </a:rPr>
              <a:t>10-30% higher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Titrate at 3 day  intervals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Take with </a:t>
            </a:r>
            <a:r>
              <a:rPr lang="en-US" dirty="0" smtClean="0">
                <a:solidFill>
                  <a:srgbClr val="FFFF00"/>
                </a:solidFill>
              </a:rPr>
              <a:t>food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Not a good option for “Wearing-off”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5400000">
            <a:off x="4546557" y="135935"/>
            <a:ext cx="474135" cy="443653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040"/>
            <a:ext cx="8991599" cy="63448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Dopamine Agents - </a:t>
            </a:r>
            <a:r>
              <a:rPr lang="en-US" sz="2000" dirty="0" smtClean="0"/>
              <a:t>Dopa Decarboxylase Inhibitor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1" y="778939"/>
            <a:ext cx="386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Levodopa (L-dopa) – The most effective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662" y="1148271"/>
            <a:ext cx="386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Precursor of dopamine</a:t>
            </a:r>
          </a:p>
          <a:p>
            <a:pPr>
              <a:buFontTx/>
              <a:buChar char="-"/>
            </a:pPr>
            <a:r>
              <a:rPr lang="en-US" dirty="0" smtClean="0"/>
              <a:t>  Cross BBB &amp; converted to dopamine</a:t>
            </a:r>
          </a:p>
          <a:p>
            <a:pPr>
              <a:buFontTx/>
              <a:buChar char="-"/>
            </a:pPr>
            <a:r>
              <a:rPr lang="en-US" dirty="0" smtClean="0"/>
              <a:t>  T</a:t>
            </a:r>
            <a:r>
              <a:rPr lang="en-US" baseline="-25000" dirty="0" smtClean="0"/>
              <a:t>1/2</a:t>
            </a:r>
            <a:r>
              <a:rPr lang="en-US" dirty="0" smtClean="0"/>
              <a:t>  :   1 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3072" y="778939"/>
            <a:ext cx="35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Carbidopa</a:t>
            </a:r>
            <a:r>
              <a:rPr lang="en-US" dirty="0" smtClean="0"/>
              <a:t> – </a:t>
            </a:r>
            <a:r>
              <a:rPr lang="en-US" sz="1400" dirty="0" smtClean="0"/>
              <a:t>Dopa Decarboxylase Inhibitor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00127" y="1134544"/>
            <a:ext cx="38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↑ dopamine availability</a:t>
            </a:r>
          </a:p>
          <a:p>
            <a:pPr>
              <a:buFontTx/>
              <a:buChar char="-"/>
            </a:pPr>
            <a:r>
              <a:rPr lang="en-US" dirty="0" smtClean="0"/>
              <a:t>  ↓  N/V caused by L-dopa metabolite</a:t>
            </a:r>
          </a:p>
          <a:p>
            <a:pPr>
              <a:buFontTx/>
              <a:buChar char="-"/>
            </a:pPr>
            <a:r>
              <a:rPr lang="en-US" dirty="0" smtClean="0"/>
              <a:t>   </a:t>
            </a:r>
            <a:r>
              <a:rPr lang="en-US" sz="1400" dirty="0" smtClean="0"/>
              <a:t>Min. 75 mg to inhibit decarboxylase activity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9892" y="2741606"/>
            <a:ext cx="281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Sinemet IR -  Parcopa  ODT  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1" y="3200408"/>
            <a:ext cx="4097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Strengths</a:t>
            </a:r>
            <a:r>
              <a:rPr lang="en-US" dirty="0" smtClean="0"/>
              <a:t>:  ………………….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Starting dose</a:t>
            </a:r>
            <a:r>
              <a:rPr lang="en-US" dirty="0" smtClean="0">
                <a:solidFill>
                  <a:srgbClr val="FFFF00"/>
                </a:solidFill>
              </a:rPr>
              <a:t>:  ……………..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 Titration: ↑  by # 1 tablet q 1-2 days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Maintenance:  400-600 mg L-dopa/d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Duration of response:  5 hrs for new pts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169863" indent="-169863">
              <a:buFontTx/>
              <a:buChar char="-"/>
            </a:pPr>
            <a:r>
              <a:rPr lang="en-US" dirty="0" smtClean="0"/>
              <a:t> New pts:  </a:t>
            </a:r>
            <a:r>
              <a:rPr lang="en-US" dirty="0" smtClean="0"/>
              <a:t>take with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food?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17706" y="2741606"/>
            <a:ext cx="133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Sinemet CR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597" y="3217338"/>
            <a:ext cx="30134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Strengths</a:t>
            </a:r>
            <a:r>
              <a:rPr lang="en-US" dirty="0" smtClean="0"/>
              <a:t>:  ……………………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Starting dose</a:t>
            </a:r>
            <a:r>
              <a:rPr lang="en-US" dirty="0" smtClean="0">
                <a:solidFill>
                  <a:srgbClr val="FFFF00"/>
                </a:solidFill>
              </a:rPr>
              <a:t>:  …………..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</a:rPr>
              <a:t>  IR/CR conversion   …………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Titrate at 3 day  intervals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/>
              <a:t>Take with </a:t>
            </a:r>
            <a:r>
              <a:rPr lang="en-US" b="1" dirty="0" smtClean="0">
                <a:solidFill>
                  <a:srgbClr val="FFFF00"/>
                </a:solidFill>
              </a:rPr>
              <a:t>food?</a:t>
            </a:r>
            <a:endParaRPr lang="en-US" b="1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 </a:t>
            </a:r>
            <a:r>
              <a:rPr lang="en-US" dirty="0" smtClean="0"/>
              <a:t>Effective for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smtClean="0">
                <a:solidFill>
                  <a:srgbClr val="FFFF00"/>
                </a:solidFill>
              </a:rPr>
              <a:t>Wearing-off”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5400000">
            <a:off x="4546557" y="135935"/>
            <a:ext cx="474135" cy="443653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5892" y="492679"/>
            <a:ext cx="22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Both Sinemet IR &amp; CR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471" y="982152"/>
            <a:ext cx="8043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 doses </a:t>
            </a:r>
            <a:r>
              <a:rPr lang="en-US" dirty="0" smtClean="0">
                <a:solidFill>
                  <a:srgbClr val="FFFF00"/>
                </a:solidFill>
              </a:rPr>
              <a:t>highly individualized </a:t>
            </a:r>
            <a:r>
              <a:rPr lang="en-US" dirty="0" smtClean="0"/>
              <a:t>– might need  (IR/CR) combo</a:t>
            </a:r>
          </a:p>
          <a:p>
            <a:r>
              <a:rPr lang="en-US" dirty="0" smtClean="0"/>
              <a:t>Abrupt dose reduction or </a:t>
            </a:r>
            <a:r>
              <a:rPr lang="en-US" dirty="0" smtClean="0">
                <a:solidFill>
                  <a:srgbClr val="FFFF00"/>
                </a:solidFill>
              </a:rPr>
              <a:t>withdrawal</a:t>
            </a:r>
            <a:r>
              <a:rPr lang="en-US" dirty="0" smtClean="0"/>
              <a:t> can cause Neuro Malignant Syndrome (MNS)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rgbClr val="FFFF00"/>
                </a:solidFill>
              </a:rPr>
              <a:t>Contraindications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-  Non-selective MAO inhibitors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-  Pts with narrow-angle glaucoma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Side Effects:</a:t>
            </a:r>
          </a:p>
          <a:p>
            <a:r>
              <a:rPr lang="en-US" dirty="0" smtClean="0"/>
              <a:t>	-   Nausea</a:t>
            </a:r>
          </a:p>
          <a:p>
            <a:r>
              <a:rPr lang="en-US" dirty="0" smtClean="0"/>
              <a:t>	-   Hallucinations b/c too much dopamine  … ↓ Sinemet &amp; titrate down</a:t>
            </a:r>
          </a:p>
          <a:p>
            <a:r>
              <a:rPr lang="en-US" dirty="0" smtClean="0"/>
              <a:t>	-   Motor complications/fluctuations/dyskinesia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5358" y="4504278"/>
            <a:ext cx="408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Motor complications of L-dopa therapy</a:t>
            </a:r>
          </a:p>
          <a:p>
            <a:pPr algn="ctr">
              <a:buFontTx/>
              <a:buChar char="-"/>
            </a:pPr>
            <a:r>
              <a:rPr lang="en-US" dirty="0" smtClean="0"/>
              <a:t>  End-of-dose wearing off</a:t>
            </a:r>
          </a:p>
          <a:p>
            <a:pPr algn="ctr">
              <a:buFontTx/>
              <a:buChar char="-"/>
            </a:pPr>
            <a:r>
              <a:rPr lang="en-US" dirty="0" smtClean="0"/>
              <a:t>  Delayed On and No-On</a:t>
            </a:r>
          </a:p>
          <a:p>
            <a:pPr algn="ctr">
              <a:buFontTx/>
              <a:buChar char="-"/>
            </a:pPr>
            <a:r>
              <a:rPr lang="en-US" dirty="0" smtClean="0"/>
              <a:t>  Freezing</a:t>
            </a:r>
          </a:p>
          <a:p>
            <a:pPr algn="ctr">
              <a:buFontTx/>
              <a:buChar char="-"/>
            </a:pPr>
            <a:r>
              <a:rPr lang="en-US" dirty="0" smtClean="0"/>
              <a:t>  Dyskinesia</a:t>
            </a:r>
          </a:p>
          <a:p>
            <a:pPr algn="ctr">
              <a:buFontTx/>
              <a:buChar char="-"/>
            </a:pPr>
            <a:r>
              <a:rPr lang="en-US" dirty="0" smtClean="0"/>
              <a:t>  Off period dystonia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5892" y="492679"/>
            <a:ext cx="22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Both Sinemet IR &amp; CR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471" y="982152"/>
            <a:ext cx="8043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 doses </a:t>
            </a:r>
            <a:r>
              <a:rPr lang="en-US" dirty="0" smtClean="0">
                <a:solidFill>
                  <a:srgbClr val="FFFF00"/>
                </a:solidFill>
              </a:rPr>
              <a:t>highly individualized </a:t>
            </a:r>
            <a:r>
              <a:rPr lang="en-US" dirty="0" smtClean="0"/>
              <a:t>– might need  (IR/CR) combo</a:t>
            </a:r>
          </a:p>
          <a:p>
            <a:r>
              <a:rPr lang="en-US" dirty="0" smtClean="0"/>
              <a:t>Abrupt dose reduction or </a:t>
            </a:r>
            <a:r>
              <a:rPr lang="en-US" dirty="0" smtClean="0">
                <a:solidFill>
                  <a:srgbClr val="FFFF00"/>
                </a:solidFill>
              </a:rPr>
              <a:t>withdrawal</a:t>
            </a:r>
            <a:r>
              <a:rPr lang="en-US" dirty="0" smtClean="0"/>
              <a:t> can cause Neuro Malignant Syndrome (MNS)</a:t>
            </a:r>
          </a:p>
          <a:p>
            <a:endParaRPr lang="en-US" dirty="0" smtClean="0"/>
          </a:p>
          <a:p>
            <a:r>
              <a:rPr lang="en-US" u="sng" dirty="0" smtClean="0">
                <a:solidFill>
                  <a:srgbClr val="FFFF00"/>
                </a:solidFill>
              </a:rPr>
              <a:t>Contraindications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-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-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Side Effects: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</a:p>
          <a:p>
            <a:r>
              <a:rPr lang="en-US" dirty="0" smtClean="0"/>
              <a:t>	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5358" y="4504278"/>
            <a:ext cx="4089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Motor complications of L-dopa therapy</a:t>
            </a:r>
          </a:p>
          <a:p>
            <a:pPr marL="803275">
              <a:buFontTx/>
              <a:buChar char="-"/>
            </a:pPr>
            <a:r>
              <a:rPr lang="en-US" dirty="0" smtClean="0"/>
              <a:t>  </a:t>
            </a:r>
          </a:p>
          <a:p>
            <a:pPr marL="803275">
              <a:buFontTx/>
              <a:buChar char="-"/>
            </a:pPr>
            <a:r>
              <a:rPr lang="en-US" dirty="0" smtClean="0"/>
              <a:t>  </a:t>
            </a:r>
          </a:p>
          <a:p>
            <a:pPr marL="803275">
              <a:buFontTx/>
              <a:buChar char="-"/>
            </a:pPr>
            <a:r>
              <a:rPr lang="en-US" dirty="0" smtClean="0"/>
              <a:t>  </a:t>
            </a:r>
          </a:p>
          <a:p>
            <a:pPr marL="803275">
              <a:buFontTx/>
              <a:buChar char="-"/>
            </a:pPr>
            <a:r>
              <a:rPr lang="en-US" dirty="0" smtClean="0"/>
              <a:t>  </a:t>
            </a:r>
          </a:p>
          <a:p>
            <a:pPr marL="803275">
              <a:buFontTx/>
              <a:buChar char="-"/>
            </a:pPr>
            <a:r>
              <a:rPr lang="en-US" dirty="0" smtClean="0"/>
              <a:t> 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04512" y="371908"/>
            <a:ext cx="619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Management of Motor Complications wit  L-dopa Therapy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512" y="931650"/>
            <a:ext cx="653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Cause of having MC sooner than expected (~ 5yrs with 50% pts):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Too high dose or too frequently when initiate Tx with L-dopa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9678" y="1984072"/>
            <a:ext cx="753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End-of-Dose Wearing Off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Losing neuronal storage capacity of dopamine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Short half-life of dopamine (1 hr)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More frequent dosing of IR</a:t>
            </a:r>
          </a:p>
          <a:p>
            <a:r>
              <a:rPr lang="en-US" dirty="0" smtClean="0"/>
              <a:t>		-  Adjunct:  Dopamine agonist, COMT inhibitors or MAO-B inhibitors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CR Sinemet is NOT effective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066" y="4364961"/>
            <a:ext cx="5676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Delayed-On or NO-On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Delayed gastric emptying or decreased absorption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Management: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Chewing IR tablets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Take on empty stomach</a:t>
            </a:r>
          </a:p>
          <a:p>
            <a:r>
              <a:rPr lang="en-US" dirty="0" smtClean="0"/>
              <a:t>		-  Take ODT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 SC apomorphine (20’)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722948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OWERPOINTVERSION" val="12.0"/>
  <p:tag name="PARTICIPANTSINLEADERBOARD" val="5"/>
  <p:tag name="AUTOADJUSTPARTRANGE" val="True"/>
  <p:tag name="PARTLISTDEFAULT" val="1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1082</Words>
  <Application>Microsoft Macintosh PowerPoint</Application>
  <PresentationFormat>On-screen Show (4:3)</PresentationFormat>
  <Paragraphs>568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Parkinson - Review</vt:lpstr>
      <vt:lpstr>Slide 2</vt:lpstr>
      <vt:lpstr>When to Start Tx of PK?  As soon as diagnosis confirmed</vt:lpstr>
      <vt:lpstr>Slide 4</vt:lpstr>
      <vt:lpstr>Dopamine Agents - Dopa Decarboxylase Inhibitor</vt:lpstr>
      <vt:lpstr>Dopamine Agents - Dopa Decarboxylase Inhibitor</vt:lpstr>
      <vt:lpstr>Slide 7</vt:lpstr>
      <vt:lpstr>Slide 8</vt:lpstr>
      <vt:lpstr>Slide 9</vt:lpstr>
      <vt:lpstr>Slide 10</vt:lpstr>
      <vt:lpstr>Slide 11</vt:lpstr>
      <vt:lpstr>Slide 12</vt:lpstr>
      <vt:lpstr>Dopamine Agonists</vt:lpstr>
      <vt:lpstr>Dopamine Agonists</vt:lpstr>
      <vt:lpstr>Dopamine Agonists</vt:lpstr>
      <vt:lpstr>Dopamine Agonists</vt:lpstr>
      <vt:lpstr>Dopamine Agonists</vt:lpstr>
      <vt:lpstr>Dopamine Agonists</vt:lpstr>
      <vt:lpstr>Dopamine Agonists</vt:lpstr>
      <vt:lpstr>Dopamine Agonists</vt:lpstr>
      <vt:lpstr>MAO-B Inhibitors</vt:lpstr>
      <vt:lpstr>MAO-B Inhibitors</vt:lpstr>
      <vt:lpstr>MAO-B Inhibitors</vt:lpstr>
      <vt:lpstr>MAO-B Inhibitors</vt:lpstr>
      <vt:lpstr>COMT  Inhibitors</vt:lpstr>
      <vt:lpstr>COMT  Inhibitors</vt:lpstr>
      <vt:lpstr>COMT  Inhibitors</vt:lpstr>
      <vt:lpstr>COMT  Inhibitors</vt:lpstr>
      <vt:lpstr>Amantadine</vt:lpstr>
      <vt:lpstr>Amantadine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</dc:title>
  <dc:creator>Jason Gallagher</dc:creator>
  <cp:lastModifiedBy>ndo</cp:lastModifiedBy>
  <cp:revision>161</cp:revision>
  <dcterms:created xsi:type="dcterms:W3CDTF">2011-09-21T00:02:55Z</dcterms:created>
  <dcterms:modified xsi:type="dcterms:W3CDTF">2012-11-20T01:16:29Z</dcterms:modified>
</cp:coreProperties>
</file>