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5"/>
  </p:notesMasterIdLst>
  <p:sldIdLst>
    <p:sldId id="330" r:id="rId2"/>
    <p:sldId id="331" r:id="rId3"/>
    <p:sldId id="332" r:id="rId4"/>
    <p:sldId id="334" r:id="rId5"/>
    <p:sldId id="333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38" autoAdjust="0"/>
    <p:restoredTop sz="88432" autoAdjust="0"/>
  </p:normalViewPr>
  <p:slideViewPr>
    <p:cSldViewPr snapToGrid="0" snapToObjects="1">
      <p:cViewPr varScale="1">
        <p:scale>
          <a:sx n="60" d="100"/>
          <a:sy n="60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8C27D-C685-3B4C-A27D-A5E4386A562E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7E54A-3DDF-0847-9007-D49550044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272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072E-7C14-7243-8459-0CBC32C4CC1F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Sleep Disorder - Review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49808" y="1235367"/>
            <a:ext cx="7790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Classification: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-  </a:t>
            </a:r>
            <a:r>
              <a:rPr lang="en-US" b="1" dirty="0" smtClean="0">
                <a:solidFill>
                  <a:srgbClr val="FFFF00"/>
                </a:solidFill>
              </a:rPr>
              <a:t>Dyssomnia</a:t>
            </a:r>
            <a:r>
              <a:rPr lang="en-US" dirty="0" smtClean="0"/>
              <a:t>:  Abnormality in the amount, quality or timing of sleep</a:t>
            </a:r>
          </a:p>
          <a:p>
            <a:pPr marL="1371600">
              <a:buFont typeface="Arial" pitchFamily="34" charset="0"/>
              <a:buChar char="•"/>
              <a:tabLst>
                <a:tab pos="1371600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	Insomnia</a:t>
            </a:r>
          </a:p>
          <a:p>
            <a:pPr marL="1371600">
              <a:buFont typeface="Arial" pitchFamily="34" charset="0"/>
              <a:buChar char="•"/>
              <a:tabLst>
                <a:tab pos="1371600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        Obstructive Sleep Apnea</a:t>
            </a:r>
          </a:p>
          <a:p>
            <a:pPr marL="1371600">
              <a:buFont typeface="Arial" pitchFamily="34" charset="0"/>
              <a:buChar char="•"/>
              <a:tabLst>
                <a:tab pos="1371600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        Narcolepsy</a:t>
            </a:r>
          </a:p>
          <a:p>
            <a:pPr marL="1371600">
              <a:buFont typeface="Arial" pitchFamily="34" charset="0"/>
              <a:buChar char="•"/>
              <a:tabLst>
                <a:tab pos="1371600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        Circadian Rhythm Disorder</a:t>
            </a:r>
          </a:p>
          <a:p>
            <a:pPr marL="1371600">
              <a:buFont typeface="Arial" pitchFamily="34" charset="0"/>
              <a:buChar char="•"/>
              <a:tabLst>
                <a:tab pos="1371600" algn="l"/>
              </a:tabLst>
            </a:pPr>
            <a:endParaRPr lang="en-US" dirty="0" smtClean="0">
              <a:solidFill>
                <a:srgbClr val="FFFF00"/>
              </a:solidFill>
            </a:endParaRPr>
          </a:p>
          <a:p>
            <a:pPr marL="1938338" indent="-1481138"/>
            <a:r>
              <a:rPr lang="en-US" dirty="0" smtClean="0">
                <a:solidFill>
                  <a:srgbClr val="FFFF00"/>
                </a:solidFill>
              </a:rPr>
              <a:t>-  </a:t>
            </a:r>
            <a:r>
              <a:rPr lang="en-US" b="1" dirty="0" smtClean="0">
                <a:solidFill>
                  <a:srgbClr val="FFFF00"/>
                </a:solidFill>
              </a:rPr>
              <a:t>Parasomnia</a:t>
            </a:r>
            <a:r>
              <a:rPr lang="en-US" dirty="0" smtClean="0">
                <a:solidFill>
                  <a:srgbClr val="FFFF00"/>
                </a:solidFill>
              </a:rPr>
              <a:t>:  </a:t>
            </a:r>
            <a:r>
              <a:rPr lang="en-US" dirty="0" smtClean="0"/>
              <a:t>Abnormality behavior or psychologic event associated with sleep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3918" y="5045702"/>
            <a:ext cx="444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Diagnosis</a:t>
            </a:r>
            <a:r>
              <a:rPr lang="en-US" dirty="0" smtClean="0"/>
              <a:t>:  Requires a  minimum of </a:t>
            </a:r>
            <a:r>
              <a:rPr lang="en-US" b="1" dirty="0" smtClean="0">
                <a:solidFill>
                  <a:srgbClr val="FFFF00"/>
                </a:solidFill>
              </a:rPr>
              <a:t>1 month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6670" y="44040"/>
            <a:ext cx="4833258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Circadian Rhythm Disorder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01010" y="1548878"/>
            <a:ext cx="6885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Jet lag </a:t>
            </a:r>
            <a:r>
              <a:rPr lang="en-US" dirty="0" smtClean="0"/>
              <a:t>– 2 days admin at bedtime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Melatonin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Short acting BZD receptor agonists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1010" y="2911147"/>
            <a:ext cx="7427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Shift Work Sleep Disorder (SWSD)</a:t>
            </a:r>
          </a:p>
          <a:p>
            <a:pPr marL="746125" indent="-746125">
              <a:tabLst>
                <a:tab pos="466725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Non-pharmacological Tx</a:t>
            </a:r>
            <a:r>
              <a:rPr lang="en-US" dirty="0" smtClean="0"/>
              <a:t>: sleep hygiene, extended daytime sleep, naps on days off</a:t>
            </a:r>
          </a:p>
          <a:p>
            <a:pPr marL="746125" indent="-746125">
              <a:tabLst>
                <a:tab pos="466725" algn="l"/>
              </a:tabLst>
            </a:pPr>
            <a:endParaRPr lang="en-US" dirty="0" smtClean="0"/>
          </a:p>
          <a:p>
            <a:pPr marL="746125" indent="-746125">
              <a:tabLst>
                <a:tab pos="466725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Pharmacological Tx</a:t>
            </a:r>
            <a:r>
              <a:rPr lang="en-US" dirty="0" smtClean="0"/>
              <a:t>:</a:t>
            </a:r>
          </a:p>
          <a:p>
            <a:pPr marL="746125" indent="-746125">
              <a:tabLst>
                <a:tab pos="466725" algn="l"/>
              </a:tabLst>
            </a:pPr>
            <a:r>
              <a:rPr lang="en-US" dirty="0" smtClean="0"/>
              <a:t>				-  </a:t>
            </a:r>
            <a:r>
              <a:rPr lang="en-US" dirty="0" smtClean="0">
                <a:solidFill>
                  <a:srgbClr val="FFFF00"/>
                </a:solidFill>
              </a:rPr>
              <a:t>Modafinil </a:t>
            </a:r>
            <a:r>
              <a:rPr lang="en-US" dirty="0" smtClean="0"/>
              <a:t>– FDA approved for SWSD to keep awake at night</a:t>
            </a:r>
          </a:p>
          <a:p>
            <a:pPr marL="746125" indent="-746125">
              <a:tabLst>
                <a:tab pos="466725" algn="l"/>
              </a:tabLst>
            </a:pPr>
            <a:r>
              <a:rPr lang="en-US" dirty="0" smtClean="0"/>
              <a:t>				-  </a:t>
            </a:r>
            <a:r>
              <a:rPr lang="en-US" dirty="0" smtClean="0">
                <a:solidFill>
                  <a:srgbClr val="FFFF00"/>
                </a:solidFill>
              </a:rPr>
              <a:t>Melatonin</a:t>
            </a:r>
            <a:r>
              <a:rPr lang="en-US" dirty="0" smtClean="0"/>
              <a:t>  or </a:t>
            </a:r>
            <a:r>
              <a:rPr lang="en-US" dirty="0" smtClean="0">
                <a:solidFill>
                  <a:srgbClr val="FFFF00"/>
                </a:solidFill>
              </a:rPr>
              <a:t>short-acting BZDRA </a:t>
            </a:r>
            <a:r>
              <a:rPr lang="en-US" dirty="0" smtClean="0"/>
              <a:t>to sleep at night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6670" y="44040"/>
            <a:ext cx="4833258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Circadian Rhythm Disorder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22519" y="1316013"/>
            <a:ext cx="81922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Restless Legs Syndrome (RLS) </a:t>
            </a:r>
            <a:r>
              <a:rPr lang="en-US" dirty="0" smtClean="0"/>
              <a:t>– Tx only with serious paresthesia</a:t>
            </a:r>
          </a:p>
          <a:p>
            <a:r>
              <a:rPr lang="en-US" dirty="0" smtClean="0"/>
              <a:t>	-  Iron deficiency?</a:t>
            </a:r>
          </a:p>
          <a:p>
            <a:r>
              <a:rPr lang="en-US" dirty="0" smtClean="0"/>
              <a:t>	-  “Augmentation” with Sinemet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Treatment: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		</a:t>
            </a:r>
            <a:r>
              <a:rPr lang="en-US" b="1" dirty="0" smtClean="0">
                <a:solidFill>
                  <a:srgbClr val="FFFF00"/>
                </a:solidFill>
              </a:rPr>
              <a:t>Dopamine Agonist – FDA approved as First Line Tx</a:t>
            </a:r>
            <a:endParaRPr lang="en-US" dirty="0" smtClean="0"/>
          </a:p>
          <a:p>
            <a:r>
              <a:rPr lang="en-US" dirty="0" smtClean="0"/>
              <a:t>				-  Pramipexole			0.125 mg</a:t>
            </a:r>
          </a:p>
          <a:p>
            <a:r>
              <a:rPr lang="en-US" dirty="0" smtClean="0"/>
              <a:t>				-  Ropinirole			0.25 mg</a:t>
            </a:r>
          </a:p>
          <a:p>
            <a:r>
              <a:rPr lang="en-US" dirty="0" smtClean="0"/>
              <a:t>				-  </a:t>
            </a:r>
            <a:r>
              <a:rPr lang="en-US" dirty="0" err="1" smtClean="0"/>
              <a:t>Rotigotine</a:t>
            </a:r>
            <a:r>
              <a:rPr lang="en-US" dirty="0" smtClean="0"/>
              <a:t> patch		1 mg / 24 hrs	the least “augmentation”</a:t>
            </a:r>
          </a:p>
          <a:p>
            <a:endParaRPr lang="en-US" dirty="0" smtClean="0"/>
          </a:p>
          <a:p>
            <a:r>
              <a:rPr lang="en-US" dirty="0" smtClean="0"/>
              <a:t>			</a:t>
            </a:r>
            <a:r>
              <a:rPr lang="en-US" b="1" dirty="0" smtClean="0">
                <a:solidFill>
                  <a:srgbClr val="FFFF00"/>
                </a:solidFill>
              </a:rPr>
              <a:t>Gabapentin Enacarbil (</a:t>
            </a:r>
            <a:r>
              <a:rPr lang="en-US" b="1" dirty="0" err="1" smtClean="0">
                <a:solidFill>
                  <a:srgbClr val="FFFF00"/>
                </a:solidFill>
              </a:rPr>
              <a:t>Horizant</a:t>
            </a:r>
            <a:r>
              <a:rPr lang="en-US" b="1" dirty="0" smtClean="0">
                <a:solidFill>
                  <a:srgbClr val="FFFF00"/>
                </a:solidFill>
              </a:rPr>
              <a:t>) – FDA approved as Second Line Tx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				-  </a:t>
            </a:r>
            <a:r>
              <a:rPr lang="en-US" dirty="0" smtClean="0"/>
              <a:t>Not interchangeable with regular anticonvulsant gabapentin</a:t>
            </a:r>
          </a:p>
          <a:p>
            <a:r>
              <a:rPr lang="en-US" dirty="0" smtClean="0"/>
              <a:t>				-  Dose:  600 mg once a day with food at 5:00 pm</a:t>
            </a:r>
          </a:p>
          <a:p>
            <a:r>
              <a:rPr lang="en-US" dirty="0" smtClean="0"/>
              <a:t>				-  ↓  in renal impairment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6670" y="44040"/>
            <a:ext cx="4833258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Sleep Apnea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26367" y="2889405"/>
            <a:ext cx="7595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Classification of Sleep Apnea</a:t>
            </a:r>
          </a:p>
          <a:p>
            <a:r>
              <a:rPr lang="en-US" dirty="0" smtClean="0"/>
              <a:t>	-  </a:t>
            </a:r>
            <a:r>
              <a:rPr lang="en-US" b="1" dirty="0" smtClean="0">
                <a:solidFill>
                  <a:srgbClr val="FFFF00"/>
                </a:solidFill>
              </a:rPr>
              <a:t>OSA</a:t>
            </a:r>
            <a:r>
              <a:rPr lang="en-US" dirty="0" smtClean="0"/>
              <a:t> (Obstructive sleep apnea) – Partially or full upper airway collapse</a:t>
            </a:r>
          </a:p>
          <a:p>
            <a:r>
              <a:rPr lang="en-US" dirty="0" smtClean="0"/>
              <a:t>			-  More common than CSA</a:t>
            </a:r>
          </a:p>
          <a:p>
            <a:r>
              <a:rPr lang="en-US" dirty="0" smtClean="0"/>
              <a:t>			-  Causes of OSA: physical abnormalities of respiratory airway</a:t>
            </a:r>
          </a:p>
          <a:p>
            <a:r>
              <a:rPr lang="en-US" dirty="0" smtClean="0"/>
              <a:t>	-  </a:t>
            </a:r>
            <a:r>
              <a:rPr lang="en-US" b="1" dirty="0" smtClean="0">
                <a:solidFill>
                  <a:srgbClr val="FFFF00"/>
                </a:solidFill>
              </a:rPr>
              <a:t>C</a:t>
            </a:r>
            <a:r>
              <a:rPr lang="en-US" dirty="0" smtClean="0">
                <a:solidFill>
                  <a:srgbClr val="FFFF00"/>
                </a:solidFill>
              </a:rPr>
              <a:t>SA</a:t>
            </a:r>
            <a:r>
              <a:rPr lang="en-US" dirty="0" smtClean="0"/>
              <a:t> (Central sleep apnea) – impairment of respiratory drive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7993" y="1194316"/>
            <a:ext cx="4702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Severity determined by # of episodes of apnea</a:t>
            </a:r>
          </a:p>
          <a:p>
            <a:r>
              <a:rPr lang="en-US" dirty="0" smtClean="0"/>
              <a:t>		-  Mild		5-15 / hr</a:t>
            </a:r>
          </a:p>
          <a:p>
            <a:r>
              <a:rPr lang="en-US" dirty="0" smtClean="0"/>
              <a:t>		-  Moderate	15-30 / hr</a:t>
            </a:r>
          </a:p>
          <a:p>
            <a:r>
              <a:rPr lang="en-US" dirty="0" smtClean="0"/>
              <a:t>		-  Severe		&gt; 30 / hr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0759" y="5057193"/>
            <a:ext cx="612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OSA  is linked to CARDIO- &amp; CEREBRO-VASCULAR morbidity &amp; mortality – hypertension, drug-resistant hypertension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6670" y="44040"/>
            <a:ext cx="4833258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Sleep Apnea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86" y="1735511"/>
            <a:ext cx="6867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Treatment of OSA:</a:t>
            </a:r>
          </a:p>
          <a:p>
            <a:r>
              <a:rPr lang="en-US" dirty="0" smtClean="0"/>
              <a:t>	-  No drug Tx for sleep apnea</a:t>
            </a:r>
          </a:p>
          <a:p>
            <a:r>
              <a:rPr lang="en-US" dirty="0" smtClean="0"/>
              <a:t>	-  Standard Tx:		Continuous PAP (positive airway pressure)</a:t>
            </a:r>
          </a:p>
          <a:p>
            <a:pPr marL="801688" indent="-801688">
              <a:tabLst>
                <a:tab pos="466725" algn="l"/>
              </a:tabLst>
            </a:pPr>
            <a:r>
              <a:rPr lang="en-US" dirty="0" smtClean="0"/>
              <a:t>	-  Avoid Alcohol, Hypnotics &amp; meds that worsen sleep or promotes </a:t>
            </a:r>
            <a:r>
              <a:rPr lang="en-US" dirty="0" err="1" smtClean="0"/>
              <a:t>wgt</a:t>
            </a:r>
            <a:r>
              <a:rPr lang="en-US" dirty="0" smtClean="0"/>
              <a:t> gain  etc….</a:t>
            </a:r>
          </a:p>
          <a:p>
            <a:endParaRPr lang="en-US" dirty="0" smtClean="0"/>
          </a:p>
          <a:p>
            <a:pPr marL="746125" indent="-746125">
              <a:tabLst>
                <a:tab pos="466725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Modafinil (Provigil) </a:t>
            </a:r>
            <a:r>
              <a:rPr lang="en-US" dirty="0" smtClean="0"/>
              <a:t>– Only attempt in pts on optimized PAP Tx and free of CV disease</a:t>
            </a:r>
          </a:p>
          <a:p>
            <a:pPr marL="746125" indent="-746125">
              <a:tabLst>
                <a:tab pos="466725" algn="l"/>
              </a:tabLst>
            </a:pPr>
            <a:endParaRPr lang="en-US" dirty="0" smtClean="0">
              <a:solidFill>
                <a:srgbClr val="FFFF00"/>
              </a:solidFill>
            </a:endParaRPr>
          </a:p>
          <a:p>
            <a:pPr marL="746125" indent="-746125">
              <a:tabLst>
                <a:tab pos="4667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	-  Nasal steroids </a:t>
            </a:r>
            <a:r>
              <a:rPr lang="en-US" dirty="0" smtClean="0"/>
              <a:t>– can be used in pts with OSA due to rhinitis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Insomnia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108718" y="927136"/>
            <a:ext cx="518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Young adult:			</a:t>
            </a:r>
            <a:r>
              <a:rPr lang="en-US" dirty="0" smtClean="0">
                <a:solidFill>
                  <a:srgbClr val="FFFF00"/>
                </a:solidFill>
              </a:rPr>
              <a:t>Sleep latency</a:t>
            </a:r>
          </a:p>
          <a:p>
            <a:r>
              <a:rPr lang="en-US" dirty="0" smtClean="0"/>
              <a:t>Middle-aged &amp; Elderly:	</a:t>
            </a:r>
            <a:r>
              <a:rPr lang="en-US" dirty="0" smtClean="0">
                <a:solidFill>
                  <a:srgbClr val="FFFF00"/>
                </a:solidFill>
              </a:rPr>
              <a:t>Night &amp; Morning Awakening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8876" y="2052739"/>
            <a:ext cx="6830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General on Treatment for Insomnia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Non-Pharmacologic Therapy</a:t>
            </a:r>
            <a:r>
              <a:rPr lang="en-US" dirty="0" smtClean="0"/>
              <a:t>:</a:t>
            </a:r>
          </a:p>
          <a:p>
            <a:pPr marL="1436688">
              <a:buFont typeface="Wingdings" pitchFamily="2" charset="2"/>
              <a:buChar char="v"/>
            </a:pPr>
            <a:r>
              <a:rPr lang="en-US" dirty="0" smtClean="0"/>
              <a:t>	Good Sleep hygiene</a:t>
            </a:r>
          </a:p>
          <a:p>
            <a:pPr marL="1828800" indent="-392113">
              <a:buFont typeface="Wingdings" pitchFamily="2" charset="2"/>
              <a:buChar char="v"/>
              <a:tabLst>
                <a:tab pos="1828800" algn="l"/>
              </a:tabLst>
            </a:pPr>
            <a:r>
              <a:rPr lang="en-US" dirty="0" smtClean="0"/>
              <a:t>Cognitive Behavioral Therapy (more effective than meds for pts &gt; 55 yrs old)</a:t>
            </a:r>
          </a:p>
          <a:p>
            <a:pPr marL="1828800" indent="-392113">
              <a:buFont typeface="Wingdings" pitchFamily="2" charset="2"/>
              <a:buChar char="v"/>
              <a:tabLst>
                <a:tab pos="1828800" algn="l"/>
              </a:tabLst>
            </a:pPr>
            <a:endParaRPr lang="en-US" dirty="0" smtClean="0"/>
          </a:p>
          <a:p>
            <a:pPr marL="466725">
              <a:buFontTx/>
              <a:buChar char="-"/>
              <a:tabLst>
                <a:tab pos="466725" algn="l"/>
              </a:tabLst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Pharmacologic Therapy</a:t>
            </a:r>
            <a:r>
              <a:rPr lang="en-US" dirty="0" smtClean="0"/>
              <a:t>:</a:t>
            </a:r>
          </a:p>
          <a:p>
            <a:pPr marL="1381125" lvl="2">
              <a:buFont typeface="Wingdings" pitchFamily="2" charset="2"/>
              <a:buChar char="v"/>
              <a:tabLst>
                <a:tab pos="1828800" algn="l"/>
              </a:tabLst>
            </a:pPr>
            <a:r>
              <a:rPr lang="en-US" dirty="0" smtClean="0"/>
              <a:t>  	Benzodiazepine Receptor Agonists (BZDRA)</a:t>
            </a:r>
          </a:p>
          <a:p>
            <a:pPr marL="1381125" lvl="2">
              <a:buFont typeface="Wingdings" pitchFamily="2" charset="2"/>
              <a:buChar char="v"/>
              <a:tabLst>
                <a:tab pos="1828800" algn="l"/>
              </a:tabLst>
            </a:pPr>
            <a:r>
              <a:rPr lang="en-US" dirty="0" smtClean="0"/>
              <a:t> 	Non-BZD  GABA</a:t>
            </a:r>
            <a:r>
              <a:rPr lang="en-US" baseline="-25000" dirty="0" smtClean="0"/>
              <a:t>A</a:t>
            </a:r>
            <a:r>
              <a:rPr lang="en-US" dirty="0" smtClean="0"/>
              <a:t>  Receptor Agonists</a:t>
            </a:r>
          </a:p>
          <a:p>
            <a:pPr marL="1381125" lvl="2">
              <a:buFont typeface="Wingdings" pitchFamily="2" charset="2"/>
              <a:buChar char="v"/>
              <a:tabLst>
                <a:tab pos="1828800" algn="l"/>
              </a:tabLst>
            </a:pPr>
            <a:r>
              <a:rPr lang="en-US" dirty="0" smtClean="0"/>
              <a:t>  	Anti-Histamine as sleep aids</a:t>
            </a:r>
          </a:p>
          <a:p>
            <a:pPr marL="1381125" lvl="2">
              <a:buFont typeface="Wingdings" pitchFamily="2" charset="2"/>
              <a:buChar char="v"/>
              <a:tabLst>
                <a:tab pos="1828800" algn="l"/>
              </a:tabLst>
            </a:pPr>
            <a:r>
              <a:rPr lang="en-US" dirty="0" smtClean="0"/>
              <a:t> 	Anti-Depressants as sleep aids</a:t>
            </a:r>
          </a:p>
          <a:p>
            <a:pPr marL="1381125" lvl="2">
              <a:buFont typeface="Wingdings" pitchFamily="2" charset="2"/>
              <a:buChar char="v"/>
              <a:tabLst>
                <a:tab pos="1828800" algn="l"/>
              </a:tabLst>
            </a:pPr>
            <a:r>
              <a:rPr lang="en-US" dirty="0" smtClean="0"/>
              <a:t> 	Melatonin Receptor Agonist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Insomnia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75657" y="1026372"/>
            <a:ext cx="722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FF00"/>
                </a:solidFill>
              </a:rPr>
              <a:t>Benzodiazepines</a:t>
            </a:r>
            <a:r>
              <a:rPr lang="en-US" b="1" dirty="0" smtClean="0">
                <a:solidFill>
                  <a:srgbClr val="FFFF00"/>
                </a:solidFill>
              </a:rPr>
              <a:t>:</a:t>
            </a:r>
            <a:r>
              <a:rPr lang="en-US" dirty="0" smtClean="0"/>
              <a:t>   Sedative, Anxiolytic, Muscle Relaxant, Anti-convulsant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5657" y="2761851"/>
            <a:ext cx="35456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Contraindications:</a:t>
            </a:r>
          </a:p>
          <a:p>
            <a:r>
              <a:rPr lang="en-US" dirty="0" smtClean="0"/>
              <a:t>	-  Pregnancy</a:t>
            </a:r>
          </a:p>
          <a:p>
            <a:r>
              <a:rPr lang="en-US" dirty="0" smtClean="0"/>
              <a:t>	-  Narrow angle glaucoma</a:t>
            </a:r>
          </a:p>
          <a:p>
            <a:r>
              <a:rPr lang="en-US" dirty="0" smtClean="0"/>
              <a:t>	-  Sleep apnea</a:t>
            </a:r>
          </a:p>
          <a:p>
            <a:r>
              <a:rPr lang="en-US" dirty="0" smtClean="0"/>
              <a:t>	-  Substance abuse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Warning/ Side Effects:</a:t>
            </a:r>
          </a:p>
          <a:p>
            <a:r>
              <a:rPr lang="en-US" dirty="0" smtClean="0"/>
              <a:t>	-  Complex sleep behaviors</a:t>
            </a:r>
          </a:p>
          <a:p>
            <a:r>
              <a:rPr lang="en-US" dirty="0" smtClean="0"/>
              <a:t>	-  Carry-over sedation</a:t>
            </a:r>
          </a:p>
          <a:p>
            <a:r>
              <a:rPr lang="en-US" dirty="0" smtClean="0"/>
              <a:t>	-  Anterograde amnesia</a:t>
            </a:r>
          </a:p>
          <a:p>
            <a:endParaRPr lang="en-US" dirty="0" smtClean="0"/>
          </a:p>
          <a:p>
            <a:r>
              <a:rPr lang="en-US" dirty="0" smtClean="0"/>
              <a:t>	-  NO alcohol or CNS meds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99589" y="1810139"/>
            <a:ext cx="699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↓  Sleep Latency	↑  Sleep Time		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FF00"/>
                </a:solidFill>
              </a:rPr>
              <a:t> for Nocturnal Awakening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0498" y="2799186"/>
            <a:ext cx="3713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Temazepam (Restoril)</a:t>
            </a:r>
          </a:p>
          <a:p>
            <a:r>
              <a:rPr lang="en-US" dirty="0" smtClean="0"/>
              <a:t>	-  Most common prescribed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Flurazepam (Dalmane)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Quazepam (Doral)</a:t>
            </a:r>
          </a:p>
          <a:p>
            <a:r>
              <a:rPr lang="en-US" dirty="0" smtClean="0"/>
              <a:t>	-  NOT for elderly b/c long T1/2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50498" y="5038532"/>
            <a:ext cx="2799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Others:</a:t>
            </a:r>
          </a:p>
          <a:p>
            <a:r>
              <a:rPr lang="en-US" dirty="0" smtClean="0"/>
              <a:t>	-  Triazolam (Halcion)</a:t>
            </a:r>
          </a:p>
          <a:p>
            <a:r>
              <a:rPr lang="en-US" dirty="0" smtClean="0"/>
              <a:t>	-  Estazolam (</a:t>
            </a:r>
            <a:r>
              <a:rPr lang="en-US" dirty="0" err="1" smtClean="0"/>
              <a:t>Prosom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Insomnia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855147" y="709135"/>
            <a:ext cx="3545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FF00"/>
                </a:solidFill>
              </a:rPr>
              <a:t>Non-Benzodiazepines</a:t>
            </a:r>
            <a:r>
              <a:rPr lang="en-US" b="1" dirty="0" smtClean="0">
                <a:solidFill>
                  <a:srgbClr val="FFFF00"/>
                </a:solidFill>
              </a:rPr>
              <a:t>:</a:t>
            </a:r>
            <a:r>
              <a:rPr lang="en-US" dirty="0" smtClean="0"/>
              <a:t>   Sedative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7870" y="2463277"/>
          <a:ext cx="828558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407"/>
                <a:gridCol w="1184227"/>
                <a:gridCol w="1255333"/>
                <a:gridCol w="1169256"/>
                <a:gridCol w="1085180"/>
                <a:gridCol w="1085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↓  S. 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↑  S.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Noct.</a:t>
                      </a:r>
                      <a:r>
                        <a:rPr lang="en-US" baseline="0" dirty="0" smtClean="0"/>
                        <a:t> Aw.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Eszopiclone  (Lunesta)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</a:t>
                      </a:r>
                      <a:r>
                        <a:rPr lang="en-US" b="1" dirty="0" err="1" smtClean="0"/>
                        <a:t>mos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Zolpidem (Ambien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IR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 mg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wks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“        (Ambien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CR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12.5 mg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“        (Edluar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SUB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 mg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“  (Intermezzo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&gt;  4 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3.5 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“  (</a:t>
                      </a:r>
                      <a:r>
                        <a:rPr lang="en-US" dirty="0" err="1" smtClean="0"/>
                        <a:t>Zolpimist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spray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Zaleplon</a:t>
                      </a:r>
                      <a:r>
                        <a:rPr lang="en-US" baseline="0" dirty="0" smtClean="0"/>
                        <a:t> (Sonata)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 wks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4156" y="1157003"/>
            <a:ext cx="571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Less withdrawal, tolerance, rebound insomnia &amp; other SE associated with BZD – </a:t>
            </a:r>
            <a:r>
              <a:rPr lang="en-US" dirty="0" smtClean="0">
                <a:solidFill>
                  <a:srgbClr val="FFFF00"/>
                </a:solidFill>
              </a:rPr>
              <a:t>Short Half Life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Take on EMPTY STOMACH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Insomnia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12978" y="709135"/>
            <a:ext cx="73898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FF00"/>
                </a:solidFill>
              </a:rPr>
              <a:t>Anti-Histamine</a:t>
            </a:r>
            <a:r>
              <a:rPr lang="en-US" b="1" dirty="0" smtClean="0">
                <a:solidFill>
                  <a:srgbClr val="FFFF00"/>
                </a:solidFill>
              </a:rPr>
              <a:t>:</a:t>
            </a:r>
            <a:r>
              <a:rPr lang="en-US" dirty="0" smtClean="0"/>
              <a:t> 	Only for mild insomnia &amp; One-time use</a:t>
            </a:r>
          </a:p>
          <a:p>
            <a:r>
              <a:rPr lang="en-US" dirty="0" smtClean="0"/>
              <a:t>				NOT for long-time use b/c of anticholinergic SE (Elderly)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0212" y="1810139"/>
            <a:ext cx="65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Diphenhydramine (Benadryl</a:t>
            </a:r>
            <a:r>
              <a:rPr lang="en-US" dirty="0" smtClean="0"/>
              <a:t>)				Switch over to Ambien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Doxylamine (Unisom, Equate Sleep Aid)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6090" y="3604702"/>
            <a:ext cx="73898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FF00"/>
                </a:solidFill>
              </a:rPr>
              <a:t>Anti-Depressants</a:t>
            </a:r>
            <a:r>
              <a:rPr lang="en-US" b="1" dirty="0" smtClean="0">
                <a:solidFill>
                  <a:srgbClr val="FFFF00"/>
                </a:solidFill>
              </a:rPr>
              <a:t>:</a:t>
            </a:r>
            <a:r>
              <a:rPr lang="en-US" dirty="0" smtClean="0"/>
              <a:t> 	Alternatives to BZD for chronic substance abuse</a:t>
            </a:r>
          </a:p>
          <a:p>
            <a:r>
              <a:rPr lang="en-US" dirty="0" smtClean="0"/>
              <a:t>					Much lower dose for sleep disorder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6955" y="4534682"/>
            <a:ext cx="2500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Mirtazapine (Remeron)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Trazodone (Desyrel)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Amitriptyline (Elavil)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Doxepin (</a:t>
            </a:r>
            <a:r>
              <a:rPr lang="en-US" dirty="0" err="1" smtClean="0">
                <a:solidFill>
                  <a:srgbClr val="FFFF00"/>
                </a:solidFill>
              </a:rPr>
              <a:t>Silenor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err="1" smtClean="0">
                <a:solidFill>
                  <a:srgbClr val="FFFF00"/>
                </a:solidFill>
              </a:rPr>
              <a:t>MATaDOr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Insomnia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239333" y="709135"/>
            <a:ext cx="53930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FF00"/>
                </a:solidFill>
              </a:rPr>
              <a:t>Melatonin</a:t>
            </a:r>
            <a:r>
              <a:rPr lang="en-US" b="1" dirty="0" smtClean="0">
                <a:solidFill>
                  <a:srgbClr val="FFFF00"/>
                </a:solidFill>
              </a:rPr>
              <a:t>:</a:t>
            </a:r>
            <a:r>
              <a:rPr lang="en-US" dirty="0" smtClean="0"/>
              <a:t> 	FDA-approved</a:t>
            </a:r>
          </a:p>
          <a:p>
            <a:r>
              <a:rPr lang="en-US" dirty="0" smtClean="0"/>
              <a:t>			Alternative for chronic substance abuse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8908" y="1604867"/>
            <a:ext cx="218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Ramelton</a:t>
            </a:r>
            <a:r>
              <a:rPr lang="en-US" dirty="0" smtClean="0">
                <a:solidFill>
                  <a:srgbClr val="FFFF00"/>
                </a:solidFill>
              </a:rPr>
              <a:t> (Rozerem)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2445" y="2317093"/>
            <a:ext cx="6453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FF00"/>
                </a:solidFill>
              </a:rPr>
              <a:t>Herbal Product</a:t>
            </a:r>
            <a:r>
              <a:rPr lang="en-US" b="1" dirty="0" smtClean="0">
                <a:solidFill>
                  <a:srgbClr val="FFFF00"/>
                </a:solidFill>
              </a:rPr>
              <a:t>: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	                  </a:t>
            </a:r>
            <a:r>
              <a:rPr lang="en-US" dirty="0" smtClean="0">
                <a:solidFill>
                  <a:srgbClr val="FFFF00"/>
                </a:solidFill>
              </a:rPr>
              <a:t>Valerian</a:t>
            </a:r>
            <a:r>
              <a:rPr lang="en-US" dirty="0" smtClean="0"/>
              <a:t>		Switch over to </a:t>
            </a:r>
            <a:r>
              <a:rPr lang="en-US" dirty="0" err="1" smtClean="0"/>
              <a:t>Ramelton</a:t>
            </a:r>
            <a:r>
              <a:rPr lang="en-US" dirty="0" smtClean="0"/>
              <a:t> (Rozerem)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7703" y="4012169"/>
            <a:ext cx="7595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Recommendations for INSOMNIA: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Short-Term</a:t>
            </a:r>
          </a:p>
          <a:p>
            <a:r>
              <a:rPr lang="en-US" dirty="0" smtClean="0"/>
              <a:t>			-  Sleep hygiene + short-acting NON-BZD receptor agonists</a:t>
            </a:r>
          </a:p>
          <a:p>
            <a:r>
              <a:rPr lang="en-US" dirty="0" smtClean="0"/>
              <a:t>			-  If ineffective  ….  Sleep hygiene + Trazodone or Amitriptyline</a:t>
            </a:r>
          </a:p>
          <a:p>
            <a:endParaRPr lang="en-US" dirty="0" smtClean="0"/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Long-Term</a:t>
            </a:r>
          </a:p>
          <a:p>
            <a:pPr marL="1604963" indent="-1604963">
              <a:tabLst>
                <a:tab pos="1381125" algn="l"/>
              </a:tabLst>
            </a:pPr>
            <a:r>
              <a:rPr lang="en-US" dirty="0" smtClean="0"/>
              <a:t>	-  Sleep hygiene + CBT + Tx of underlying medical condition &amp; BZD  receptor agonists if necessary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Narcolepsy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52530" y="858420"/>
            <a:ext cx="3825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Narcolepsy Tetrad:</a:t>
            </a:r>
          </a:p>
          <a:p>
            <a:r>
              <a:rPr lang="en-US" dirty="0" smtClean="0"/>
              <a:t>	-  Excessive Daytime Sleepiness</a:t>
            </a:r>
          </a:p>
          <a:p>
            <a:r>
              <a:rPr lang="en-US" dirty="0" smtClean="0"/>
              <a:t>	-  Cataplexy</a:t>
            </a:r>
          </a:p>
          <a:p>
            <a:r>
              <a:rPr lang="en-US" dirty="0" smtClean="0"/>
              <a:t>	-  Sleep paralysis</a:t>
            </a:r>
          </a:p>
          <a:p>
            <a:r>
              <a:rPr lang="en-US" dirty="0" smtClean="0"/>
              <a:t>	-  Hypnagogic hallucinations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8623" y="2929809"/>
            <a:ext cx="5206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Non-Pharmacological Tx:</a:t>
            </a:r>
          </a:p>
          <a:p>
            <a:r>
              <a:rPr lang="en-US" dirty="0" smtClean="0"/>
              <a:t>	-  Sleep hygiene</a:t>
            </a:r>
          </a:p>
          <a:p>
            <a:r>
              <a:rPr lang="en-US" dirty="0" smtClean="0"/>
              <a:t>	-  Take &gt; 2 x daytime nap lasting at least 15 min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Pharmacological Tx:</a:t>
            </a:r>
          </a:p>
          <a:p>
            <a:r>
              <a:rPr lang="en-US" dirty="0" smtClean="0"/>
              <a:t>	-  For excessive </a:t>
            </a:r>
            <a:r>
              <a:rPr lang="en-US" dirty="0" smtClean="0">
                <a:solidFill>
                  <a:srgbClr val="FFFF00"/>
                </a:solidFill>
              </a:rPr>
              <a:t>daytime sleepiness</a:t>
            </a:r>
            <a:endParaRPr lang="en-US" dirty="0" smtClean="0"/>
          </a:p>
          <a:p>
            <a:r>
              <a:rPr lang="en-US" dirty="0" smtClean="0"/>
              <a:t>	-  Adjunctive agents for </a:t>
            </a:r>
            <a:r>
              <a:rPr lang="en-US" dirty="0" smtClean="0">
                <a:solidFill>
                  <a:srgbClr val="FFFF00"/>
                </a:solidFill>
              </a:rPr>
              <a:t>Cataplexy</a:t>
            </a:r>
            <a:endParaRPr 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Narcolepsy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67541" y="858420"/>
            <a:ext cx="60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Excessive Daytime Sleepiness – Keep pts awake during daytime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581" y="1492900"/>
            <a:ext cx="85655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Modafinil</a:t>
            </a:r>
            <a:r>
              <a:rPr lang="en-US" dirty="0" smtClean="0">
                <a:solidFill>
                  <a:srgbClr val="FFFF00"/>
                </a:solidFill>
              </a:rPr>
              <a:t> (Provigil) – FDA approved for Standard TX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err="1" smtClean="0">
                <a:solidFill>
                  <a:srgbClr val="FFFF00"/>
                </a:solidFill>
              </a:rPr>
              <a:t>Armodafinil</a:t>
            </a:r>
            <a:r>
              <a:rPr lang="en-US" dirty="0" smtClean="0">
                <a:solidFill>
                  <a:srgbClr val="FFFF00"/>
                </a:solidFill>
              </a:rPr>
              <a:t> (Nuvigil) -  ↓ 50% dose for liver dysfunction -  NO alcohol – Not for cataplexy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Psychostimulants </a:t>
            </a:r>
            <a:r>
              <a:rPr lang="en-US" dirty="0" smtClean="0">
                <a:solidFill>
                  <a:srgbClr val="FFFF00"/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NOT for cataplexy</a:t>
            </a:r>
          </a:p>
          <a:p>
            <a:r>
              <a:rPr lang="en-US" dirty="0" smtClean="0"/>
              <a:t>	-  Methylphenidate (Ritalin)</a:t>
            </a:r>
          </a:p>
          <a:p>
            <a:r>
              <a:rPr lang="en-US" dirty="0" smtClean="0"/>
              <a:t>	-  Dextroamphetamine (Dexedrine)</a:t>
            </a:r>
          </a:p>
          <a:p>
            <a:r>
              <a:rPr lang="en-US" dirty="0" smtClean="0"/>
              <a:t>	-  Dextro + Amphetamine (Adderall)</a:t>
            </a:r>
          </a:p>
          <a:p>
            <a:r>
              <a:rPr lang="en-US" dirty="0" smtClean="0"/>
              <a:t>	-  Methamphetamine (Desoxyn)</a:t>
            </a:r>
          </a:p>
          <a:p>
            <a:pPr marL="914400" indent="-914400">
              <a:tabLst>
                <a:tab pos="466725" algn="l"/>
              </a:tabLst>
            </a:pPr>
            <a:r>
              <a:rPr lang="en-US" dirty="0" smtClean="0"/>
              <a:t>	-  </a:t>
            </a:r>
            <a:r>
              <a:rPr lang="en-US" dirty="0" err="1" smtClean="0"/>
              <a:t>Lisdexamfetamine</a:t>
            </a:r>
            <a:r>
              <a:rPr lang="en-US" dirty="0" smtClean="0"/>
              <a:t> (Vyvanse) – Prodrug of </a:t>
            </a:r>
            <a:r>
              <a:rPr lang="en-US" dirty="0" err="1" smtClean="0"/>
              <a:t>dexamph</a:t>
            </a:r>
            <a:r>
              <a:rPr lang="en-US" dirty="0" smtClean="0"/>
              <a:t> – longer T1/2, less abuse</a:t>
            </a:r>
          </a:p>
          <a:p>
            <a:pPr marL="914400" indent="-914400">
              <a:tabLst>
                <a:tab pos="466725" algn="l"/>
              </a:tabLst>
            </a:pPr>
            <a:endParaRPr lang="en-US" dirty="0" smtClean="0"/>
          </a:p>
          <a:p>
            <a:pPr marL="914400" indent="-914400">
              <a:tabLst>
                <a:tab pos="466725" algn="l"/>
              </a:tabLst>
            </a:pPr>
            <a:r>
              <a:rPr lang="en-US" b="1" dirty="0" smtClean="0">
                <a:solidFill>
                  <a:srgbClr val="FFFF00"/>
                </a:solidFill>
              </a:rPr>
              <a:t>Sodium Oxybate </a:t>
            </a:r>
            <a:r>
              <a:rPr lang="en-US" dirty="0" smtClean="0">
                <a:solidFill>
                  <a:srgbClr val="FFFF00"/>
                </a:solidFill>
              </a:rPr>
              <a:t>(Xyrem)</a:t>
            </a:r>
          </a:p>
          <a:p>
            <a:pPr marL="914400" indent="-914400">
              <a:tabLst>
                <a:tab pos="4667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	-  Covers all 4 components of narcolepsy</a:t>
            </a:r>
          </a:p>
          <a:p>
            <a:pPr marL="914400" indent="-914400">
              <a:tabLst>
                <a:tab pos="466725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Take 1 dose at bedtime – wake up 2.5-4 hrs later for a 2</a:t>
            </a:r>
            <a:r>
              <a:rPr lang="en-US" baseline="30000" dirty="0" smtClean="0">
                <a:solidFill>
                  <a:srgbClr val="FFFF00"/>
                </a:solidFill>
              </a:rPr>
              <a:t>nd</a:t>
            </a:r>
            <a:r>
              <a:rPr lang="en-US" dirty="0" smtClean="0">
                <a:solidFill>
                  <a:srgbClr val="FFFF00"/>
                </a:solidFill>
              </a:rPr>
              <a:t> dose</a:t>
            </a:r>
          </a:p>
          <a:p>
            <a:pPr marL="914400" indent="-914400">
              <a:tabLst>
                <a:tab pos="466725" algn="l"/>
              </a:tabLst>
            </a:pPr>
            <a:r>
              <a:rPr lang="en-US" dirty="0" smtClean="0"/>
              <a:t>	-  NO alcohol or CNS meds</a:t>
            </a:r>
          </a:p>
          <a:p>
            <a:pPr marL="914400" indent="-914400">
              <a:tabLst>
                <a:tab pos="466725" algn="l"/>
              </a:tabLst>
            </a:pPr>
            <a:r>
              <a:rPr lang="en-US" dirty="0" smtClean="0"/>
              <a:t>	-  Potent sedative/hypnotic (date-rape drug) …  must participate special distribution program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Narcolepsy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05862" y="858420"/>
            <a:ext cx="343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Cataplexy – Adjunct in Narcolepsy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0070" y="1679514"/>
            <a:ext cx="59249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TCA</a:t>
            </a:r>
          </a:p>
          <a:p>
            <a:r>
              <a:rPr lang="en-US" dirty="0" smtClean="0"/>
              <a:t>	-  Imipramine</a:t>
            </a:r>
          </a:p>
          <a:p>
            <a:r>
              <a:rPr lang="en-US" dirty="0" smtClean="0"/>
              <a:t>	-  Nortriptyline</a:t>
            </a:r>
          </a:p>
          <a:p>
            <a:r>
              <a:rPr lang="en-US" dirty="0" smtClean="0"/>
              <a:t>	-  Protriptyline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SSRI</a:t>
            </a:r>
          </a:p>
          <a:p>
            <a:r>
              <a:rPr lang="en-US" dirty="0" smtClean="0"/>
              <a:t>	-  Fluoxetine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SNRI</a:t>
            </a:r>
          </a:p>
          <a:p>
            <a:r>
              <a:rPr lang="en-US" dirty="0" smtClean="0"/>
              <a:t>	-  Venlafaxine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MAO-B Inhibitors</a:t>
            </a:r>
          </a:p>
          <a:p>
            <a:r>
              <a:rPr lang="en-US" dirty="0" smtClean="0"/>
              <a:t>	-  Selegiline – improves Hypersomnolence &amp; cataplexy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SKIPREMAININGRACESLIDES" val="True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ADVANCEDSETTINGSVIEW" val="False"/>
  <p:tag name="FIBDISPLAYKEYWORDS" val="True"/>
  <p:tag name="PRRESPONSE4" val="7"/>
  <p:tag name="PRRESPONSE8" val="3"/>
  <p:tag name="TPVERSION" val="2008"/>
  <p:tag name="BULLETTYPE" val="3"/>
  <p:tag name="RESPCOUNTERFORMAT" val="0"/>
  <p:tag name="BACKUPSESSIONS" val="True"/>
  <p:tag name="ROTATIONINTERVAL" val="2"/>
  <p:tag name="RACEANIMATIONSPEED" val="3"/>
  <p:tag name="BUBBLESIZEVISIBLE" val="True"/>
  <p:tag name="CUSTOMCELLFORECOLOR" val="-16777216"/>
  <p:tag name="USESCHEMECOLORS" val="True"/>
  <p:tag name="AUTOSIZEGRID" val="True"/>
  <p:tag name="CHARTLABELS" val="1"/>
  <p:tag name="INCLUDEPPT" val="True"/>
  <p:tag name="ZEROBASED" val="False"/>
  <p:tag name="FIBNUMRESULTS" val="5"/>
  <p:tag name="PRRESPONSE3" val="8"/>
  <p:tag name="PRRESPONSE9" val="2"/>
  <p:tag name="SHOWBARVISIBLE" val="True"/>
  <p:tag name="RESPCOUNTERSTYLE" val="-1"/>
  <p:tag name="BACKUPMAINTENANCE" val="7"/>
  <p:tag name="RACEENDPOINTS" val="100"/>
  <p:tag name="MAXRESPONDERS" val="5"/>
  <p:tag name="CUSTOMCELLBACKCOLOR1" val="-657956"/>
  <p:tag name="DISPLAYDEVICEID" val="True"/>
  <p:tag name="CHARTCOLORS" val="0"/>
  <p:tag name="CORRECTPOINTVALUE" val="100"/>
  <p:tag name="CHARTSCALE" val="True"/>
  <p:tag name="PRRESPONSE2" val="9"/>
  <p:tag name="PRRESPONSE10" val="1"/>
  <p:tag name="ANSWERNOWSTYLE" val="-1"/>
  <p:tag name="NUMRESPONSES" val="1"/>
  <p:tag name="RACERSMAXDISPLAYED" val="5"/>
  <p:tag name="BUBBLEGROUPING" val="3"/>
  <p:tag name="DISPLAYDEVICENUMBER" val="True"/>
  <p:tag name="RESETCHARTS" val="True"/>
  <p:tag name="REALTIMEBACKUP" val="False"/>
  <p:tag name="PRRESPONSE1" val="10"/>
  <p:tag name="SHOWFLASHWARNING" val="True"/>
  <p:tag name="COUNTDOWNSECONDS" val="10"/>
  <p:tag name="AUTOUPDATEALIASES" val="True"/>
  <p:tag name="CUSTOMGRIDBACKCOLOR" val="-722948"/>
  <p:tag name="GRIDSIZE" val="{Width=800, Height=600}"/>
  <p:tag name="INCORRECTPOINTVALUE" val="0"/>
  <p:tag name="PRRESPONSE5" val="6"/>
  <p:tag name="USESECONDARYMONITOR" val="True"/>
  <p:tag name="REVIEWONLY" val="False"/>
  <p:tag name="CUSTOMCELLBACKCOLOR3" val="-268652"/>
  <p:tag name="MULTIRESPDIVISOR" val="1"/>
  <p:tag name="FIBINCLUDEOTHER" val="True"/>
  <p:tag name="COUNTDOWNSTYLE" val="-1"/>
  <p:tag name="TEAMSINLEADERBOARD" val="5"/>
  <p:tag name="GRIDPOSITION" val="1"/>
  <p:tag name="PRRESPONSE6" val="5"/>
  <p:tag name="CHARTVALUEFORMAT" val="0%"/>
  <p:tag name="GRIDOPACITY" val="90"/>
  <p:tag name="PRRESPONSE7" val="4"/>
  <p:tag name="BUBBLEVALUEFORMAT" val="0.0"/>
  <p:tag name="FIBDISPLAYRESULTS" val="True"/>
  <p:tag name="CUSTOMCELLBACKCOLOR4" val="-8355712"/>
  <p:tag name="INPUTSOURCE" val="1"/>
  <p:tag name="POWERPOINTVERSION" val="12.0"/>
  <p:tag name="PARTICIPANTSINLEADERBOARD" val="5"/>
  <p:tag name="AUTOADJUSTPARTRANGE" val="True"/>
  <p:tag name="PARTLISTDEFAULT" val="1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4166</TotalTime>
  <Words>318</Words>
  <Application>Microsoft Macintosh PowerPoint</Application>
  <PresentationFormat>On-screen Show (4:3)</PresentationFormat>
  <Paragraphs>208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Sleep Disorder - Review</vt:lpstr>
      <vt:lpstr>Insomnia</vt:lpstr>
      <vt:lpstr>Insomnia</vt:lpstr>
      <vt:lpstr>Insomnia</vt:lpstr>
      <vt:lpstr>Insomnia</vt:lpstr>
      <vt:lpstr>Insomnia</vt:lpstr>
      <vt:lpstr>Narcolepsy</vt:lpstr>
      <vt:lpstr>Narcolepsy</vt:lpstr>
      <vt:lpstr>Narcolepsy</vt:lpstr>
      <vt:lpstr>Circadian Rhythm Disorder</vt:lpstr>
      <vt:lpstr>Circadian Rhythm Disorder</vt:lpstr>
      <vt:lpstr>Sleep Apnea</vt:lpstr>
      <vt:lpstr>Sleep Apnea</vt:lpstr>
    </vt:vector>
  </TitlesOfParts>
  <Company>Temple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</dc:title>
  <dc:creator>Jason Gallagher</dc:creator>
  <cp:lastModifiedBy>ndo</cp:lastModifiedBy>
  <cp:revision>154</cp:revision>
  <dcterms:created xsi:type="dcterms:W3CDTF">2011-09-21T00:02:55Z</dcterms:created>
  <dcterms:modified xsi:type="dcterms:W3CDTF">2012-12-01T22:52:51Z</dcterms:modified>
</cp:coreProperties>
</file>