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6"/>
  </p:notesMasterIdLst>
  <p:sldIdLst>
    <p:sldId id="330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40" r:id="rId10"/>
    <p:sldId id="338" r:id="rId11"/>
    <p:sldId id="339" r:id="rId12"/>
    <p:sldId id="341" r:id="rId13"/>
    <p:sldId id="342" r:id="rId14"/>
    <p:sldId id="343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38" autoAdjust="0"/>
    <p:restoredTop sz="88432" autoAdjust="0"/>
  </p:normalViewPr>
  <p:slideViewPr>
    <p:cSldViewPr snapToGrid="0" snapToObjects="1">
      <p:cViewPr varScale="1">
        <p:scale>
          <a:sx n="44" d="100"/>
          <a:sy n="44" d="100"/>
        </p:scale>
        <p:origin x="-108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8C27D-C685-3B4C-A27D-A5E4386A562E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7E54A-3DDF-0847-9007-D4955004426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5272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072E-7C14-7243-8459-0CBC32C4CC1F}" type="datetimeFigureOut">
              <a:rPr lang="en-US" smtClean="0"/>
              <a:pPr/>
              <a:t>12/3/2012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0CF5-64A1-EF48-B154-9408D9BFEB8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Withdrawal - Review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596896" y="1207008"/>
            <a:ext cx="3950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Addiction </a:t>
            </a:r>
            <a:r>
              <a:rPr lang="en-US" dirty="0" smtClean="0"/>
              <a:t>– characterized by the 5 C’s:</a:t>
            </a:r>
          </a:p>
          <a:p>
            <a:r>
              <a:rPr lang="en-US" dirty="0" smtClean="0"/>
              <a:t>	-  Chronicity</a:t>
            </a:r>
          </a:p>
          <a:p>
            <a:r>
              <a:rPr lang="en-US" dirty="0" smtClean="0"/>
              <a:t>	-  Impaired control over drug use</a:t>
            </a:r>
          </a:p>
          <a:p>
            <a:r>
              <a:rPr lang="en-US" dirty="0" smtClean="0"/>
              <a:t>	-  Compulsive use</a:t>
            </a:r>
          </a:p>
          <a:p>
            <a:r>
              <a:rPr lang="en-US" dirty="0" smtClean="0"/>
              <a:t>	-  Continued despite harm</a:t>
            </a:r>
          </a:p>
          <a:p>
            <a:r>
              <a:rPr lang="en-US" dirty="0" smtClean="0"/>
              <a:t>	-  Craving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27052" y="3329919"/>
            <a:ext cx="5084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Physical Dependence:</a:t>
            </a:r>
          </a:p>
          <a:p>
            <a:r>
              <a:rPr lang="en-US" dirty="0" smtClean="0"/>
              <a:t>	-  Pts need drug to function normally</a:t>
            </a:r>
          </a:p>
          <a:p>
            <a:r>
              <a:rPr lang="en-US" dirty="0" smtClean="0"/>
              <a:t>	-  Can produce withdrawal when stop abruptly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03120" y="4702629"/>
            <a:ext cx="565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Tolerance:</a:t>
            </a:r>
          </a:p>
          <a:p>
            <a:r>
              <a:rPr lang="en-US" dirty="0" smtClean="0"/>
              <a:t>	-  State of adaptation to reduce drug effect over time</a:t>
            </a:r>
          </a:p>
          <a:p>
            <a:r>
              <a:rPr lang="en-US" dirty="0" smtClean="0"/>
              <a:t>				-  Behavioral</a:t>
            </a:r>
          </a:p>
          <a:p>
            <a:r>
              <a:rPr lang="en-US" dirty="0" smtClean="0"/>
              <a:t>				-  Pharmacokinetic</a:t>
            </a:r>
          </a:p>
          <a:p>
            <a:r>
              <a:rPr lang="en-US" dirty="0" smtClean="0"/>
              <a:t>				-  Pharmacodynamic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Tx of Alcohol Withdrawal SX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312" y="1240977"/>
            <a:ext cx="775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Clonidine </a:t>
            </a:r>
            <a:r>
              <a:rPr lang="en-US" dirty="0" smtClean="0"/>
              <a:t>– Alpha 2-adrenergic agonist</a:t>
            </a:r>
          </a:p>
          <a:p>
            <a:pPr marL="804863" indent="-804863">
              <a:tabLst>
                <a:tab pos="457200" algn="l"/>
              </a:tabLst>
            </a:pPr>
            <a:r>
              <a:rPr lang="en-US" dirty="0" smtClean="0"/>
              <a:t>	-  Used as </a:t>
            </a:r>
            <a:r>
              <a:rPr lang="en-US" dirty="0" smtClean="0"/>
              <a:t>prn (≤ 3 days) </a:t>
            </a:r>
            <a:r>
              <a:rPr lang="en-US" dirty="0" smtClean="0"/>
              <a:t>for moderate to severe hypertension &amp; other autonomic manifestations (shaking, tremor, sweating)</a:t>
            </a:r>
          </a:p>
          <a:p>
            <a:r>
              <a:rPr lang="en-US" dirty="0" smtClean="0"/>
              <a:t>	-  Used with caution b/c it can mask withdrawal and lead to onset of seizure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6" y="2960925"/>
            <a:ext cx="7750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Haloperidol </a:t>
            </a:r>
            <a:r>
              <a:rPr lang="en-US" dirty="0" smtClean="0">
                <a:solidFill>
                  <a:srgbClr val="FFFF00"/>
                </a:solidFill>
              </a:rPr>
              <a:t>–</a:t>
            </a:r>
            <a:r>
              <a:rPr lang="en-US" dirty="0" smtClean="0"/>
              <a:t> antipsychotic – IV / IM  q 4 hrs prn</a:t>
            </a:r>
            <a:endParaRPr lang="en-US" dirty="0" smtClean="0"/>
          </a:p>
          <a:p>
            <a:pPr marL="739775" indent="-739775">
              <a:tabLst>
                <a:tab pos="457200" algn="l"/>
              </a:tabLst>
            </a:pPr>
            <a:r>
              <a:rPr lang="en-US" dirty="0" smtClean="0"/>
              <a:t>	-  Can be used to Tx severe agitation (unresponsive to BZD), hallucination and delusions</a:t>
            </a:r>
          </a:p>
          <a:p>
            <a:pPr marL="739775" indent="-739775">
              <a:tabLst>
                <a:tab pos="457200" algn="l"/>
              </a:tabLst>
            </a:pPr>
            <a:r>
              <a:rPr lang="en-US" dirty="0" smtClean="0"/>
              <a:t>	-   Used with caution b/c Haloperidol can lower seizure threshold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75655" y="4833271"/>
            <a:ext cx="738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Anticonvulsants</a:t>
            </a:r>
          </a:p>
          <a:p>
            <a:pPr marL="914400" indent="-914400">
              <a:tabLst>
                <a:tab pos="739775" algn="l"/>
              </a:tabLst>
            </a:pPr>
            <a:r>
              <a:rPr lang="en-US" dirty="0" smtClean="0"/>
              <a:t>	-  Majority of seizures from withdrawal are self-limited &amp; do NOT require anticonvulsants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Tx of Alcohol Dependence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612578" y="696693"/>
            <a:ext cx="3853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Disulfiram (Antabuse)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Naltrexone </a:t>
            </a:r>
            <a:r>
              <a:rPr lang="en-US" dirty="0" smtClean="0">
                <a:solidFill>
                  <a:srgbClr val="FFFF00"/>
                </a:solidFill>
              </a:rPr>
              <a:t>(Naltrexone, Vivitrol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Acamprosate (Campral)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719951"/>
            <a:ext cx="735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prevent relapse once detoxification is complete following </a:t>
            </a:r>
            <a:r>
              <a:rPr lang="en-US" dirty="0" smtClean="0">
                <a:solidFill>
                  <a:srgbClr val="FFFF00"/>
                </a:solidFill>
              </a:rPr>
              <a:t>2 mechanisms: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Deterring alcohol use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Decreasing the desire for alcohol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6057" y="2830299"/>
            <a:ext cx="82513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Disulfiram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Irreversibly inhibits aldehyde dehydrogenase  … accumulation of acetaldehyde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Idiosyncratic hepatotoxicity  …  monitor liver functions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Abstinence 24 hrs prior to starting Tx – Dose:  250 mg  PO daily</a:t>
            </a:r>
          </a:p>
          <a:p>
            <a:endParaRPr lang="en-US" dirty="0" smtClean="0"/>
          </a:p>
          <a:p>
            <a:r>
              <a:rPr lang="en-US" dirty="0" smtClean="0"/>
              <a:t>	-  Contraindications: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Heart disease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Renal/ Hepatic failure</a:t>
            </a:r>
          </a:p>
          <a:p>
            <a:endParaRPr lang="en-US" dirty="0" smtClean="0"/>
          </a:p>
          <a:p>
            <a:r>
              <a:rPr lang="en-US" dirty="0" smtClean="0"/>
              <a:t>	-  Drug/Drug Interactions:</a:t>
            </a:r>
          </a:p>
          <a:p>
            <a:r>
              <a:rPr lang="en-US" dirty="0" smtClean="0"/>
              <a:t>	</a:t>
            </a:r>
            <a:r>
              <a:rPr lang="en-US" dirty="0" smtClean="0"/>
              <a:t>		-  Nyquil, Metronidazole</a:t>
            </a:r>
          </a:p>
          <a:p>
            <a:pPr marL="1719263" indent="-1719263">
              <a:tabLst>
                <a:tab pos="1371600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Potent inhibitors of CYP2E1 (metronidazole, omeprazole, warfarin, </a:t>
            </a:r>
            <a:r>
              <a:rPr lang="en-US" dirty="0" err="1" smtClean="0"/>
              <a:t>phenytoin</a:t>
            </a:r>
            <a:r>
              <a:rPr lang="en-US" dirty="0" smtClean="0"/>
              <a:t>, carbamazepine, diazepam, TCA)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Tx of Alcohol Dependence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10338" y="1240973"/>
            <a:ext cx="7511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Naltrexone </a:t>
            </a:r>
            <a:r>
              <a:rPr lang="en-US" dirty="0" smtClean="0"/>
              <a:t>(Naltrexone  PO, Vivitrol  IM)</a:t>
            </a:r>
          </a:p>
          <a:p>
            <a:pPr marL="739775" indent="-739775">
              <a:tabLst>
                <a:tab pos="5667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Opiate receptor antagonist – block the action of endorphin when consuming alcohol</a:t>
            </a:r>
          </a:p>
          <a:p>
            <a:pPr marL="739775" indent="-739775">
              <a:tabLst>
                <a:tab pos="5667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Dose-dependent </a:t>
            </a:r>
            <a:r>
              <a:rPr lang="en-US" dirty="0" smtClean="0">
                <a:solidFill>
                  <a:srgbClr val="FFFF00"/>
                </a:solidFill>
              </a:rPr>
              <a:t>hepatotoxicity</a:t>
            </a:r>
            <a:r>
              <a:rPr lang="en-US" dirty="0" smtClean="0"/>
              <a:t>  … monitor liver function</a:t>
            </a:r>
          </a:p>
          <a:p>
            <a:pPr marL="739775" indent="-739775">
              <a:tabLst>
                <a:tab pos="5667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Opiate free for 7-14 days before initiating Tx</a:t>
            </a:r>
          </a:p>
          <a:p>
            <a:pPr marL="739775" indent="-739775">
              <a:tabLst>
                <a:tab pos="5667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Naltrexone 50 mg  PO  daily</a:t>
            </a:r>
          </a:p>
          <a:p>
            <a:pPr marL="739775" indent="-739775">
              <a:tabLst>
                <a:tab pos="566738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Vivitrol 380 mg  IM  monthly</a:t>
            </a:r>
          </a:p>
          <a:p>
            <a:pPr marL="739775" indent="-739775">
              <a:tabLst>
                <a:tab pos="566738" algn="l"/>
              </a:tabLst>
            </a:pPr>
            <a:endParaRPr lang="en-US" dirty="0" smtClean="0"/>
          </a:p>
          <a:p>
            <a:pPr marL="739775" indent="-739775">
              <a:tabLst>
                <a:tab pos="566738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Contraindications</a:t>
            </a:r>
            <a:r>
              <a:rPr lang="en-US" dirty="0" smtClean="0"/>
              <a:t>:  NO opiates or in mixed substance abuse pts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0338" y="4397823"/>
            <a:ext cx="7097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Acamprosate </a:t>
            </a:r>
            <a:r>
              <a:rPr lang="en-US" dirty="0" smtClean="0"/>
              <a:t>(Campral)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GABA – Glutamate receptor modulator to reduce alcohol craving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Renal elimination – DO NOT use when </a:t>
            </a:r>
            <a:r>
              <a:rPr lang="en-US" dirty="0" err="1" smtClean="0"/>
              <a:t>CrCL</a:t>
            </a:r>
            <a:r>
              <a:rPr lang="en-US" dirty="0" smtClean="0"/>
              <a:t> &lt; 30 ml/min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Dose:   333 mg  PO  tid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Adverse effects:   N/ V / D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898571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Benzodiazepines &amp; Opioids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957941" y="1088578"/>
            <a:ext cx="6901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BZD withdrawal  SX is </a:t>
            </a:r>
            <a:r>
              <a:rPr lang="en-US" dirty="0" smtClean="0">
                <a:solidFill>
                  <a:srgbClr val="FFFF00"/>
                </a:solidFill>
              </a:rPr>
              <a:t>similar</a:t>
            </a:r>
            <a:r>
              <a:rPr lang="en-US" dirty="0" smtClean="0"/>
              <a:t> to alcohol withdrawal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Major difference</a:t>
            </a:r>
            <a:r>
              <a:rPr lang="en-US" dirty="0" smtClean="0"/>
              <a:t>:   Tx time is longer with BZD withdrawal</a:t>
            </a:r>
          </a:p>
          <a:p>
            <a:pPr algn="ctr"/>
            <a:r>
              <a:rPr lang="en-US" dirty="0" smtClean="0"/>
              <a:t>BZD withdrawal is fatal while BZD </a:t>
            </a:r>
            <a:r>
              <a:rPr lang="en-US" dirty="0" smtClean="0">
                <a:solidFill>
                  <a:srgbClr val="FFFF00"/>
                </a:solidFill>
              </a:rPr>
              <a:t>intoxication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is rarely life-threatening</a:t>
            </a:r>
          </a:p>
          <a:p>
            <a:pPr algn="ctr"/>
            <a:endParaRPr lang="en-US" dirty="0" smtClean="0">
              <a:solidFill>
                <a:srgbClr val="FFFF00"/>
              </a:solidFill>
            </a:endParaRP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Opioid withdrawal is rarely life-threatening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22517" y="3881826"/>
          <a:ext cx="81642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571"/>
                <a:gridCol w="2460171"/>
                <a:gridCol w="156754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Drug 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Non-Pharma Tx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Pharma Tx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BZD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vital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Flumazenil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Non-BZD, Barbiturates, Sedative hypnotics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NONE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Opiates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Naloxone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26209" y="3374571"/>
            <a:ext cx="324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Tx of Substance INTOXICATION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898571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Benzodiazepines &amp; Opioids</a:t>
            </a:r>
            <a:endParaRPr lang="en-US" sz="32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6571" y="2307771"/>
          <a:ext cx="849085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4645"/>
                <a:gridCol w="45362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Drug Class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Pharma Tx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Short- to Intermediate-Acting BZD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Lorazepam 2 mg tid or </a:t>
                      </a:r>
                      <a:r>
                        <a:rPr lang="en-US" dirty="0" err="1" smtClean="0"/>
                        <a:t>qid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Taper over 5-7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Long-Acting</a:t>
                      </a:r>
                      <a:r>
                        <a:rPr lang="en-US" baseline="0" dirty="0" smtClean="0"/>
                        <a:t> BZD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Lorazepam 2 mg tid or </a:t>
                      </a:r>
                      <a:r>
                        <a:rPr lang="en-US" dirty="0" err="1" smtClean="0"/>
                        <a:t>qid</a:t>
                      </a:r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Taper over 10-14 days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Opiates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Methadone 20-80 mg PO daily</a:t>
                      </a:r>
                    </a:p>
                    <a:p>
                      <a:pPr algn="ctr"/>
                      <a:r>
                        <a:rPr lang="en-US" dirty="0" smtClean="0"/>
                        <a:t>Taper 5-10 mg daily</a:t>
                      </a:r>
                    </a:p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Buprenorphine 4-32 mg SL daily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08498" y="1655404"/>
            <a:ext cx="3744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Tx of WITHDRAWAL from Drug Abuse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Withdrawal - Review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70384" y="1696856"/>
            <a:ext cx="7445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Substance Abuse</a:t>
            </a:r>
            <a:r>
              <a:rPr lang="en-US" dirty="0" smtClean="0"/>
              <a:t>:</a:t>
            </a:r>
          </a:p>
          <a:p>
            <a:pPr marL="690563" indent="-690563">
              <a:tabLst>
                <a:tab pos="466725" algn="l"/>
              </a:tabLst>
            </a:pPr>
            <a:r>
              <a:rPr lang="en-US" dirty="0" smtClean="0"/>
              <a:t>	-  Maladaptive pattern of substance use leading to significant impairment or distress</a:t>
            </a:r>
          </a:p>
          <a:p>
            <a:pPr marL="690563" indent="-690563">
              <a:tabLst>
                <a:tab pos="466725" algn="l"/>
              </a:tabLst>
            </a:pPr>
            <a:r>
              <a:rPr lang="en-US" dirty="0" smtClean="0"/>
              <a:t>	-  Classified as </a:t>
            </a:r>
            <a:r>
              <a:rPr lang="en-US" dirty="0" smtClean="0">
                <a:solidFill>
                  <a:srgbClr val="FFFF00"/>
                </a:solidFill>
              </a:rPr>
              <a:t>more than 1 out of 4 criteria </a:t>
            </a:r>
            <a:r>
              <a:rPr lang="en-US" dirty="0" smtClean="0"/>
              <a:t>&amp; occurring within 12 </a:t>
            </a:r>
            <a:r>
              <a:rPr lang="en-US" dirty="0" err="1" smtClean="0"/>
              <a:t>mos</a:t>
            </a:r>
            <a:r>
              <a:rPr lang="en-US" dirty="0" smtClean="0"/>
              <a:t> - </a:t>
            </a:r>
            <a:r>
              <a:rPr lang="en-US" dirty="0" smtClean="0">
                <a:solidFill>
                  <a:srgbClr val="FFFF00"/>
                </a:solidFill>
              </a:rPr>
              <a:t>RECURRENT</a:t>
            </a:r>
          </a:p>
          <a:p>
            <a:r>
              <a:rPr lang="en-US" dirty="0" smtClean="0"/>
              <a:t>			-  Failure to fulfill major obligations at work, school or home</a:t>
            </a:r>
          </a:p>
          <a:p>
            <a:r>
              <a:rPr lang="en-US" dirty="0" smtClean="0"/>
              <a:t>			-  Physically hazardous</a:t>
            </a:r>
          </a:p>
          <a:p>
            <a:r>
              <a:rPr lang="en-US" dirty="0" smtClean="0"/>
              <a:t>			-  Related  legal problems</a:t>
            </a:r>
          </a:p>
          <a:p>
            <a:r>
              <a:rPr lang="en-US" dirty="0" smtClean="0"/>
              <a:t>			-  Social or interpersonal problems</a:t>
            </a:r>
          </a:p>
          <a:p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Acute drug intoxication</a:t>
            </a:r>
            <a:r>
              <a:rPr lang="en-US" dirty="0" smtClean="0"/>
              <a:t>: doses in excess &amp; predictable SX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Chronic abuse</a:t>
            </a:r>
            <a:r>
              <a:rPr lang="en-US" dirty="0" smtClean="0"/>
              <a:t>:  dependence &amp; tolerance (pain meds for cancer pts)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5358" y="44040"/>
            <a:ext cx="375911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Withdrawal - Review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690466" y="1343608"/>
            <a:ext cx="77630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Substance Dependence</a:t>
            </a:r>
            <a:r>
              <a:rPr lang="en-US" dirty="0" smtClean="0"/>
              <a:t>:</a:t>
            </a:r>
          </a:p>
          <a:p>
            <a:r>
              <a:rPr lang="en-US" dirty="0" smtClean="0"/>
              <a:t>	-  Classified as more than </a:t>
            </a:r>
            <a:r>
              <a:rPr lang="en-US" dirty="0" smtClean="0">
                <a:solidFill>
                  <a:srgbClr val="FFFF00"/>
                </a:solidFill>
              </a:rPr>
              <a:t>3  out of 7 criteria </a:t>
            </a:r>
            <a:r>
              <a:rPr lang="en-US" dirty="0" smtClean="0"/>
              <a:t>&amp; occurring </a:t>
            </a:r>
            <a:r>
              <a:rPr lang="en-US" dirty="0" smtClean="0">
                <a:solidFill>
                  <a:srgbClr val="FFFF00"/>
                </a:solidFill>
              </a:rPr>
              <a:t>within 12 </a:t>
            </a:r>
            <a:r>
              <a:rPr lang="en-US" dirty="0" err="1" smtClean="0">
                <a:solidFill>
                  <a:srgbClr val="FFFF00"/>
                </a:solidFill>
              </a:rPr>
              <a:t>mos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			-  Tolerance</a:t>
            </a:r>
          </a:p>
          <a:p>
            <a:r>
              <a:rPr lang="en-US" dirty="0" smtClean="0"/>
              <a:t>				-  Withdrawal</a:t>
            </a:r>
          </a:p>
          <a:p>
            <a:r>
              <a:rPr lang="en-US" dirty="0" smtClean="0"/>
              <a:t>				-  Larger  amount of substance &amp; over a long period of time</a:t>
            </a:r>
          </a:p>
          <a:p>
            <a:r>
              <a:rPr lang="en-US" dirty="0" smtClean="0"/>
              <a:t>				-  Time spent in obtaining/ using substance</a:t>
            </a:r>
          </a:p>
          <a:p>
            <a:r>
              <a:rPr lang="en-US" dirty="0" smtClean="0"/>
              <a:t>				-  No social, occupational or recreational activities</a:t>
            </a:r>
          </a:p>
          <a:p>
            <a:pPr marL="2052638" indent="-2052638">
              <a:tabLst>
                <a:tab pos="1828800" algn="l"/>
              </a:tabLst>
            </a:pPr>
            <a:r>
              <a:rPr lang="en-US" dirty="0" smtClean="0"/>
              <a:t>	-  Continue to use despite knowledge of chronic physical/ psychological problems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5" y="44040"/>
            <a:ext cx="6178295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Alcohol Dependence / Withdrawal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158679" y="963420"/>
            <a:ext cx="70601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Generals</a:t>
            </a:r>
            <a:r>
              <a:rPr lang="en-US" dirty="0" smtClean="0"/>
              <a:t>:</a:t>
            </a:r>
          </a:p>
          <a:p>
            <a:pPr marL="804863" indent="-804863">
              <a:tabLst>
                <a:tab pos="631825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Dose-dependent </a:t>
            </a:r>
            <a:r>
              <a:rPr lang="en-US" dirty="0" smtClean="0"/>
              <a:t>effects:  sedation  →  unconsciousness, coma,  respiratory depression</a:t>
            </a:r>
          </a:p>
          <a:p>
            <a:pPr marL="804863" indent="-804863">
              <a:tabLst>
                <a:tab pos="631825" algn="l"/>
              </a:tabLst>
            </a:pPr>
            <a:r>
              <a:rPr lang="en-US" dirty="0" smtClean="0"/>
              <a:t>	-  Affect </a:t>
            </a:r>
            <a:r>
              <a:rPr lang="en-US" dirty="0" smtClean="0">
                <a:solidFill>
                  <a:srgbClr val="FFFF00"/>
                </a:solidFill>
              </a:rPr>
              <a:t>GABA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FF00"/>
                </a:solidFill>
              </a:rPr>
              <a:t>glutamine</a:t>
            </a:r>
            <a:r>
              <a:rPr lang="en-US" dirty="0" smtClean="0"/>
              <a:t> &amp; </a:t>
            </a:r>
            <a:r>
              <a:rPr lang="en-US" dirty="0" smtClean="0">
                <a:solidFill>
                  <a:srgbClr val="FFFF00"/>
                </a:solidFill>
              </a:rPr>
              <a:t>dopamine</a:t>
            </a:r>
            <a:r>
              <a:rPr lang="en-US" dirty="0" smtClean="0"/>
              <a:t> receptors</a:t>
            </a:r>
          </a:p>
          <a:p>
            <a:pPr marL="804863" indent="-804863">
              <a:tabLst>
                <a:tab pos="631825" algn="l"/>
              </a:tabLst>
            </a:pPr>
            <a:r>
              <a:rPr lang="en-US" dirty="0" smtClean="0"/>
              <a:t>	-  Metabolized by </a:t>
            </a:r>
            <a:r>
              <a:rPr lang="en-US" dirty="0" smtClean="0">
                <a:solidFill>
                  <a:srgbClr val="FFFF00"/>
                </a:solidFill>
              </a:rPr>
              <a:t>Alcohol dehydrogenase </a:t>
            </a:r>
            <a:r>
              <a:rPr lang="en-US" dirty="0" smtClean="0"/>
              <a:t>(ADH) to acetaldehyde (toxic)  →  by  </a:t>
            </a:r>
            <a:r>
              <a:rPr lang="en-US" dirty="0" smtClean="0">
                <a:solidFill>
                  <a:srgbClr val="FFFF00"/>
                </a:solidFill>
              </a:rPr>
              <a:t>Aldehyde dehydrogenase  </a:t>
            </a:r>
            <a:r>
              <a:rPr lang="en-US" dirty="0" smtClean="0"/>
              <a:t>to acetate in urine</a:t>
            </a:r>
          </a:p>
          <a:p>
            <a:pPr marL="804863" indent="-804863">
              <a:tabLst>
                <a:tab pos="631825" algn="l"/>
              </a:tabLst>
            </a:pPr>
            <a:r>
              <a:rPr lang="en-US" dirty="0" smtClean="0"/>
              <a:t>	-  Blood alcohol concentration BAC%  =  gram EtOH / 100 ml blood</a:t>
            </a:r>
          </a:p>
          <a:p>
            <a:pPr marL="804863" indent="-804863">
              <a:tabLst>
                <a:tab pos="631825" algn="l"/>
              </a:tabLst>
            </a:pPr>
            <a:r>
              <a:rPr lang="en-US" dirty="0" smtClean="0"/>
              <a:t>					-  </a:t>
            </a:r>
            <a:r>
              <a:rPr lang="en-US" dirty="0" smtClean="0">
                <a:solidFill>
                  <a:srgbClr val="FFFF00"/>
                </a:solidFill>
              </a:rPr>
              <a:t>0.07 – 0.09 % 	legal limit</a:t>
            </a:r>
          </a:p>
          <a:p>
            <a:pPr marL="804863" indent="-804863">
              <a:tabLst>
                <a:tab pos="631825" algn="l"/>
              </a:tabLst>
            </a:pPr>
            <a:r>
              <a:rPr lang="en-US" dirty="0" smtClean="0"/>
              <a:t>					-   </a:t>
            </a:r>
            <a:r>
              <a:rPr lang="en-US" dirty="0" smtClean="0">
                <a:solidFill>
                  <a:srgbClr val="FFFF00"/>
                </a:solidFill>
              </a:rPr>
              <a:t>≥  0.4 %		Onset of coma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305" y="4180114"/>
            <a:ext cx="70601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Alcohol Dependence</a:t>
            </a:r>
          </a:p>
          <a:p>
            <a:pPr marL="739775" indent="-739775">
              <a:tabLst>
                <a:tab pos="457200" algn="l"/>
              </a:tabLst>
            </a:pPr>
            <a:r>
              <a:rPr lang="en-US" dirty="0" smtClean="0"/>
              <a:t>	-  Characterized by preoccupation with alcohol use despite </a:t>
            </a:r>
            <a:r>
              <a:rPr lang="en-US" dirty="0" smtClean="0">
                <a:solidFill>
                  <a:srgbClr val="FFFF00"/>
                </a:solidFill>
              </a:rPr>
              <a:t>Tolerance </a:t>
            </a:r>
            <a:r>
              <a:rPr lang="en-US" dirty="0" smtClean="0"/>
              <a:t>&amp; </a:t>
            </a:r>
            <a:r>
              <a:rPr lang="en-US" dirty="0" smtClean="0">
                <a:solidFill>
                  <a:srgbClr val="FFFF00"/>
                </a:solidFill>
              </a:rPr>
              <a:t>Withdrawal</a:t>
            </a:r>
          </a:p>
          <a:p>
            <a:r>
              <a:rPr lang="en-US" dirty="0" smtClean="0"/>
              <a:t>	-  Treatment  with Psychological, Social &amp; Pharmacotherapy</a:t>
            </a:r>
          </a:p>
          <a:p>
            <a:r>
              <a:rPr lang="en-US" dirty="0" smtClean="0"/>
              <a:t>				-  </a:t>
            </a:r>
            <a:r>
              <a:rPr lang="en-US" dirty="0" smtClean="0">
                <a:solidFill>
                  <a:srgbClr val="FFFF00"/>
                </a:solidFill>
              </a:rPr>
              <a:t>Detoxification</a:t>
            </a:r>
            <a:r>
              <a:rPr lang="en-US" dirty="0" smtClean="0"/>
              <a:t> through withdrawal</a:t>
            </a:r>
          </a:p>
          <a:p>
            <a:r>
              <a:rPr lang="en-US" dirty="0" smtClean="0"/>
              <a:t>				-  </a:t>
            </a:r>
            <a:r>
              <a:rPr lang="en-US" dirty="0" smtClean="0">
                <a:solidFill>
                  <a:srgbClr val="FFFF00"/>
                </a:solidFill>
              </a:rPr>
              <a:t>Rehabilitation</a:t>
            </a:r>
            <a:r>
              <a:rPr lang="en-US" dirty="0" smtClean="0"/>
              <a:t> to avoid future problems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Tx of Alcohol Withdrawal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2295435"/>
            <a:ext cx="766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Alcohol Withdrawal Syndrome (AWS)</a:t>
            </a:r>
          </a:p>
          <a:p>
            <a:r>
              <a:rPr lang="en-US" dirty="0" smtClean="0"/>
              <a:t>	-  Minor withdrawal SX due to CNS hyperactivity</a:t>
            </a:r>
          </a:p>
          <a:p>
            <a:pPr marL="804863" indent="-804863">
              <a:tabLst>
                <a:tab pos="457200" algn="l"/>
              </a:tabLst>
            </a:pPr>
            <a:r>
              <a:rPr lang="en-US" dirty="0" smtClean="0"/>
              <a:t>	-  SX present within </a:t>
            </a:r>
            <a:r>
              <a:rPr lang="en-US" dirty="0" smtClean="0">
                <a:solidFill>
                  <a:srgbClr val="FFFF00"/>
                </a:solidFill>
              </a:rPr>
              <a:t>6 hrs after cessation </a:t>
            </a:r>
            <a:r>
              <a:rPr lang="en-US" dirty="0" smtClean="0"/>
              <a:t>of drinking – while pts still have high BAC%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58686" y="953478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Mechanism – chronic use of alcohol leads to CNS hyperactivity</a:t>
            </a:r>
          </a:p>
          <a:p>
            <a:r>
              <a:rPr lang="en-US" dirty="0" smtClean="0"/>
              <a:t>	-  GABA down regulation</a:t>
            </a:r>
          </a:p>
          <a:p>
            <a:r>
              <a:rPr lang="en-US" dirty="0" smtClean="0"/>
              <a:t>	-  NMDA (N-methyl-D-aspartate) up regulation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06275" y="4049486"/>
            <a:ext cx="70539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Alcohol Withdrawal Delirium (AWD) or Delirium Tremens (DT)</a:t>
            </a:r>
          </a:p>
          <a:p>
            <a:r>
              <a:rPr lang="en-US" dirty="0" smtClean="0"/>
              <a:t>	-  Medical Emergency  case – </a:t>
            </a:r>
            <a:r>
              <a:rPr lang="en-US" dirty="0" smtClean="0">
                <a:solidFill>
                  <a:srgbClr val="FFFF00"/>
                </a:solidFill>
              </a:rPr>
              <a:t>48-72 hrs after cessation </a:t>
            </a:r>
            <a:r>
              <a:rPr lang="en-US" dirty="0" smtClean="0"/>
              <a:t>of drinking</a:t>
            </a:r>
          </a:p>
          <a:p>
            <a:r>
              <a:rPr lang="en-US" dirty="0" smtClean="0"/>
              <a:t>	-  Pronounced withdrawal SX – pts might still have high BAC%</a:t>
            </a:r>
          </a:p>
          <a:p>
            <a:r>
              <a:rPr lang="en-US" dirty="0" smtClean="0"/>
              <a:t>			-  Tachycardia, Hypertension</a:t>
            </a:r>
          </a:p>
          <a:p>
            <a:r>
              <a:rPr lang="en-US" dirty="0" smtClean="0"/>
              <a:t>			-  Hyperthermia, diaphoresis</a:t>
            </a:r>
          </a:p>
          <a:p>
            <a:r>
              <a:rPr lang="en-US" dirty="0" smtClean="0"/>
              <a:t>			-  Grand mal seizure – </a:t>
            </a:r>
            <a:r>
              <a:rPr lang="en-US" dirty="0" smtClean="0">
                <a:solidFill>
                  <a:srgbClr val="FFFF00"/>
                </a:solidFill>
              </a:rPr>
              <a:t>peak at 72 hrs</a:t>
            </a:r>
            <a:endParaRPr lang="en-US" dirty="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Tx of Alcohol Withdrawal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849086" y="805551"/>
            <a:ext cx="755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Measurement of Severity of Withdrawal Symptoms – Validated 10-item scale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MILD	&lt; 8 scores</a:t>
            </a:r>
            <a:r>
              <a:rPr lang="en-US" dirty="0" smtClean="0"/>
              <a:t>		4-8 score  …  little </a:t>
            </a:r>
            <a:r>
              <a:rPr lang="en-US" dirty="0" err="1" smtClean="0"/>
              <a:t>pharma</a:t>
            </a:r>
            <a:r>
              <a:rPr lang="en-US" dirty="0" smtClean="0"/>
              <a:t> Tx with prn BZD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MODERATE 	9-15 scores</a:t>
            </a:r>
            <a:r>
              <a:rPr lang="en-US" dirty="0" smtClean="0"/>
              <a:t>	&gt; 8 score  …  </a:t>
            </a:r>
            <a:r>
              <a:rPr lang="en-US" dirty="0" err="1" smtClean="0"/>
              <a:t>pharma</a:t>
            </a:r>
            <a:r>
              <a:rPr lang="en-US" dirty="0" smtClean="0"/>
              <a:t> Tx required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SEVERE	  &gt; 15 scores</a:t>
            </a:r>
            <a:r>
              <a:rPr lang="en-US" dirty="0" smtClean="0"/>
              <a:t>		increased risk of seizure &amp; delirium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763486" y="2242461"/>
            <a:ext cx="635725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Benzodiazepines – Drug of choice for alcohol withdrawal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Long-acting BZD </a:t>
            </a:r>
            <a:r>
              <a:rPr lang="en-US" dirty="0" smtClean="0"/>
              <a:t>(Chlordiazepoxide, Diazepam)</a:t>
            </a:r>
          </a:p>
          <a:p>
            <a:r>
              <a:rPr lang="en-US" dirty="0" smtClean="0"/>
              <a:t>			-  Fewer rebound  seizure on discontinuation</a:t>
            </a:r>
          </a:p>
          <a:p>
            <a:r>
              <a:rPr lang="en-US" dirty="0" smtClean="0"/>
              <a:t>			-  Excess sedation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Short-acting BZD </a:t>
            </a:r>
            <a:r>
              <a:rPr lang="en-US" dirty="0" smtClean="0"/>
              <a:t>(Lorazepam, Oxazepam)</a:t>
            </a:r>
          </a:p>
          <a:p>
            <a:r>
              <a:rPr lang="en-US" dirty="0" smtClean="0"/>
              <a:t>			-  More frequent dosing</a:t>
            </a:r>
          </a:p>
          <a:p>
            <a:r>
              <a:rPr lang="en-US" dirty="0" smtClean="0"/>
              <a:t>			-  Appropriate for pts with liver disease &amp; Elderly</a:t>
            </a:r>
          </a:p>
          <a:p>
            <a:endParaRPr lang="en-US" dirty="0" smtClean="0"/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Onset of action</a:t>
            </a:r>
          </a:p>
          <a:p>
            <a:r>
              <a:rPr lang="en-US" dirty="0" smtClean="0"/>
              <a:t>			-  Required rapid onset for seizure &amp; DT</a:t>
            </a:r>
          </a:p>
          <a:p>
            <a:r>
              <a:rPr lang="en-US" dirty="0" smtClean="0"/>
              <a:t>			-  Higher potential for abuse with outpatients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Formulation</a:t>
            </a:r>
          </a:p>
          <a:p>
            <a:r>
              <a:rPr lang="en-US" dirty="0" smtClean="0"/>
              <a:t>			-  Preferred PO</a:t>
            </a:r>
          </a:p>
          <a:p>
            <a:r>
              <a:rPr lang="en-US" dirty="0" smtClean="0"/>
              <a:t>			-  IV for severe withdrawal/ seizure/ DT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Tx of Alcohol Withdrawal SX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" y="830919"/>
          <a:ext cx="7685315" cy="4195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63"/>
                <a:gridCol w="1902825"/>
                <a:gridCol w="1458686"/>
                <a:gridCol w="1393371"/>
                <a:gridCol w="1393370"/>
              </a:tblGrid>
              <a:tr h="7831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Chlordiazepoxide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(Librium)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Diazepam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(Valium)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Lorazepam (Ativan)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Oxazepam (Serax)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62834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Onset of action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Rapid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Intermediate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Rapid</a:t>
                      </a:r>
                      <a:endParaRPr lang="en-US" dirty="0"/>
                    </a:p>
                  </a:txBody>
                  <a:tcPr anchor="ctr"/>
                </a:tc>
              </a:tr>
              <a:tr h="783167">
                <a:tc>
                  <a:txBody>
                    <a:bodyPr/>
                    <a:lstStyle/>
                    <a:p>
                      <a:r>
                        <a:rPr lang="en-US" dirty="0" smtClean="0"/>
                        <a:t>Metabolism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Hepatic</a:t>
                      </a:r>
                    </a:p>
                    <a:p>
                      <a:pPr algn="ctr"/>
                      <a:r>
                        <a:rPr lang="en-US" dirty="0" smtClean="0"/>
                        <a:t>Active metabolite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Hepatic</a:t>
                      </a:r>
                    </a:p>
                    <a:p>
                      <a:pPr algn="ctr"/>
                      <a:r>
                        <a:rPr lang="en-US" dirty="0" smtClean="0"/>
                        <a:t>metabolite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Hepatic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Hepatic</a:t>
                      </a:r>
                      <a:endParaRPr lang="en-US" dirty="0"/>
                    </a:p>
                  </a:txBody>
                  <a:tcPr anchor="ctr"/>
                </a:tc>
              </a:tr>
              <a:tr h="783167">
                <a:tc>
                  <a:txBody>
                    <a:bodyPr/>
                    <a:lstStyle/>
                    <a:p>
                      <a:r>
                        <a:rPr lang="en-US" dirty="0" smtClean="0"/>
                        <a:t>T1/2 (hrs)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5-30</a:t>
                      </a:r>
                    </a:p>
                    <a:p>
                      <a:pPr algn="ctr"/>
                      <a:r>
                        <a:rPr lang="en-US" i="1" dirty="0" smtClean="0"/>
                        <a:t>28-100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20-80</a:t>
                      </a:r>
                    </a:p>
                    <a:p>
                      <a:pPr algn="ctr"/>
                      <a:r>
                        <a:rPr lang="en-US" i="1" dirty="0" smtClean="0"/>
                        <a:t>30-200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10-20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5-20</a:t>
                      </a:r>
                      <a:endParaRPr lang="en-US" dirty="0"/>
                    </a:p>
                  </a:txBody>
                  <a:tcPr anchor="ctr"/>
                </a:tc>
              </a:tr>
              <a:tr h="586618">
                <a:tc>
                  <a:txBody>
                    <a:bodyPr/>
                    <a:lstStyle/>
                    <a:p>
                      <a:r>
                        <a:rPr lang="en-US" dirty="0" smtClean="0"/>
                        <a:t>Formula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PO,</a:t>
                      </a:r>
                      <a:r>
                        <a:rPr lang="en-US" baseline="0" dirty="0" smtClean="0"/>
                        <a:t> IV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PO, IM, IV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</a:t>
                      </a:r>
                      <a:endParaRPr lang="en-US" dirty="0"/>
                    </a:p>
                  </a:txBody>
                  <a:tcPr anchor="ctr"/>
                </a:tc>
              </a:tr>
              <a:tr h="631372">
                <a:tc>
                  <a:txBody>
                    <a:bodyPr/>
                    <a:lstStyle/>
                    <a:p>
                      <a:r>
                        <a:rPr lang="en-US" dirty="0" smtClean="0"/>
                        <a:t>Dose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mg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 mg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 mg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1681" y="5225158"/>
            <a:ext cx="5617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Lorazepam – most preferred in most cases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Diazepam – IV for seizure/ DT – 5 mg q 5-10’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</a:rPr>
              <a:t>if 2</a:t>
            </a:r>
            <a:r>
              <a:rPr lang="en-US" baseline="30000" dirty="0" smtClean="0">
                <a:solidFill>
                  <a:srgbClr val="FFFF00"/>
                </a:solidFill>
              </a:rPr>
              <a:t>nd</a:t>
            </a:r>
            <a:r>
              <a:rPr lang="en-US" dirty="0" smtClean="0">
                <a:solidFill>
                  <a:srgbClr val="FFFF00"/>
                </a:solidFill>
              </a:rPr>
              <a:t> dose fails then 10 mg for 3</a:t>
            </a:r>
            <a:r>
              <a:rPr lang="en-US" baseline="30000" dirty="0" smtClean="0">
                <a:solidFill>
                  <a:srgbClr val="FFFF00"/>
                </a:solidFill>
              </a:rPr>
              <a:t>rd</a:t>
            </a:r>
            <a:r>
              <a:rPr lang="en-US" dirty="0" smtClean="0">
                <a:solidFill>
                  <a:srgbClr val="FFFF00"/>
                </a:solidFill>
              </a:rPr>
              <a:t> &amp; 4</a:t>
            </a:r>
            <a:r>
              <a:rPr lang="en-US" baseline="30000" dirty="0" smtClean="0">
                <a:solidFill>
                  <a:srgbClr val="FFFF00"/>
                </a:solidFill>
              </a:rPr>
              <a:t>th</a:t>
            </a:r>
            <a:r>
              <a:rPr lang="en-US" dirty="0" smtClean="0">
                <a:solidFill>
                  <a:srgbClr val="FFFF00"/>
                </a:solidFill>
              </a:rPr>
              <a:t> dose q 5-10’</a:t>
            </a:r>
          </a:p>
          <a:p>
            <a:pPr algn="ctr"/>
            <a:r>
              <a:rPr lang="en-US" dirty="0" smtClean="0"/>
              <a:t>Rapid onset &lt; 15’		Intermediate onset 15-30’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Tx of Alcohol Withdrawal SX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2960892" y="870862"/>
            <a:ext cx="3614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Dosing Strategies:</a:t>
            </a:r>
          </a:p>
          <a:p>
            <a:r>
              <a:rPr lang="en-US" dirty="0" smtClean="0"/>
              <a:t>	-  Symptom-triggered strategy</a:t>
            </a:r>
          </a:p>
          <a:p>
            <a:r>
              <a:rPr lang="en-US" dirty="0" smtClean="0"/>
              <a:t>	-  Fixed-schedule strategy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2622" y="2264229"/>
            <a:ext cx="7707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Symptom-triggered strategy:</a:t>
            </a:r>
          </a:p>
          <a:p>
            <a:r>
              <a:rPr lang="en-US" dirty="0" smtClean="0"/>
              <a:t>	-  Tx only when pts have symptoms or based on severity-rating scale</a:t>
            </a:r>
          </a:p>
          <a:p>
            <a:r>
              <a:rPr lang="en-US" dirty="0" smtClean="0"/>
              <a:t>	-  Shorter duration of Tx &amp; less medications</a:t>
            </a:r>
          </a:p>
          <a:p>
            <a:pPr marL="804863" indent="-804863">
              <a:tabLst>
                <a:tab pos="457200" algn="l"/>
              </a:tabLst>
            </a:pPr>
            <a:r>
              <a:rPr lang="en-US" dirty="0" smtClean="0"/>
              <a:t>	-  When pts do not have history of withdrawal or SX not severe  enough to cause seizure</a:t>
            </a:r>
          </a:p>
          <a:p>
            <a:pPr marL="804863" indent="-804863">
              <a:tabLst>
                <a:tab pos="457200" algn="l"/>
              </a:tabLst>
            </a:pPr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Lorazepam </a:t>
            </a:r>
            <a:r>
              <a:rPr lang="en-US" dirty="0" smtClean="0"/>
              <a:t>2 mg PO q 1 hr prn symptoms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7309" y="4223654"/>
            <a:ext cx="770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Fixed-schedule strategy:</a:t>
            </a:r>
          </a:p>
          <a:p>
            <a:r>
              <a:rPr lang="en-US" dirty="0" smtClean="0"/>
              <a:t>	-  Pts receive a fixed dose of meds regardless of severity of symptoms</a:t>
            </a:r>
          </a:p>
          <a:p>
            <a:pPr marL="804863" indent="-804863">
              <a:tabLst>
                <a:tab pos="457200" algn="l"/>
              </a:tabLst>
            </a:pPr>
            <a:r>
              <a:rPr lang="en-US" dirty="0" smtClean="0"/>
              <a:t>	-  Used in pts with history of withdrawal, seizure &amp; SX severe enough to expect seizures</a:t>
            </a:r>
          </a:p>
          <a:p>
            <a:r>
              <a:rPr lang="en-US" dirty="0" smtClean="0"/>
              <a:t>	-  </a:t>
            </a:r>
            <a:r>
              <a:rPr lang="en-US" dirty="0" smtClean="0">
                <a:solidFill>
                  <a:srgbClr val="FFFF00"/>
                </a:solidFill>
              </a:rPr>
              <a:t>Oxazepam</a:t>
            </a:r>
            <a:r>
              <a:rPr lang="en-US" dirty="0" smtClean="0"/>
              <a:t> 30 mg PO </a:t>
            </a:r>
            <a:r>
              <a:rPr lang="en-US" dirty="0" err="1" smtClean="0"/>
              <a:t>qid</a:t>
            </a:r>
            <a:r>
              <a:rPr lang="en-US" dirty="0" smtClean="0"/>
              <a:t> x 7 days  with dose taper down from day 4-7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4229" y="87582"/>
            <a:ext cx="4593771" cy="634482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Tx of Alcohol Withdrawal SX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797628" y="870861"/>
            <a:ext cx="3853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Adjunctive Tx of Alcohol Withdrawal</a:t>
            </a:r>
          </a:p>
          <a:p>
            <a:r>
              <a:rPr lang="en-US" dirty="0" smtClean="0"/>
              <a:t>		</a:t>
            </a:r>
            <a:r>
              <a:rPr lang="en-US" dirty="0" smtClean="0">
                <a:solidFill>
                  <a:srgbClr val="FFFF00"/>
                </a:solidFill>
              </a:rPr>
              <a:t>-  IV fluids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-  Thiamine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-  Multivitamin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-  Clonidine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		-  Haloperidol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3249" y="2656122"/>
            <a:ext cx="78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IV fluids</a:t>
            </a:r>
          </a:p>
          <a:p>
            <a:r>
              <a:rPr lang="en-US" dirty="0" smtClean="0"/>
              <a:t>	-  for Hypovolemia due to diaphoresis, hyperthermia, vomiting, tachypnea</a:t>
            </a:r>
          </a:p>
          <a:p>
            <a:r>
              <a:rPr lang="en-US" dirty="0" smtClean="0"/>
              <a:t>	-  </a:t>
            </a:r>
            <a:r>
              <a:rPr lang="en-US" dirty="0" smtClean="0"/>
              <a:t>D5 + 0.45 Normal </a:t>
            </a:r>
            <a:r>
              <a:rPr lang="en-US" dirty="0" smtClean="0"/>
              <a:t>saline </a:t>
            </a:r>
            <a:r>
              <a:rPr lang="en-US" dirty="0" smtClean="0"/>
              <a:t>+ 20 </a:t>
            </a:r>
            <a:r>
              <a:rPr lang="en-US" dirty="0" err="1" smtClean="0"/>
              <a:t>mEq</a:t>
            </a:r>
            <a:r>
              <a:rPr lang="en-US" dirty="0" smtClean="0"/>
              <a:t> </a:t>
            </a:r>
            <a:r>
              <a:rPr lang="en-US" dirty="0" smtClean="0"/>
              <a:t>K</a:t>
            </a:r>
            <a:r>
              <a:rPr lang="en-US" baseline="30000" dirty="0" smtClean="0"/>
              <a:t>+ / </a:t>
            </a:r>
            <a:r>
              <a:rPr lang="en-US" dirty="0" smtClean="0"/>
              <a:t>L for </a:t>
            </a:r>
            <a:r>
              <a:rPr lang="en-US" dirty="0" smtClean="0"/>
              <a:t>fast IV until </a:t>
            </a:r>
            <a:r>
              <a:rPr lang="en-US" dirty="0" smtClean="0"/>
              <a:t>euvolemic</a:t>
            </a:r>
          </a:p>
          <a:p>
            <a:r>
              <a:rPr lang="en-US" dirty="0" smtClean="0"/>
              <a:t>	</a:t>
            </a:r>
            <a:r>
              <a:rPr lang="en-US" dirty="0" smtClean="0"/>
              <a:t>-  Mg is given only if needed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23250" y="4158349"/>
            <a:ext cx="738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Thiamine – </a:t>
            </a:r>
            <a:r>
              <a:rPr lang="en-US" dirty="0" err="1" smtClean="0">
                <a:solidFill>
                  <a:srgbClr val="FFFF00"/>
                </a:solidFill>
              </a:rPr>
              <a:t>Vit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B1 – Standard Tx</a:t>
            </a:r>
            <a:endParaRPr lang="en-US" dirty="0" smtClean="0">
              <a:solidFill>
                <a:srgbClr val="FFFF00"/>
              </a:solidFill>
            </a:endParaRPr>
          </a:p>
          <a:p>
            <a:pPr marL="739775" indent="-739775">
              <a:tabLst>
                <a:tab pos="457200" algn="l"/>
              </a:tabLst>
            </a:pPr>
            <a:r>
              <a:rPr lang="en-US" dirty="0" smtClean="0"/>
              <a:t>	-  Should be given </a:t>
            </a:r>
            <a:r>
              <a:rPr lang="en-US" dirty="0" smtClean="0">
                <a:solidFill>
                  <a:srgbClr val="FFFF00"/>
                </a:solidFill>
              </a:rPr>
              <a:t>BEFORE</a:t>
            </a:r>
            <a:r>
              <a:rPr lang="en-US" dirty="0" smtClean="0"/>
              <a:t>  or at the same time with </a:t>
            </a:r>
            <a:r>
              <a:rPr lang="en-US" dirty="0" smtClean="0"/>
              <a:t>dextrose/glucose </a:t>
            </a:r>
            <a:r>
              <a:rPr lang="en-US" dirty="0" smtClean="0"/>
              <a:t>to prevent precipitation of Wernicke-Korsakoff syndrome (WKS</a:t>
            </a:r>
            <a:r>
              <a:rPr lang="en-US" dirty="0" smtClean="0"/>
              <a:t>)</a:t>
            </a:r>
          </a:p>
          <a:p>
            <a:pPr marL="739775" indent="-739775">
              <a:tabLst>
                <a:tab pos="457200" algn="l"/>
              </a:tabLst>
            </a:pPr>
            <a:r>
              <a:rPr lang="en-US" dirty="0" smtClean="0"/>
              <a:t>	</a:t>
            </a:r>
            <a:r>
              <a:rPr lang="en-US" dirty="0" smtClean="0"/>
              <a:t>-   Slow IV  or IM  100 mg for 3 days followed by PO for up to 1 month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88563" y="5595258"/>
            <a:ext cx="7380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Multivitamin – </a:t>
            </a:r>
            <a:r>
              <a:rPr lang="en-US" dirty="0" err="1" smtClean="0">
                <a:solidFill>
                  <a:srgbClr val="FFFF00"/>
                </a:solidFill>
              </a:rPr>
              <a:t>Vit</a:t>
            </a:r>
            <a:r>
              <a:rPr lang="en-US" dirty="0" smtClean="0">
                <a:solidFill>
                  <a:srgbClr val="FFFF00"/>
                </a:solidFill>
              </a:rPr>
              <a:t> K</a:t>
            </a:r>
          </a:p>
          <a:p>
            <a:r>
              <a:rPr lang="en-US" dirty="0" smtClean="0"/>
              <a:t>	-  For malnutrition &amp; low dose of </a:t>
            </a:r>
            <a:r>
              <a:rPr lang="en-US" dirty="0" err="1" smtClean="0"/>
              <a:t>vit</a:t>
            </a:r>
            <a:r>
              <a:rPr lang="en-US" dirty="0" smtClean="0"/>
              <a:t> K if clotting factors are abnormal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ANSWERNOWTEXT" val="Answer Now"/>
  <p:tag name="RESPTABLESTYLE" val="-1"/>
  <p:tag name="ALLOWDUPLICATES" val="False"/>
  <p:tag name="AUTOADVANCE" val="False"/>
  <p:tag name="STDCHART" val="1"/>
  <p:tag name="SKIPREMAININGRACESLIDES" val="True"/>
  <p:tag name="BUBBLENAMEVISIBLE" val="True"/>
  <p:tag name="DEFAULTNUMTEAMS" val="5"/>
  <p:tag name="CUSTOMCELLBACKCOLOR2" val="-13395457"/>
  <p:tag name="DISPLAYNAME" val="True"/>
  <p:tag name="GRIDROTATIONINTERVAL" val="2"/>
  <p:tag name="POLLINGCYCLE" val="2"/>
  <p:tag name="INCLUDENONRESPONDERS" val="False"/>
  <p:tag name="ALLOWUSERFEEDBACK" val="True"/>
  <p:tag name="REALTIMEBACKUPPATH" val="(None)"/>
  <p:tag name="ADVANCEDSETTINGSVIEW" val="False"/>
  <p:tag name="FIBDISPLAYKEYWORDS" val="True"/>
  <p:tag name="PRRESPONSE4" val="7"/>
  <p:tag name="PRRESPONSE8" val="3"/>
  <p:tag name="TPVERSION" val="2008"/>
  <p:tag name="BULLETTYPE" val="3"/>
  <p:tag name="RESPCOUNTERFORMAT" val="0"/>
  <p:tag name="BACKUPSESSIONS" val="True"/>
  <p:tag name="ROTATIONINTERVAL" val="2"/>
  <p:tag name="RACEANIMATIONSPEED" val="3"/>
  <p:tag name="BUBBLESIZEVISIBLE" val="True"/>
  <p:tag name="CUSTOMCELLFORECOLOR" val="-16777216"/>
  <p:tag name="USESCHEMECOLORS" val="True"/>
  <p:tag name="AUTOSIZEGRID" val="True"/>
  <p:tag name="CHARTLABELS" val="1"/>
  <p:tag name="INCLUDEPPT" val="True"/>
  <p:tag name="ZEROBASED" val="False"/>
  <p:tag name="FIBNUMRESULTS" val="5"/>
  <p:tag name="PRRESPONSE3" val="8"/>
  <p:tag name="PRRESPONSE9" val="2"/>
  <p:tag name="SHOWBARVISIBLE" val="True"/>
  <p:tag name="RESPCOUNTERSTYLE" val="-1"/>
  <p:tag name="BACKUPMAINTENANCE" val="7"/>
  <p:tag name="RACEENDPOINTS" val="100"/>
  <p:tag name="MAXRESPONDERS" val="5"/>
  <p:tag name="CUSTOMCELLBACKCOLOR1" val="-657956"/>
  <p:tag name="DISPLAYDEVICEID" val="True"/>
  <p:tag name="CHARTCOLORS" val="0"/>
  <p:tag name="CORRECTPOINTVALUE" val="100"/>
  <p:tag name="CHARTSCALE" val="True"/>
  <p:tag name="PRRESPONSE2" val="9"/>
  <p:tag name="PRRESPONSE10" val="1"/>
  <p:tag name="ANSWERNOWSTYLE" val="-1"/>
  <p:tag name="NUMRESPONSES" val="1"/>
  <p:tag name="RACERSMAXDISPLAYED" val="5"/>
  <p:tag name="BUBBLEGROUPING" val="3"/>
  <p:tag name="DISPLAYDEVICENUMBER" val="True"/>
  <p:tag name="RESETCHARTS" val="True"/>
  <p:tag name="REALTIMEBACKUP" val="False"/>
  <p:tag name="PRRESPONSE1" val="10"/>
  <p:tag name="SHOWFLASHWARNING" val="True"/>
  <p:tag name="COUNTDOWNSECONDS" val="10"/>
  <p:tag name="AUTOUPDATEALIASES" val="True"/>
  <p:tag name="CUSTOMGRIDBACKCOLOR" val="-722948"/>
  <p:tag name="GRIDSIZE" val="{Width=800, Height=600}"/>
  <p:tag name="INCORRECTPOINTVALUE" val="0"/>
  <p:tag name="PRRESPONSE5" val="6"/>
  <p:tag name="USESECONDARYMONITOR" val="True"/>
  <p:tag name="REVIEWONLY" val="False"/>
  <p:tag name="CUSTOMCELLBACKCOLOR3" val="-268652"/>
  <p:tag name="MULTIRESPDIVISOR" val="1"/>
  <p:tag name="FIBINCLUDEOTHER" val="True"/>
  <p:tag name="COUNTDOWNSTYLE" val="-1"/>
  <p:tag name="TEAMSINLEADERBOARD" val="5"/>
  <p:tag name="GRIDPOSITION" val="1"/>
  <p:tag name="PRRESPONSE6" val="5"/>
  <p:tag name="CHARTVALUEFORMAT" val="0%"/>
  <p:tag name="GRIDOPACITY" val="90"/>
  <p:tag name="PRRESPONSE7" val="4"/>
  <p:tag name="BUBBLEVALUEFORMAT" val="0.0"/>
  <p:tag name="FIBDISPLAYRESULTS" val="True"/>
  <p:tag name="CUSTOMCELLBACKCOLOR4" val="-8355712"/>
  <p:tag name="INPUTSOURCE" val="1"/>
  <p:tag name="POWERPOINTVERSION" val="12.0"/>
  <p:tag name="PARTICIPANTSINLEADERBOARD" val="5"/>
  <p:tag name="AUTOADJUSTPARTRANGE" val="True"/>
  <p:tag name="PARTLISTDEFAULT" val="1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4681</TotalTime>
  <Words>418</Words>
  <Application>Microsoft Macintosh PowerPoint</Application>
  <PresentationFormat>On-screen Show (4:3)</PresentationFormat>
  <Paragraphs>224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Withdrawal - Review</vt:lpstr>
      <vt:lpstr>Withdrawal - Review</vt:lpstr>
      <vt:lpstr>Withdrawal - Review</vt:lpstr>
      <vt:lpstr>Alcohol Dependence / Withdrawal</vt:lpstr>
      <vt:lpstr>Tx of Alcohol Withdrawal</vt:lpstr>
      <vt:lpstr>Tx of Alcohol Withdrawal</vt:lpstr>
      <vt:lpstr>Tx of Alcohol Withdrawal SX</vt:lpstr>
      <vt:lpstr>Tx of Alcohol Withdrawal SX</vt:lpstr>
      <vt:lpstr>Tx of Alcohol Withdrawal SX</vt:lpstr>
      <vt:lpstr>Tx of Alcohol Withdrawal SX</vt:lpstr>
      <vt:lpstr>Tx of Alcohol Dependence</vt:lpstr>
      <vt:lpstr>Tx of Alcohol Dependence</vt:lpstr>
      <vt:lpstr>Benzodiazepines &amp; Opioids</vt:lpstr>
      <vt:lpstr>Benzodiazepines &amp; Opioids</vt:lpstr>
    </vt:vector>
  </TitlesOfParts>
  <Company>Temple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Influenza</dc:title>
  <dc:creator>Jason Gallagher</dc:creator>
  <cp:lastModifiedBy>ndo</cp:lastModifiedBy>
  <cp:revision>189</cp:revision>
  <dcterms:created xsi:type="dcterms:W3CDTF">2011-09-21T00:02:55Z</dcterms:created>
  <dcterms:modified xsi:type="dcterms:W3CDTF">2012-12-03T19:07:44Z</dcterms:modified>
</cp:coreProperties>
</file>