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1"/>
  </p:notesMasterIdLst>
  <p:sldIdLst>
    <p:sldId id="330" r:id="rId2"/>
    <p:sldId id="331" r:id="rId3"/>
    <p:sldId id="332" r:id="rId4"/>
    <p:sldId id="333" r:id="rId5"/>
    <p:sldId id="334" r:id="rId6"/>
    <p:sldId id="344" r:id="rId7"/>
    <p:sldId id="335" r:id="rId8"/>
    <p:sldId id="345" r:id="rId9"/>
    <p:sldId id="336" r:id="rId10"/>
    <p:sldId id="347" r:id="rId11"/>
    <p:sldId id="337" r:id="rId12"/>
    <p:sldId id="348" r:id="rId13"/>
    <p:sldId id="338" r:id="rId14"/>
    <p:sldId id="343" r:id="rId15"/>
    <p:sldId id="340" r:id="rId16"/>
    <p:sldId id="346" r:id="rId17"/>
    <p:sldId id="339" r:id="rId18"/>
    <p:sldId id="341" r:id="rId19"/>
    <p:sldId id="342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38" autoAdjust="0"/>
    <p:restoredTop sz="88432" autoAdjust="0"/>
  </p:normalViewPr>
  <p:slideViewPr>
    <p:cSldViewPr snapToGrid="0" snapToObjects="1">
      <p:cViewPr>
        <p:scale>
          <a:sx n="50" d="100"/>
          <a:sy n="50" d="100"/>
        </p:scale>
        <p:origin x="-19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8C27D-C685-3B4C-A27D-A5E4386A562E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7E54A-3DDF-0847-9007-D49550044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272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072E-7C14-7243-8459-0CBC32C4CC1F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Glaucoma - Review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55964" y="893615"/>
            <a:ext cx="7273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Definition of Glaucoma:</a:t>
            </a:r>
          </a:p>
          <a:p>
            <a:r>
              <a:rPr lang="en-US" dirty="0" smtClean="0"/>
              <a:t>	-  A group of ocular disorders that lead to </a:t>
            </a:r>
            <a:r>
              <a:rPr lang="en-US" dirty="0" smtClean="0">
                <a:solidFill>
                  <a:srgbClr val="FFFF00"/>
                </a:solidFill>
              </a:rPr>
              <a:t>optic neuropathy (damage)</a:t>
            </a:r>
          </a:p>
          <a:p>
            <a:r>
              <a:rPr lang="en-US" dirty="0" smtClean="0"/>
              <a:t>	-  Characterized by </a:t>
            </a:r>
            <a:r>
              <a:rPr lang="en-US" dirty="0" smtClean="0">
                <a:solidFill>
                  <a:srgbClr val="FFFF00"/>
                </a:solidFill>
              </a:rPr>
              <a:t>changes in the optic nerve </a:t>
            </a:r>
            <a:r>
              <a:rPr lang="en-US" dirty="0" smtClean="0"/>
              <a:t>heads or optic nerve disc</a:t>
            </a:r>
          </a:p>
          <a:p>
            <a:r>
              <a:rPr lang="en-US" dirty="0" smtClean="0"/>
              <a:t>	-  Associated with </a:t>
            </a:r>
            <a:r>
              <a:rPr lang="en-US" dirty="0" smtClean="0">
                <a:solidFill>
                  <a:srgbClr val="FFFF00"/>
                </a:solidFill>
              </a:rPr>
              <a:t>loss of visual </a:t>
            </a:r>
            <a:r>
              <a:rPr lang="en-US" dirty="0" smtClean="0"/>
              <a:t>sensitivity and visual field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Others:</a:t>
            </a:r>
          </a:p>
          <a:p>
            <a:r>
              <a:rPr lang="en-US" dirty="0" smtClean="0"/>
              <a:t>	-  </a:t>
            </a:r>
            <a:r>
              <a:rPr lang="en-US" b="1" dirty="0" smtClean="0">
                <a:solidFill>
                  <a:srgbClr val="FFFF00"/>
                </a:solidFill>
              </a:rPr>
              <a:t>Ocular Hypertension </a:t>
            </a:r>
            <a:r>
              <a:rPr lang="en-US" dirty="0" smtClean="0"/>
              <a:t>(Not glaucoma) </a:t>
            </a:r>
            <a:r>
              <a:rPr lang="en-US" dirty="0" smtClean="0">
                <a:solidFill>
                  <a:srgbClr val="FFFF00"/>
                </a:solidFill>
              </a:rPr>
              <a:t>– Tx depends on risk factors</a:t>
            </a:r>
          </a:p>
          <a:p>
            <a:pPr marL="1268413">
              <a:buFont typeface="Wingdings" pitchFamily="2" charset="2"/>
              <a:buChar char="v"/>
              <a:tabLst>
                <a:tab pos="1725613" algn="l"/>
              </a:tabLst>
            </a:pPr>
            <a:r>
              <a:rPr lang="en-US" dirty="0" smtClean="0"/>
              <a:t>	IOP &gt; 21 mm Hg</a:t>
            </a:r>
          </a:p>
          <a:p>
            <a:pPr marL="1268413">
              <a:buFont typeface="Wingdings" pitchFamily="2" charset="2"/>
              <a:buChar char="v"/>
              <a:tabLst>
                <a:tab pos="1725613" algn="l"/>
              </a:tabLst>
            </a:pPr>
            <a:r>
              <a:rPr lang="en-US" dirty="0" smtClean="0"/>
              <a:t> 	No damage to optic nerve &amp; No loss of vision</a:t>
            </a:r>
          </a:p>
          <a:p>
            <a:pPr marL="1268413">
              <a:tabLst>
                <a:tab pos="1725613" algn="l"/>
              </a:tabLst>
            </a:pPr>
            <a:endParaRPr lang="en-US" dirty="0" smtClean="0"/>
          </a:p>
          <a:p>
            <a:pPr marL="457200">
              <a:buFontTx/>
              <a:buChar char="-"/>
              <a:tabLst>
                <a:tab pos="1725613" algn="l"/>
              </a:tabLst>
            </a:pPr>
            <a:r>
              <a:rPr lang="en-US" b="1" dirty="0" smtClean="0">
                <a:solidFill>
                  <a:srgbClr val="FFFF00"/>
                </a:solidFill>
              </a:rPr>
              <a:t>  Normal Tension Glaucoma – Tx to lower the IOP</a:t>
            </a:r>
          </a:p>
          <a:p>
            <a:pPr marL="1268413" lvl="2">
              <a:buFont typeface="Wingdings" pitchFamily="2" charset="2"/>
              <a:buChar char="v"/>
              <a:tabLst>
                <a:tab pos="1725613" algn="l"/>
              </a:tabLst>
            </a:pP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chemeClr val="tx2"/>
                </a:solidFill>
              </a:rPr>
              <a:t>IOP &lt; 21 mm Hg</a:t>
            </a:r>
          </a:p>
          <a:p>
            <a:pPr marL="1268413" lvl="2">
              <a:buFont typeface="Wingdings" pitchFamily="2" charset="2"/>
              <a:buChar char="v"/>
              <a:tabLst>
                <a:tab pos="1725613" algn="l"/>
              </a:tabLst>
            </a:pPr>
            <a:r>
              <a:rPr lang="en-US" b="1" dirty="0" smtClean="0">
                <a:solidFill>
                  <a:schemeClr val="tx2"/>
                </a:solidFill>
              </a:rPr>
              <a:t> 	Loss of visual field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7694" y="5195478"/>
            <a:ext cx="7273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Risk factors: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Age</a:t>
            </a:r>
            <a:r>
              <a:rPr lang="en-US" dirty="0" smtClean="0"/>
              <a:t> – advanced (&gt; 40 yrs)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Race</a:t>
            </a:r>
            <a:r>
              <a:rPr lang="en-US" dirty="0" smtClean="0"/>
              <a:t> – African American &amp; Hispanic &gt; Caucasian &amp; non-</a:t>
            </a:r>
            <a:r>
              <a:rPr lang="en-US" dirty="0" err="1" smtClean="0"/>
              <a:t>hispanic</a:t>
            </a:r>
            <a:endParaRPr lang="en-US" dirty="0" smtClean="0"/>
          </a:p>
          <a:p>
            <a:r>
              <a:rPr lang="en-US" dirty="0" smtClean="0"/>
              <a:t>	-  Elevated intraocular pressure (</a:t>
            </a:r>
            <a:r>
              <a:rPr lang="en-US" dirty="0" smtClean="0">
                <a:solidFill>
                  <a:srgbClr val="FFFF00"/>
                </a:solidFill>
              </a:rPr>
              <a:t>IOP</a:t>
            </a:r>
            <a:r>
              <a:rPr lang="en-US" dirty="0" smtClean="0"/>
              <a:t>)  -  </a:t>
            </a:r>
            <a:r>
              <a:rPr lang="en-US" dirty="0" smtClean="0">
                <a:solidFill>
                  <a:srgbClr val="FFFF00"/>
                </a:solidFill>
              </a:rPr>
              <a:t>Normal range: 10-21 mm Hg</a:t>
            </a:r>
            <a:endParaRPr 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6" y="152895"/>
            <a:ext cx="6792694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Treatment of 1</a:t>
            </a:r>
            <a:r>
              <a:rPr lang="en-US" sz="3200" baseline="30000" dirty="0" smtClean="0"/>
              <a:t>o</a:t>
            </a:r>
            <a:r>
              <a:rPr lang="en-US" sz="3200" dirty="0" smtClean="0"/>
              <a:t> Open Angle Glaucoma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66065" y="1371603"/>
            <a:ext cx="79247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FF00"/>
                </a:solidFill>
              </a:rPr>
              <a:t>α</a:t>
            </a:r>
            <a:r>
              <a:rPr lang="en-US" b="1" dirty="0" smtClean="0">
                <a:solidFill>
                  <a:srgbClr val="FFFF00"/>
                </a:solidFill>
              </a:rPr>
              <a:t>2–Agonists - Topical – Alternative First Line Tx &amp; 2</a:t>
            </a:r>
            <a:r>
              <a:rPr lang="en-US" b="1" baseline="30000" dirty="0" smtClean="0">
                <a:solidFill>
                  <a:srgbClr val="FFFF00"/>
                </a:solidFill>
              </a:rPr>
              <a:t>nd</a:t>
            </a:r>
            <a:r>
              <a:rPr lang="en-US" b="1" dirty="0" smtClean="0">
                <a:solidFill>
                  <a:srgbClr val="FFFF00"/>
                </a:solidFill>
              </a:rPr>
              <a:t> Line</a:t>
            </a:r>
            <a:endParaRPr lang="en-US" dirty="0" smtClean="0"/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MOA</a:t>
            </a:r>
            <a:r>
              <a:rPr lang="en-US" dirty="0" smtClean="0"/>
              <a:t>:   ↓  Production of AQH and  ↑  </a:t>
            </a:r>
            <a:r>
              <a:rPr lang="en-US" dirty="0" err="1" smtClean="0"/>
              <a:t>Uveoscleral</a:t>
            </a:r>
            <a:r>
              <a:rPr lang="en-US" dirty="0" smtClean="0"/>
              <a:t>  outflow (18-27%)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Adverse Effects</a:t>
            </a:r>
            <a:r>
              <a:rPr lang="en-US" dirty="0" smtClean="0"/>
              <a:t>: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Systemic:</a:t>
            </a:r>
            <a:r>
              <a:rPr lang="en-US" dirty="0" smtClean="0"/>
              <a:t>  ↓  BP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Local</a:t>
            </a:r>
            <a:r>
              <a:rPr lang="en-US" dirty="0" smtClean="0"/>
              <a:t>:  burning/stinging, blurred vision, </a:t>
            </a:r>
            <a:r>
              <a:rPr lang="en-US" dirty="0" smtClean="0">
                <a:solidFill>
                  <a:srgbClr val="FFFF00"/>
                </a:solidFill>
              </a:rPr>
              <a:t>Allergic type Rx </a:t>
            </a:r>
            <a:r>
              <a:rPr lang="en-US" dirty="0" smtClean="0"/>
              <a:t>(lid edema, eye discomfort, itching)</a:t>
            </a:r>
            <a:endParaRPr lang="en-US" dirty="0" smtClean="0">
              <a:solidFill>
                <a:srgbClr val="FFFF00"/>
              </a:solidFill>
            </a:endParaRPr>
          </a:p>
          <a:p>
            <a:pPr marL="2111375" indent="-457200">
              <a:tabLst>
                <a:tab pos="2068513" algn="l"/>
              </a:tabLst>
            </a:pPr>
            <a:endParaRPr lang="en-US" dirty="0" smtClean="0"/>
          </a:p>
          <a:p>
            <a:pPr marL="1089025" indent="-174625">
              <a:buFontTx/>
              <a:buChar char="-"/>
              <a:tabLst>
                <a:tab pos="10890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Drugs: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</a:t>
            </a:r>
            <a:r>
              <a:rPr lang="en-US" dirty="0" smtClean="0"/>
              <a:t>……………………  </a:t>
            </a:r>
            <a:r>
              <a:rPr lang="en-US" dirty="0" smtClean="0"/>
              <a:t>	0.2%		sol		1 gtt  bid – tid</a:t>
            </a:r>
          </a:p>
          <a:p>
            <a:pPr marL="2111375" indent="-457200">
              <a:tabLst>
                <a:tab pos="2068513" algn="l"/>
              </a:tabLst>
            </a:pPr>
            <a:r>
              <a:rPr lang="en-US" dirty="0" smtClean="0"/>
              <a:t> 			</a:t>
            </a:r>
            <a:r>
              <a:rPr lang="en-US" dirty="0" smtClean="0">
                <a:solidFill>
                  <a:srgbClr val="FFFF00"/>
                </a:solidFill>
              </a:rPr>
              <a:t>(alternative 1</a:t>
            </a:r>
            <a:r>
              <a:rPr lang="en-US" baseline="30000" dirty="0" smtClean="0">
                <a:solidFill>
                  <a:srgbClr val="FFFF00"/>
                </a:solidFill>
              </a:rPr>
              <a:t>st</a:t>
            </a:r>
            <a:r>
              <a:rPr lang="en-US" dirty="0" smtClean="0">
                <a:solidFill>
                  <a:srgbClr val="FFFF00"/>
                </a:solidFill>
              </a:rPr>
              <a:t> line)</a:t>
            </a:r>
          </a:p>
          <a:p>
            <a:pPr marL="2111375" indent="-457200">
              <a:tabLst>
                <a:tab pos="2068513" algn="l"/>
              </a:tabLst>
            </a:pPr>
            <a:endParaRPr lang="en-US" dirty="0" smtClean="0"/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Apraclonidine	0.5%		sol	 	1 gtt  bid – tid</a:t>
            </a:r>
          </a:p>
          <a:p>
            <a:pPr marL="2111375" indent="-457200">
              <a:tabLst>
                <a:tab pos="2068513" algn="l"/>
              </a:tabLst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FF00"/>
                </a:solidFill>
              </a:rPr>
              <a:t>(2</a:t>
            </a:r>
            <a:r>
              <a:rPr lang="en-US" baseline="30000" dirty="0" smtClean="0">
                <a:solidFill>
                  <a:srgbClr val="FFFF00"/>
                </a:solidFill>
              </a:rPr>
              <a:t>nd</a:t>
            </a:r>
            <a:r>
              <a:rPr lang="en-US" dirty="0" smtClean="0">
                <a:solidFill>
                  <a:srgbClr val="FFFF00"/>
                </a:solidFill>
              </a:rPr>
              <a:t> line  or adjunct due to higher incidence of allergic Rx)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6" y="152895"/>
            <a:ext cx="6792694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Treatment of 1</a:t>
            </a:r>
            <a:r>
              <a:rPr lang="en-US" sz="3200" baseline="30000" dirty="0" smtClean="0"/>
              <a:t>o</a:t>
            </a:r>
            <a:r>
              <a:rPr lang="en-US" sz="3200" dirty="0" smtClean="0"/>
              <a:t> Open Angle Glaucoma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40233" y="914412"/>
            <a:ext cx="79247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Carbonic Anhydrase Inhibitors - Topical  &amp; Oral</a:t>
            </a:r>
            <a:endParaRPr lang="en-US" dirty="0" smtClean="0"/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MOA</a:t>
            </a:r>
            <a:r>
              <a:rPr lang="en-US" dirty="0" smtClean="0"/>
              <a:t>:   ↓  Production of AQH (40-60%)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</a:t>
            </a:r>
          </a:p>
          <a:p>
            <a:pPr marL="1154113" indent="-239713">
              <a:buFontTx/>
              <a:buChar char="-"/>
              <a:tabLst>
                <a:tab pos="1089025" algn="l"/>
              </a:tabLst>
            </a:pPr>
            <a:r>
              <a:rPr lang="en-US" b="1" dirty="0" smtClean="0">
                <a:solidFill>
                  <a:srgbClr val="FFFF00"/>
                </a:solidFill>
              </a:rPr>
              <a:t>TOPICAL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FFFF00"/>
                </a:solidFill>
              </a:rPr>
              <a:t>Alternative 1</a:t>
            </a:r>
            <a:r>
              <a:rPr lang="en-US" baseline="30000" dirty="0" smtClean="0">
                <a:solidFill>
                  <a:srgbClr val="FFFF00"/>
                </a:solidFill>
              </a:rPr>
              <a:t>st</a:t>
            </a:r>
            <a:r>
              <a:rPr lang="en-US" dirty="0" smtClean="0">
                <a:solidFill>
                  <a:srgbClr val="FFFF00"/>
                </a:solidFill>
              </a:rPr>
              <a:t> Line or Adjunct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			-  </a:t>
            </a:r>
            <a:r>
              <a:rPr lang="en-US" dirty="0" smtClean="0">
                <a:solidFill>
                  <a:srgbClr val="FFFF00"/>
                </a:solidFill>
              </a:rPr>
              <a:t>Adverse Effects</a:t>
            </a:r>
            <a:r>
              <a:rPr lang="en-US" dirty="0" smtClean="0"/>
              <a:t>:</a:t>
            </a:r>
          </a:p>
          <a:p>
            <a:pPr marL="2633663" lvl="1" indent="349250">
              <a:buFont typeface="Wingdings" pitchFamily="2" charset="2"/>
              <a:buChar char="v"/>
              <a:tabLst>
                <a:tab pos="3265488" algn="l"/>
              </a:tabLst>
            </a:pPr>
            <a:r>
              <a:rPr lang="en-US" dirty="0" smtClean="0"/>
              <a:t>Burning/stinging, blurred vision</a:t>
            </a:r>
          </a:p>
          <a:p>
            <a:pPr marL="1089025" indent="-174625">
              <a:tabLst>
                <a:tab pos="10890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			-  Drugs:</a:t>
            </a:r>
          </a:p>
          <a:p>
            <a:pPr marL="2633663">
              <a:buFont typeface="Wingdings" pitchFamily="2" charset="2"/>
              <a:buChar char="v"/>
              <a:tabLst>
                <a:tab pos="2982913" algn="l"/>
              </a:tabLst>
            </a:pPr>
            <a:r>
              <a:rPr lang="en-US" dirty="0" smtClean="0"/>
              <a:t> 	</a:t>
            </a:r>
            <a:r>
              <a:rPr lang="en-US" dirty="0" smtClean="0"/>
              <a:t>Dorzolamide  </a:t>
            </a:r>
            <a:r>
              <a:rPr lang="en-US" dirty="0" smtClean="0"/>
              <a:t>	2%	sol		1 gtt  bid – tid</a:t>
            </a:r>
          </a:p>
          <a:p>
            <a:pPr marL="2633663">
              <a:buFont typeface="Wingdings" pitchFamily="2" charset="2"/>
              <a:buChar char="v"/>
              <a:tabLst>
                <a:tab pos="2982913" algn="l"/>
              </a:tabLst>
            </a:pPr>
            <a:r>
              <a:rPr lang="en-US" dirty="0" smtClean="0"/>
              <a:t> 	</a:t>
            </a:r>
            <a:r>
              <a:rPr lang="en-US" dirty="0" smtClean="0"/>
              <a:t>Brinzolamide </a:t>
            </a:r>
            <a:r>
              <a:rPr lang="en-US" dirty="0" smtClean="0"/>
              <a:t>	1%	sol	</a:t>
            </a: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smtClean="0"/>
              <a:t> 1 gtt  bid – tid</a:t>
            </a:r>
            <a:endParaRPr lang="en-US" dirty="0" smtClean="0">
              <a:solidFill>
                <a:srgbClr val="FFFF00"/>
              </a:solidFill>
            </a:endParaRPr>
          </a:p>
          <a:p>
            <a:pPr marL="2111375" indent="-1196975">
              <a:tabLst>
                <a:tab pos="2068513" algn="l"/>
              </a:tabLst>
            </a:pPr>
            <a:endParaRPr lang="en-US" dirty="0" smtClean="0"/>
          </a:p>
          <a:p>
            <a:pPr marL="2111375" indent="-1196975">
              <a:tabLst>
                <a:tab pos="2068513" algn="l"/>
              </a:tabLst>
            </a:pPr>
            <a:endParaRPr lang="en-US" dirty="0" smtClean="0"/>
          </a:p>
          <a:p>
            <a:pPr marL="2111375" indent="-1196975">
              <a:tabLst>
                <a:tab pos="2068513" algn="l"/>
              </a:tabLst>
            </a:pPr>
            <a:r>
              <a:rPr lang="en-US" dirty="0" smtClean="0"/>
              <a:t>-  </a:t>
            </a:r>
            <a:r>
              <a:rPr lang="en-US" b="1" dirty="0" smtClean="0">
                <a:solidFill>
                  <a:srgbClr val="FFFF00"/>
                </a:solidFill>
              </a:rPr>
              <a:t>ORAL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FFFF00"/>
                </a:solidFill>
              </a:rPr>
              <a:t>3</a:t>
            </a:r>
            <a:r>
              <a:rPr lang="en-US" baseline="30000" dirty="0" smtClean="0">
                <a:solidFill>
                  <a:srgbClr val="FFFF00"/>
                </a:solidFill>
              </a:rPr>
              <a:t>rd</a:t>
            </a:r>
            <a:r>
              <a:rPr lang="en-US" dirty="0" smtClean="0">
                <a:solidFill>
                  <a:srgbClr val="FFFF00"/>
                </a:solidFill>
              </a:rPr>
              <a:t> Line</a:t>
            </a:r>
            <a:r>
              <a:rPr lang="en-US" dirty="0" smtClean="0"/>
              <a:t> b/c of severe SE</a:t>
            </a:r>
          </a:p>
          <a:p>
            <a:pPr marL="1828800" lvl="1">
              <a:buFontTx/>
              <a:buChar char="-"/>
              <a:tabLst>
                <a:tab pos="2068513" algn="l"/>
              </a:tabLst>
            </a:pPr>
            <a:r>
              <a:rPr lang="en-US" dirty="0" smtClean="0"/>
              <a:t> 	</a:t>
            </a:r>
            <a:r>
              <a:rPr lang="en-US" dirty="0" smtClean="0">
                <a:solidFill>
                  <a:srgbClr val="FFFF00"/>
                </a:solidFill>
              </a:rPr>
              <a:t>Adverse Effects</a:t>
            </a:r>
            <a:r>
              <a:rPr lang="en-US" dirty="0" smtClean="0"/>
              <a:t>:</a:t>
            </a:r>
          </a:p>
          <a:p>
            <a:pPr marL="2633663" lvl="1">
              <a:buFont typeface="Wingdings" pitchFamily="2" charset="2"/>
              <a:buChar char="v"/>
              <a:tabLst>
                <a:tab pos="3025775" algn="l"/>
              </a:tabLst>
            </a:pPr>
            <a:r>
              <a:rPr lang="en-US" dirty="0" smtClean="0"/>
              <a:t> 	Acidosis, blood dyscrasias, diuresis</a:t>
            </a:r>
          </a:p>
          <a:p>
            <a:pPr marL="1828800" lvl="1">
              <a:buFontTx/>
              <a:buChar char="-"/>
              <a:tabLst>
                <a:tab pos="2068513" algn="l"/>
              </a:tabLst>
            </a:pPr>
            <a:r>
              <a:rPr lang="en-US" dirty="0" smtClean="0"/>
              <a:t> 	</a:t>
            </a:r>
            <a:r>
              <a:rPr lang="en-US" dirty="0" smtClean="0">
                <a:solidFill>
                  <a:srgbClr val="FFFF00"/>
                </a:solidFill>
              </a:rPr>
              <a:t>Drugs</a:t>
            </a:r>
          </a:p>
          <a:p>
            <a:pPr marL="2633663">
              <a:buFont typeface="Wingdings" pitchFamily="2" charset="2"/>
              <a:buChar char="v"/>
              <a:tabLst>
                <a:tab pos="3025775" algn="l"/>
              </a:tabLst>
            </a:pPr>
            <a:r>
              <a:rPr lang="en-US" dirty="0" smtClean="0"/>
              <a:t> 	Acetazolamide</a:t>
            </a:r>
            <a:endParaRPr lang="en-US" dirty="0" smtClean="0">
              <a:solidFill>
                <a:srgbClr val="FFFF00"/>
              </a:solidFill>
            </a:endParaRPr>
          </a:p>
          <a:p>
            <a:pPr marL="2633663">
              <a:buFont typeface="Wingdings" pitchFamily="2" charset="2"/>
              <a:buChar char="v"/>
              <a:tabLst>
                <a:tab pos="3025775" algn="l"/>
              </a:tabLst>
            </a:pPr>
            <a:r>
              <a:rPr lang="en-US" dirty="0" smtClean="0"/>
              <a:t> 	Methazolamide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579" y="5965377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Topical &amp; Oral </a:t>
            </a:r>
            <a:r>
              <a:rPr lang="en-US" dirty="0" smtClean="0"/>
              <a:t>products should not be used in combination</a:t>
            </a:r>
          </a:p>
          <a:p>
            <a:r>
              <a:rPr lang="en-US" dirty="0" smtClean="0"/>
              <a:t>All CAI contain </a:t>
            </a:r>
            <a:r>
              <a:rPr lang="en-US" dirty="0" smtClean="0">
                <a:solidFill>
                  <a:srgbClr val="FFFF00"/>
                </a:solidFill>
              </a:rPr>
              <a:t>sulfonamide</a:t>
            </a:r>
            <a:r>
              <a:rPr lang="en-US" dirty="0" smtClean="0"/>
              <a:t> moiety  …  Not for pts allergic to sulfa drugs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6" y="152895"/>
            <a:ext cx="6792694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Treatment of 1</a:t>
            </a:r>
            <a:r>
              <a:rPr lang="en-US" sz="3200" baseline="30000" dirty="0" smtClean="0"/>
              <a:t>o</a:t>
            </a:r>
            <a:r>
              <a:rPr lang="en-US" sz="3200" dirty="0" smtClean="0"/>
              <a:t> Open Angle Glaucoma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40233" y="914412"/>
            <a:ext cx="79247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Carbonic Anhydrase Inhibitors - Topical  &amp; Oral</a:t>
            </a:r>
            <a:endParaRPr lang="en-US" dirty="0" smtClean="0"/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MOA</a:t>
            </a:r>
            <a:r>
              <a:rPr lang="en-US" dirty="0" smtClean="0"/>
              <a:t>:   ↓  Production of AQH (40-60%)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</a:t>
            </a:r>
          </a:p>
          <a:p>
            <a:pPr marL="1154113" indent="-239713">
              <a:buFontTx/>
              <a:buChar char="-"/>
              <a:tabLst>
                <a:tab pos="1089025" algn="l"/>
              </a:tabLst>
            </a:pPr>
            <a:r>
              <a:rPr lang="en-US" b="1" dirty="0" smtClean="0">
                <a:solidFill>
                  <a:srgbClr val="FFFF00"/>
                </a:solidFill>
              </a:rPr>
              <a:t>TOPICAL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FFFF00"/>
                </a:solidFill>
              </a:rPr>
              <a:t>Alternative 1</a:t>
            </a:r>
            <a:r>
              <a:rPr lang="en-US" baseline="30000" dirty="0" smtClean="0">
                <a:solidFill>
                  <a:srgbClr val="FFFF00"/>
                </a:solidFill>
              </a:rPr>
              <a:t>st</a:t>
            </a:r>
            <a:r>
              <a:rPr lang="en-US" dirty="0" smtClean="0">
                <a:solidFill>
                  <a:srgbClr val="FFFF00"/>
                </a:solidFill>
              </a:rPr>
              <a:t> Line or Adjunct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			-  </a:t>
            </a:r>
            <a:r>
              <a:rPr lang="en-US" dirty="0" smtClean="0">
                <a:solidFill>
                  <a:srgbClr val="FFFF00"/>
                </a:solidFill>
              </a:rPr>
              <a:t>Adverse Effects</a:t>
            </a:r>
            <a:r>
              <a:rPr lang="en-US" dirty="0" smtClean="0"/>
              <a:t>:</a:t>
            </a:r>
          </a:p>
          <a:p>
            <a:pPr marL="2633663" lvl="1" indent="349250">
              <a:buFont typeface="Wingdings" pitchFamily="2" charset="2"/>
              <a:buChar char="v"/>
              <a:tabLst>
                <a:tab pos="3265488" algn="l"/>
              </a:tabLst>
            </a:pPr>
            <a:r>
              <a:rPr lang="en-US" dirty="0" smtClean="0"/>
              <a:t>Burning/stinging, blurred vision</a:t>
            </a:r>
          </a:p>
          <a:p>
            <a:pPr marL="1089025" indent="-174625">
              <a:tabLst>
                <a:tab pos="10890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			-  Drugs:</a:t>
            </a:r>
          </a:p>
          <a:p>
            <a:pPr marL="2633663">
              <a:buFont typeface="Wingdings" pitchFamily="2" charset="2"/>
              <a:buChar char="v"/>
              <a:tabLst>
                <a:tab pos="2982913" algn="l"/>
              </a:tabLst>
            </a:pPr>
            <a:r>
              <a:rPr lang="en-US" dirty="0" smtClean="0"/>
              <a:t> 	</a:t>
            </a:r>
            <a:r>
              <a:rPr lang="en-US" dirty="0" smtClean="0"/>
              <a:t>…………………  </a:t>
            </a:r>
            <a:r>
              <a:rPr lang="en-US" dirty="0" smtClean="0"/>
              <a:t>	2%	sol		1 gtt  bid – tid</a:t>
            </a:r>
          </a:p>
          <a:p>
            <a:pPr marL="2633663">
              <a:buFont typeface="Wingdings" pitchFamily="2" charset="2"/>
              <a:buChar char="v"/>
              <a:tabLst>
                <a:tab pos="2982913" algn="l"/>
              </a:tabLst>
            </a:pPr>
            <a:r>
              <a:rPr lang="en-US" dirty="0" smtClean="0"/>
              <a:t> 	</a:t>
            </a:r>
            <a:r>
              <a:rPr lang="en-US" dirty="0" smtClean="0"/>
              <a:t>………………… </a:t>
            </a:r>
            <a:r>
              <a:rPr lang="en-US" dirty="0" smtClean="0"/>
              <a:t>	1%	sol	</a:t>
            </a: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smtClean="0"/>
              <a:t> 1 gtt  bid – tid</a:t>
            </a:r>
            <a:endParaRPr lang="en-US" dirty="0" smtClean="0">
              <a:solidFill>
                <a:srgbClr val="FFFF00"/>
              </a:solidFill>
            </a:endParaRPr>
          </a:p>
          <a:p>
            <a:pPr marL="2111375" indent="-1196975">
              <a:tabLst>
                <a:tab pos="2068513" algn="l"/>
              </a:tabLst>
            </a:pPr>
            <a:endParaRPr lang="en-US" dirty="0" smtClean="0"/>
          </a:p>
          <a:p>
            <a:pPr marL="2111375" indent="-1196975">
              <a:tabLst>
                <a:tab pos="2068513" algn="l"/>
              </a:tabLst>
            </a:pPr>
            <a:endParaRPr lang="en-US" dirty="0" smtClean="0"/>
          </a:p>
          <a:p>
            <a:pPr marL="2111375" indent="-1196975">
              <a:tabLst>
                <a:tab pos="2068513" algn="l"/>
              </a:tabLst>
            </a:pPr>
            <a:r>
              <a:rPr lang="en-US" dirty="0" smtClean="0"/>
              <a:t>-  </a:t>
            </a:r>
            <a:r>
              <a:rPr lang="en-US" b="1" dirty="0" smtClean="0">
                <a:solidFill>
                  <a:srgbClr val="FFFF00"/>
                </a:solidFill>
              </a:rPr>
              <a:t>ORAL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FFFF00"/>
                </a:solidFill>
              </a:rPr>
              <a:t>3</a:t>
            </a:r>
            <a:r>
              <a:rPr lang="en-US" baseline="30000" dirty="0" smtClean="0">
                <a:solidFill>
                  <a:srgbClr val="FFFF00"/>
                </a:solidFill>
              </a:rPr>
              <a:t>rd</a:t>
            </a:r>
            <a:r>
              <a:rPr lang="en-US" dirty="0" smtClean="0">
                <a:solidFill>
                  <a:srgbClr val="FFFF00"/>
                </a:solidFill>
              </a:rPr>
              <a:t> Line</a:t>
            </a:r>
            <a:r>
              <a:rPr lang="en-US" dirty="0" smtClean="0"/>
              <a:t> b/c of severe SE</a:t>
            </a:r>
          </a:p>
          <a:p>
            <a:pPr marL="1828800" lvl="1">
              <a:buFontTx/>
              <a:buChar char="-"/>
              <a:tabLst>
                <a:tab pos="2068513" algn="l"/>
              </a:tabLst>
            </a:pPr>
            <a:r>
              <a:rPr lang="en-US" dirty="0" smtClean="0"/>
              <a:t> 	</a:t>
            </a:r>
            <a:r>
              <a:rPr lang="en-US" dirty="0" smtClean="0">
                <a:solidFill>
                  <a:srgbClr val="FFFF00"/>
                </a:solidFill>
              </a:rPr>
              <a:t>Adverse Effects</a:t>
            </a:r>
            <a:r>
              <a:rPr lang="en-US" dirty="0" smtClean="0"/>
              <a:t>:</a:t>
            </a:r>
          </a:p>
          <a:p>
            <a:pPr marL="2633663" lvl="1">
              <a:buFont typeface="Wingdings" pitchFamily="2" charset="2"/>
              <a:buChar char="v"/>
              <a:tabLst>
                <a:tab pos="3025775" algn="l"/>
              </a:tabLst>
            </a:pPr>
            <a:r>
              <a:rPr lang="en-US" dirty="0" smtClean="0"/>
              <a:t> 	Acidosis, blood dyscrasias, diuresis</a:t>
            </a:r>
          </a:p>
          <a:p>
            <a:pPr marL="1828800" lvl="1">
              <a:buFontTx/>
              <a:buChar char="-"/>
              <a:tabLst>
                <a:tab pos="2068513" algn="l"/>
              </a:tabLst>
            </a:pPr>
            <a:r>
              <a:rPr lang="en-US" dirty="0" smtClean="0"/>
              <a:t> 	</a:t>
            </a:r>
            <a:r>
              <a:rPr lang="en-US" dirty="0" smtClean="0">
                <a:solidFill>
                  <a:srgbClr val="FFFF00"/>
                </a:solidFill>
              </a:rPr>
              <a:t>Drugs</a:t>
            </a:r>
          </a:p>
          <a:p>
            <a:pPr marL="2633663">
              <a:buFont typeface="Wingdings" pitchFamily="2" charset="2"/>
              <a:buChar char="v"/>
              <a:tabLst>
                <a:tab pos="3025775" algn="l"/>
              </a:tabLst>
            </a:pPr>
            <a:r>
              <a:rPr lang="en-US" dirty="0" smtClean="0"/>
              <a:t> 	Acetazolamide</a:t>
            </a:r>
            <a:endParaRPr lang="en-US" dirty="0" smtClean="0">
              <a:solidFill>
                <a:srgbClr val="FFFF00"/>
              </a:solidFill>
            </a:endParaRPr>
          </a:p>
          <a:p>
            <a:pPr marL="2633663">
              <a:buFont typeface="Wingdings" pitchFamily="2" charset="2"/>
              <a:buChar char="v"/>
              <a:tabLst>
                <a:tab pos="3025775" algn="l"/>
              </a:tabLst>
            </a:pPr>
            <a:r>
              <a:rPr lang="en-US" dirty="0" smtClean="0"/>
              <a:t> 	Methazolamide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579" y="5965377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Topical &amp; Oral </a:t>
            </a:r>
            <a:r>
              <a:rPr lang="en-US" dirty="0" smtClean="0"/>
              <a:t>products should not be used in combination</a:t>
            </a:r>
          </a:p>
          <a:p>
            <a:r>
              <a:rPr lang="en-US" dirty="0" smtClean="0"/>
              <a:t>All CAI contain </a:t>
            </a:r>
            <a:r>
              <a:rPr lang="en-US" dirty="0" smtClean="0">
                <a:solidFill>
                  <a:srgbClr val="FFFF00"/>
                </a:solidFill>
              </a:rPr>
              <a:t>sulfonamide</a:t>
            </a:r>
            <a:r>
              <a:rPr lang="en-US" dirty="0" smtClean="0"/>
              <a:t> moiety  …  Not for pts allergic to sulfa drugs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6" y="152895"/>
            <a:ext cx="6792694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Treatment of 1</a:t>
            </a:r>
            <a:r>
              <a:rPr lang="en-US" sz="3200" baseline="30000" dirty="0" smtClean="0"/>
              <a:t>o</a:t>
            </a:r>
            <a:r>
              <a:rPr lang="en-US" sz="3200" dirty="0" smtClean="0"/>
              <a:t> Open Angle Glaucoma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40233" y="1762933"/>
            <a:ext cx="7924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Cholinergic Agents - Topical  4</a:t>
            </a:r>
            <a:r>
              <a:rPr lang="en-US" b="1" baseline="30000" dirty="0" smtClean="0">
                <a:solidFill>
                  <a:srgbClr val="FFFF00"/>
                </a:solidFill>
              </a:rPr>
              <a:t>th</a:t>
            </a:r>
            <a:r>
              <a:rPr lang="en-US" b="1" dirty="0" smtClean="0">
                <a:solidFill>
                  <a:srgbClr val="FFFF00"/>
                </a:solidFill>
              </a:rPr>
              <a:t> Line Tx</a:t>
            </a:r>
            <a:endParaRPr lang="en-US" dirty="0" smtClean="0"/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MOA</a:t>
            </a:r>
            <a:r>
              <a:rPr lang="en-US" dirty="0" smtClean="0"/>
              <a:t>:   ↑  outflow of AQH (20-30%) due to ciliary muscle contraction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Adverse Effects</a:t>
            </a:r>
            <a:r>
              <a:rPr lang="en-US" dirty="0" smtClean="0"/>
              <a:t>:</a:t>
            </a:r>
          </a:p>
          <a:p>
            <a:pPr marL="1828800">
              <a:buFont typeface="Arial" pitchFamily="34" charset="0"/>
              <a:buChar char="•"/>
              <a:tabLst>
                <a:tab pos="2176463" algn="l"/>
              </a:tabLst>
            </a:pPr>
            <a:r>
              <a:rPr lang="en-US" dirty="0" smtClean="0"/>
              <a:t>	Diarrhea, N/V,  ↑  urination</a:t>
            </a:r>
          </a:p>
          <a:p>
            <a:pPr marL="1828800">
              <a:buFont typeface="Arial" pitchFamily="34" charset="0"/>
              <a:buChar char="•"/>
              <a:tabLst>
                <a:tab pos="2176463" algn="l"/>
              </a:tabLst>
            </a:pPr>
            <a:r>
              <a:rPr lang="en-US" dirty="0" smtClean="0"/>
              <a:t> 	Blurred vision, eye pain, cataract, photophobia</a:t>
            </a:r>
          </a:p>
          <a:p>
            <a:pPr marL="1089025" indent="-174625">
              <a:buFontTx/>
              <a:buChar char="-"/>
              <a:tabLst>
                <a:tab pos="10890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Drugs – Direct para-sympathomimetic</a:t>
            </a:r>
          </a:p>
          <a:p>
            <a:pPr marL="1828800" lvl="3">
              <a:buFont typeface="Arial" pitchFamily="34" charset="0"/>
              <a:buChar char="•"/>
              <a:tabLst>
                <a:tab pos="2176463" algn="l"/>
              </a:tabLst>
            </a:pPr>
            <a:r>
              <a:rPr lang="en-US" dirty="0" smtClean="0"/>
              <a:t>   	Pilocarpine  	sol		1-2 gtt  tid – </a:t>
            </a:r>
            <a:r>
              <a:rPr lang="en-US" dirty="0" err="1" smtClean="0"/>
              <a:t>qid</a:t>
            </a:r>
            <a:endParaRPr lang="en-US" dirty="0" smtClean="0"/>
          </a:p>
          <a:p>
            <a:pPr marL="1828800" lvl="3">
              <a:buFont typeface="Arial" pitchFamily="34" charset="0"/>
              <a:buChar char="•"/>
              <a:tabLst>
                <a:tab pos="2176463" algn="l"/>
              </a:tabLst>
            </a:pPr>
            <a:r>
              <a:rPr lang="en-US" dirty="0" smtClean="0"/>
              <a:t> 	Carbachol		sol		1-2 gtt   bid-tid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3882" y="5159811"/>
            <a:ext cx="727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4</a:t>
            </a:r>
            <a:r>
              <a:rPr lang="en-US" baseline="30000" dirty="0" smtClean="0">
                <a:solidFill>
                  <a:srgbClr val="FFFF00"/>
                </a:solidFill>
              </a:rPr>
              <a:t>th</a:t>
            </a:r>
            <a:r>
              <a:rPr lang="en-US" dirty="0" smtClean="0">
                <a:solidFill>
                  <a:srgbClr val="FFFF00"/>
                </a:solidFill>
              </a:rPr>
              <a:t> Line Tx </a:t>
            </a:r>
            <a:r>
              <a:rPr lang="en-US" dirty="0" smtClean="0"/>
              <a:t>b/c of high incidence of SE &amp; frequent dosing (poor compliance)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Carbachol</a:t>
            </a:r>
            <a:r>
              <a:rPr lang="en-US" dirty="0" smtClean="0"/>
              <a:t> has more severe SE than pilocarpine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6" y="152895"/>
            <a:ext cx="6792694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Treatment of 1</a:t>
            </a:r>
            <a:r>
              <a:rPr lang="en-US" sz="3200" baseline="30000" dirty="0" smtClean="0"/>
              <a:t>o</a:t>
            </a:r>
            <a:r>
              <a:rPr lang="en-US" sz="3200" dirty="0" smtClean="0"/>
              <a:t> Open Angle Glaucoma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634344" y="1023266"/>
            <a:ext cx="4027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Line TX</a:t>
            </a:r>
          </a:p>
          <a:p>
            <a:pPr algn="ctr"/>
            <a:r>
              <a:rPr lang="el-GR" dirty="0" smtClean="0"/>
              <a:t>Β</a:t>
            </a:r>
            <a:r>
              <a:rPr lang="en-US" dirty="0" smtClean="0"/>
              <a:t>-Blockers – Prostaglandin Analogs</a:t>
            </a:r>
          </a:p>
          <a:p>
            <a:pPr algn="ctr"/>
            <a:r>
              <a:rPr lang="en-US" dirty="0" smtClean="0"/>
              <a:t>Double check for pts  contraindications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1714" y="2220697"/>
            <a:ext cx="590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Alternative 1</a:t>
            </a:r>
            <a:r>
              <a:rPr lang="en-US" baseline="30000" dirty="0" smtClean="0"/>
              <a:t>st</a:t>
            </a:r>
            <a:r>
              <a:rPr lang="en-US" dirty="0" smtClean="0"/>
              <a:t> Line Tx</a:t>
            </a:r>
          </a:p>
          <a:p>
            <a:pPr algn="ctr"/>
            <a:r>
              <a:rPr lang="en-US" dirty="0" smtClean="0"/>
              <a:t>α-Agonist (</a:t>
            </a:r>
            <a:r>
              <a:rPr lang="en-US" dirty="0" err="1" smtClean="0"/>
              <a:t>Bromonidine</a:t>
            </a:r>
            <a:r>
              <a:rPr lang="en-US" dirty="0" smtClean="0"/>
              <a:t>) – Carbonic anhydrase inhibitors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9254" y="3222184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Assess Response in 2-4 wks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8457" y="4027730"/>
            <a:ext cx="191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Intolerance / 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6970" y="4027730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Tx goal NOT achieved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2058" y="4027730"/>
            <a:ext cx="18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Goal achieved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8457" y="4876799"/>
            <a:ext cx="219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Teach NLO</a:t>
            </a:r>
          </a:p>
          <a:p>
            <a:pPr algn="ctr"/>
            <a:r>
              <a:rPr lang="en-US" dirty="0" smtClean="0"/>
              <a:t>Switch to alternative</a:t>
            </a:r>
          </a:p>
          <a:p>
            <a:pPr algn="ctr"/>
            <a:r>
              <a:rPr lang="en-US" dirty="0" smtClean="0"/>
              <a:t>↓  concentration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31771" y="5072744"/>
            <a:ext cx="20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Assess compliance</a:t>
            </a:r>
          </a:p>
          <a:p>
            <a:pPr algn="ctr"/>
            <a:r>
              <a:rPr lang="en-US" dirty="0" smtClean="0"/>
              <a:t>Teach NLO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66852" y="5094509"/>
            <a:ext cx="134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 Tx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79367" y="6161317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Tx Goal NOT achieved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469558" y="2109856"/>
            <a:ext cx="375087" cy="397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473530" y="3777074"/>
            <a:ext cx="375087" cy="397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4477926" y="3042629"/>
            <a:ext cx="35279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41714" y="3966604"/>
            <a:ext cx="5900057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7452241" y="4687271"/>
            <a:ext cx="375087" cy="397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4473529" y="4687270"/>
            <a:ext cx="375087" cy="397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1552184" y="4582620"/>
            <a:ext cx="375087" cy="397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4473529" y="5904633"/>
            <a:ext cx="375087" cy="397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6" y="152895"/>
            <a:ext cx="6792694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Treatment of 1</a:t>
            </a:r>
            <a:r>
              <a:rPr lang="en-US" sz="3200" baseline="30000" dirty="0" smtClean="0"/>
              <a:t>o</a:t>
            </a:r>
            <a:r>
              <a:rPr lang="en-US" sz="3200" dirty="0" smtClean="0"/>
              <a:t> Open Angle Glaucoma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32839" y="2329592"/>
            <a:ext cx="191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 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34760" y="2329592"/>
            <a:ext cx="18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Response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3657" y="3178661"/>
            <a:ext cx="3875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another topical from a different class as adjunct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↑  Concentration or frequency of current drugs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1" y="3396371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to alternative 1</a:t>
            </a:r>
            <a:r>
              <a:rPr lang="en-US" baseline="30000" dirty="0" smtClean="0"/>
              <a:t>st</a:t>
            </a:r>
            <a:r>
              <a:rPr lang="en-US" dirty="0" smtClean="0"/>
              <a:t> Line agent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98288" y="1502222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Tx Goal NOT achieved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4473530" y="2078936"/>
            <a:ext cx="375087" cy="397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66107" y="2268466"/>
            <a:ext cx="4139511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6581401" y="2989133"/>
            <a:ext cx="375087" cy="397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92398" y="2906253"/>
            <a:ext cx="375087" cy="397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31420" y="4855044"/>
            <a:ext cx="4139511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469557" y="5042190"/>
            <a:ext cx="375087" cy="397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10382" y="5290477"/>
            <a:ext cx="326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Re-assess response in 2-4 weeks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6" y="152895"/>
            <a:ext cx="6792694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Drugs for Tx of 1</a:t>
            </a:r>
            <a:r>
              <a:rPr lang="en-US" sz="3200" baseline="30000" dirty="0" smtClean="0"/>
              <a:t>o</a:t>
            </a:r>
            <a:r>
              <a:rPr lang="en-US" sz="3200" dirty="0" smtClean="0"/>
              <a:t> </a:t>
            </a:r>
            <a:r>
              <a:rPr lang="en-US" sz="3200" dirty="0" smtClean="0"/>
              <a:t>Open Angle Glaucoma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827317" y="936183"/>
            <a:ext cx="7620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Beta-Adrenergic Antagonists – Topical – FIRST LINE </a:t>
            </a:r>
            <a:r>
              <a:rPr lang="en-US" b="1" dirty="0" smtClean="0">
                <a:solidFill>
                  <a:srgbClr val="FFFF00"/>
                </a:solidFill>
              </a:rPr>
              <a:t>TX</a:t>
            </a:r>
            <a:endParaRPr lang="en-US" dirty="0" smtClean="0">
              <a:solidFill>
                <a:srgbClr val="FFFF00"/>
              </a:solidFill>
            </a:endParaRP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Timolol  		0.25%, 0.5%	sol		1 gtt  bid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</a:t>
            </a:r>
            <a:r>
              <a:rPr lang="en-US" dirty="0" smtClean="0"/>
              <a:t>Timolol  		0.25%, 0.5%    gel		1 gtt  bid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Betaxolol		0.25%, 0.5%	sol	      1-2 gtt  bid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Levobunolol	0.25%, 0.5%	sol	      1 gtt  </a:t>
            </a:r>
            <a:r>
              <a:rPr lang="en-US" dirty="0" err="1" smtClean="0"/>
              <a:t>qd</a:t>
            </a:r>
            <a:r>
              <a:rPr lang="en-US" dirty="0" smtClean="0"/>
              <a:t> – bid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9646" y="2705933"/>
            <a:ext cx="7723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Prostaglandin F2</a:t>
            </a:r>
            <a:r>
              <a:rPr lang="el-GR" b="1" dirty="0" smtClean="0">
                <a:solidFill>
                  <a:srgbClr val="FFFF00"/>
                </a:solidFill>
              </a:rPr>
              <a:t>α</a:t>
            </a:r>
            <a:r>
              <a:rPr lang="en-US" b="1" dirty="0" smtClean="0">
                <a:solidFill>
                  <a:srgbClr val="FFFF00"/>
                </a:solidFill>
              </a:rPr>
              <a:t> Analogs – Topical – FIRST LINE </a:t>
            </a:r>
            <a:r>
              <a:rPr lang="en-US" b="1" dirty="0" smtClean="0">
                <a:solidFill>
                  <a:srgbClr val="FFFF00"/>
                </a:solidFill>
              </a:rPr>
              <a:t>TX</a:t>
            </a:r>
            <a:endParaRPr lang="en-US" dirty="0" smtClean="0">
              <a:solidFill>
                <a:srgbClr val="FFFF00"/>
              </a:solidFill>
            </a:endParaRP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Travoprost  	0.004%	sol		1 gtt  every evening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Latanoprost  	0.005%    sol		                 “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Bimatoprost	0.03%	sol				</a:t>
            </a:r>
            <a:r>
              <a:rPr lang="en-US" dirty="0" smtClean="0"/>
              <a:t>“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151175" y="4211062"/>
            <a:ext cx="705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FF00"/>
                </a:solidFill>
              </a:rPr>
              <a:t>α</a:t>
            </a:r>
            <a:r>
              <a:rPr lang="en-US" b="1" dirty="0" smtClean="0">
                <a:solidFill>
                  <a:srgbClr val="FFFF00"/>
                </a:solidFill>
              </a:rPr>
              <a:t>2–Agonists - Topical – Alternative First Line </a:t>
            </a:r>
            <a:r>
              <a:rPr lang="en-US" b="1" dirty="0" smtClean="0">
                <a:solidFill>
                  <a:srgbClr val="FFFF00"/>
                </a:solidFill>
              </a:rPr>
              <a:t>Tx</a:t>
            </a:r>
            <a:endParaRPr lang="en-US" dirty="0" smtClean="0">
              <a:solidFill>
                <a:srgbClr val="FFFF00"/>
              </a:solidFill>
            </a:endParaRP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</a:t>
            </a:r>
            <a:r>
              <a:rPr lang="en-US" dirty="0" smtClean="0"/>
              <a:t>Brimonidine  </a:t>
            </a:r>
            <a:r>
              <a:rPr lang="en-US" dirty="0" smtClean="0"/>
              <a:t>	0.2%		sol		1 gtt  bid – </a:t>
            </a:r>
            <a:r>
              <a:rPr lang="en-US" dirty="0" smtClean="0"/>
              <a:t>tid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740233" y="5257800"/>
            <a:ext cx="7924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Carbonic Anhydrase Inhibitors </a:t>
            </a:r>
            <a:r>
              <a:rPr lang="en-US" b="1" dirty="0" smtClean="0">
                <a:solidFill>
                  <a:srgbClr val="FFFF00"/>
                </a:solidFill>
              </a:rPr>
              <a:t>– Topical – Alternative First Line Tx</a:t>
            </a:r>
            <a:endParaRPr lang="en-US" dirty="0" smtClean="0">
              <a:solidFill>
                <a:srgbClr val="FFFF00"/>
              </a:solidFill>
            </a:endParaRPr>
          </a:p>
          <a:p>
            <a:pPr marL="2633663">
              <a:buFont typeface="Wingdings" pitchFamily="2" charset="2"/>
              <a:buChar char="v"/>
              <a:tabLst>
                <a:tab pos="2982913" algn="l"/>
              </a:tabLst>
            </a:pPr>
            <a:r>
              <a:rPr lang="en-US" dirty="0" smtClean="0"/>
              <a:t> 	</a:t>
            </a:r>
            <a:r>
              <a:rPr lang="en-US" dirty="0" smtClean="0"/>
              <a:t>Dorzolamide  </a:t>
            </a:r>
            <a:r>
              <a:rPr lang="en-US" dirty="0" smtClean="0"/>
              <a:t>	2%	sol		1 gtt  bid – tid</a:t>
            </a:r>
          </a:p>
          <a:p>
            <a:pPr marL="2633663">
              <a:buFont typeface="Wingdings" pitchFamily="2" charset="2"/>
              <a:buChar char="v"/>
              <a:tabLst>
                <a:tab pos="2982913" algn="l"/>
              </a:tabLst>
            </a:pPr>
            <a:r>
              <a:rPr lang="en-US" dirty="0" smtClean="0"/>
              <a:t> 	</a:t>
            </a:r>
            <a:r>
              <a:rPr lang="en-US" dirty="0" smtClean="0"/>
              <a:t>Brinzolamide </a:t>
            </a:r>
            <a:r>
              <a:rPr lang="en-US" dirty="0" smtClean="0"/>
              <a:t>	1%	sol	</a:t>
            </a: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smtClean="0"/>
              <a:t> 1 gtt  bid – </a:t>
            </a:r>
            <a:r>
              <a:rPr lang="en-US" dirty="0" smtClean="0"/>
              <a:t>tid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6" y="152895"/>
            <a:ext cx="6792694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Treatment of Angle Closure Glaucoma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40229" y="1502229"/>
            <a:ext cx="75546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Assessment:</a:t>
            </a:r>
          </a:p>
          <a:p>
            <a:r>
              <a:rPr lang="en-US" dirty="0" smtClean="0"/>
              <a:t>	-  Increased IOP  </a:t>
            </a:r>
            <a:r>
              <a:rPr lang="en-US" dirty="0" smtClean="0">
                <a:solidFill>
                  <a:srgbClr val="FFFF00"/>
                </a:solidFill>
              </a:rPr>
              <a:t>&gt;  50 mm Hg</a:t>
            </a:r>
          </a:p>
          <a:p>
            <a:r>
              <a:rPr lang="en-US" dirty="0" smtClean="0"/>
              <a:t>	-  Severe pain in the eyes, blurred vision, N/V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Medical Emergency</a:t>
            </a:r>
            <a:r>
              <a:rPr lang="en-US" dirty="0" smtClean="0"/>
              <a:t>:</a:t>
            </a:r>
          </a:p>
          <a:p>
            <a:r>
              <a:rPr lang="en-US" dirty="0" smtClean="0"/>
              <a:t>			-  Decrease IOP immediately</a:t>
            </a:r>
          </a:p>
          <a:p>
            <a:pPr marL="2220913">
              <a:buFont typeface="Wingdings" pitchFamily="2" charset="2"/>
              <a:buChar char="Ø"/>
              <a:tabLst>
                <a:tab pos="2633663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Acetazolamide IV  </a:t>
            </a:r>
            <a:r>
              <a:rPr lang="en-US" dirty="0" smtClean="0"/>
              <a:t>500 mg	and</a:t>
            </a:r>
          </a:p>
          <a:p>
            <a:pPr marL="2220913">
              <a:buFont typeface="Wingdings" pitchFamily="2" charset="2"/>
              <a:buChar char="Ø"/>
              <a:tabLst>
                <a:tab pos="2633663" algn="l"/>
              </a:tabLst>
            </a:pPr>
            <a:r>
              <a:rPr lang="en-US" dirty="0" smtClean="0"/>
              <a:t> 	</a:t>
            </a:r>
            <a:r>
              <a:rPr lang="en-US" dirty="0" smtClean="0">
                <a:solidFill>
                  <a:srgbClr val="FFFF00"/>
                </a:solidFill>
              </a:rPr>
              <a:t>Mannitol IV  </a:t>
            </a:r>
            <a:r>
              <a:rPr lang="en-US" dirty="0" smtClean="0"/>
              <a:t>1-2 g/kg		or</a:t>
            </a:r>
          </a:p>
          <a:p>
            <a:pPr marL="2220913">
              <a:buFont typeface="Wingdings" pitchFamily="2" charset="2"/>
              <a:buChar char="Ø"/>
              <a:tabLst>
                <a:tab pos="2633663" algn="l"/>
              </a:tabLst>
            </a:pPr>
            <a:r>
              <a:rPr lang="en-US" dirty="0" smtClean="0"/>
              <a:t> 	Glycerin  PO  1-1.5 g/kg		and</a:t>
            </a:r>
          </a:p>
          <a:p>
            <a:pPr marL="2220913">
              <a:buFont typeface="Wingdings" pitchFamily="2" charset="2"/>
              <a:buChar char="Ø"/>
              <a:tabLst>
                <a:tab pos="2633663" algn="l"/>
              </a:tabLst>
            </a:pPr>
            <a:r>
              <a:rPr lang="en-US" dirty="0" smtClean="0"/>
              <a:t> 	</a:t>
            </a:r>
            <a:r>
              <a:rPr lang="en-US" dirty="0" smtClean="0">
                <a:solidFill>
                  <a:srgbClr val="FFFF00"/>
                </a:solidFill>
              </a:rPr>
              <a:t>Pilocarpine  4%</a:t>
            </a:r>
            <a:r>
              <a:rPr lang="en-US" dirty="0" smtClean="0"/>
              <a:t>   1 gtt q 5 minutes for  6 doses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6" y="152895"/>
            <a:ext cx="6792694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Glaucoma – Key Points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49086" y="1502229"/>
            <a:ext cx="76417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631825">
              <a:buFont typeface="Wingdings" pitchFamily="2" charset="2"/>
              <a:buChar char="v"/>
              <a:tabLst>
                <a:tab pos="457200" algn="l"/>
              </a:tabLst>
            </a:pPr>
            <a:r>
              <a:rPr lang="en-US" dirty="0" smtClean="0"/>
              <a:t>Glaucoma is an ocular disorder that leads to </a:t>
            </a:r>
            <a:r>
              <a:rPr lang="en-US" dirty="0" smtClean="0">
                <a:solidFill>
                  <a:srgbClr val="FFFF00"/>
                </a:solidFill>
              </a:rPr>
              <a:t>optic neuropathy</a:t>
            </a:r>
            <a:r>
              <a:rPr lang="en-US" dirty="0" smtClean="0"/>
              <a:t>, associated with a loss of visual sensitivity &amp; field</a:t>
            </a:r>
          </a:p>
          <a:p>
            <a:pPr marL="631825" indent="-631825">
              <a:tabLst>
                <a:tab pos="457200" algn="l"/>
              </a:tabLst>
            </a:pPr>
            <a:endParaRPr lang="en-US" dirty="0" smtClean="0"/>
          </a:p>
          <a:p>
            <a:pPr marL="631825" indent="-631825">
              <a:buFont typeface="Wingdings" pitchFamily="2" charset="2"/>
              <a:buChar char="v"/>
              <a:tabLst>
                <a:tab pos="457200" algn="l"/>
              </a:tabLst>
            </a:pPr>
            <a:r>
              <a:rPr lang="en-US" dirty="0" smtClean="0"/>
              <a:t> Key roles of pharmacists include patient </a:t>
            </a:r>
            <a:r>
              <a:rPr lang="en-US" dirty="0" smtClean="0">
                <a:solidFill>
                  <a:srgbClr val="FFFF00"/>
                </a:solidFill>
              </a:rPr>
              <a:t>education</a:t>
            </a:r>
            <a:r>
              <a:rPr lang="en-US" dirty="0" smtClean="0"/>
              <a:t> regarding proper eye drop installation &amp; importance of adherence </a:t>
            </a:r>
          </a:p>
          <a:p>
            <a:pPr marL="631825" indent="-631825">
              <a:tabLst>
                <a:tab pos="457200" algn="l"/>
              </a:tabLst>
            </a:pPr>
            <a:endParaRPr lang="en-US" dirty="0" smtClean="0"/>
          </a:p>
          <a:p>
            <a:pPr marL="631825" indent="-631825">
              <a:buFont typeface="Wingdings" pitchFamily="2" charset="2"/>
              <a:buChar char="v"/>
              <a:tabLst>
                <a:tab pos="457200" algn="l"/>
              </a:tabLst>
            </a:pPr>
            <a:r>
              <a:rPr lang="en-US" dirty="0" smtClean="0"/>
              <a:t> Primary target of drug Tx is </a:t>
            </a:r>
            <a:r>
              <a:rPr lang="en-US" dirty="0" smtClean="0">
                <a:solidFill>
                  <a:srgbClr val="FFFF00"/>
                </a:solidFill>
              </a:rPr>
              <a:t>lowering IOP </a:t>
            </a:r>
            <a:r>
              <a:rPr lang="en-US" dirty="0" smtClean="0"/>
              <a:t>even with normal IOP</a:t>
            </a:r>
          </a:p>
          <a:p>
            <a:pPr marL="631825" indent="-631825">
              <a:tabLst>
                <a:tab pos="457200" algn="l"/>
              </a:tabLst>
            </a:pPr>
            <a:endParaRPr lang="en-US" dirty="0" smtClean="0"/>
          </a:p>
          <a:p>
            <a:pPr marL="631825" indent="-631825">
              <a:buFont typeface="Wingdings" pitchFamily="2" charset="2"/>
              <a:buChar char="v"/>
              <a:tabLst>
                <a:tab pos="457200" algn="l"/>
              </a:tabLst>
            </a:pPr>
            <a:r>
              <a:rPr lang="en-US" dirty="0" smtClean="0"/>
              <a:t> Tx </a:t>
            </a:r>
            <a:r>
              <a:rPr lang="en-US" dirty="0" smtClean="0">
                <a:solidFill>
                  <a:srgbClr val="FFFF00"/>
                </a:solidFill>
              </a:rPr>
              <a:t>algorithm for POAG </a:t>
            </a:r>
            <a:r>
              <a:rPr lang="en-US" dirty="0" smtClean="0"/>
              <a:t>should be followed &amp; adjusted according to patient tolerance, efficacy &amp; costs</a:t>
            </a:r>
          </a:p>
          <a:p>
            <a:pPr marL="631825" indent="-631825">
              <a:tabLst>
                <a:tab pos="457200" algn="l"/>
              </a:tabLst>
            </a:pPr>
            <a:endParaRPr lang="en-US" dirty="0" smtClean="0"/>
          </a:p>
          <a:p>
            <a:pPr marL="631825" indent="-631825">
              <a:buFont typeface="Wingdings" pitchFamily="2" charset="2"/>
              <a:buChar char="v"/>
              <a:tabLst>
                <a:tab pos="457200" algn="l"/>
              </a:tabLst>
            </a:pPr>
            <a:r>
              <a:rPr lang="en-US" dirty="0" smtClean="0"/>
              <a:t> Monitoring for </a:t>
            </a:r>
            <a:r>
              <a:rPr lang="en-US" dirty="0" smtClean="0">
                <a:solidFill>
                  <a:srgbClr val="FFFF00"/>
                </a:solidFill>
              </a:rPr>
              <a:t>systemic side effects </a:t>
            </a:r>
            <a:r>
              <a:rPr lang="en-US" dirty="0" smtClean="0"/>
              <a:t>is imperative &amp; may limit the use of topical ophthalmic agents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6" y="152895"/>
            <a:ext cx="6792694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Stye - Conjunctivitis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09650" y="3848100"/>
            <a:ext cx="771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Review Summary Table for conjunctivitis: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Allergic</a:t>
            </a:r>
            <a:r>
              <a:rPr lang="en-US" dirty="0" smtClean="0"/>
              <a:t> conjunctivitis – </a:t>
            </a:r>
            <a:r>
              <a:rPr lang="en-US" dirty="0" smtClean="0">
                <a:solidFill>
                  <a:srgbClr val="FFFF00"/>
                </a:solidFill>
              </a:rPr>
              <a:t>severe itching </a:t>
            </a:r>
            <a:r>
              <a:rPr lang="en-US" dirty="0" smtClean="0"/>
              <a:t>in the eyes &amp; seasonal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Bacterial</a:t>
            </a:r>
            <a:r>
              <a:rPr lang="en-US" dirty="0" smtClean="0"/>
              <a:t> conjunctivitis – </a:t>
            </a:r>
            <a:r>
              <a:rPr lang="en-US" dirty="0" smtClean="0">
                <a:solidFill>
                  <a:srgbClr val="FFFF00"/>
                </a:solidFill>
              </a:rPr>
              <a:t>matting</a:t>
            </a:r>
            <a:r>
              <a:rPr lang="en-US" dirty="0" smtClean="0"/>
              <a:t> of the lashes, </a:t>
            </a:r>
            <a:r>
              <a:rPr lang="en-US" dirty="0" smtClean="0">
                <a:solidFill>
                  <a:srgbClr val="FFFF00"/>
                </a:solidFill>
              </a:rPr>
              <a:t>mucopurulent</a:t>
            </a:r>
            <a:r>
              <a:rPr lang="en-US" dirty="0" smtClean="0"/>
              <a:t> discharge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Viral</a:t>
            </a:r>
            <a:r>
              <a:rPr lang="en-US" dirty="0" smtClean="0"/>
              <a:t> conjunctivitis – </a:t>
            </a:r>
            <a:r>
              <a:rPr lang="en-US" dirty="0" smtClean="0">
                <a:solidFill>
                  <a:srgbClr val="FFFF00"/>
                </a:solidFill>
              </a:rPr>
              <a:t>profuse tearing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4450" y="1524000"/>
            <a:ext cx="7029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Stye</a:t>
            </a:r>
          </a:p>
          <a:p>
            <a:r>
              <a:rPr lang="en-US" dirty="0" smtClean="0"/>
              <a:t>	-  Infectious swelling of eyelid</a:t>
            </a:r>
          </a:p>
          <a:p>
            <a:r>
              <a:rPr lang="en-US" dirty="0" smtClean="0"/>
              <a:t>	-  Cause:  </a:t>
            </a:r>
            <a:r>
              <a:rPr lang="en-US" i="1" dirty="0" smtClean="0">
                <a:solidFill>
                  <a:srgbClr val="FFFF00"/>
                </a:solidFill>
              </a:rPr>
              <a:t>Staph aureus </a:t>
            </a:r>
            <a:r>
              <a:rPr lang="en-US" dirty="0" smtClean="0"/>
              <a:t>most common</a:t>
            </a:r>
          </a:p>
          <a:p>
            <a:r>
              <a:rPr lang="en-US" dirty="0" smtClean="0"/>
              <a:t>	-  Tx:		Usually resolved in 5-7 days</a:t>
            </a:r>
          </a:p>
          <a:p>
            <a:r>
              <a:rPr lang="en-US" dirty="0" smtClean="0"/>
              <a:t>			</a:t>
            </a:r>
            <a:r>
              <a:rPr lang="en-US" dirty="0" smtClean="0">
                <a:solidFill>
                  <a:srgbClr val="FFFF00"/>
                </a:solidFill>
              </a:rPr>
              <a:t>OTC not recommended </a:t>
            </a:r>
            <a:r>
              <a:rPr lang="en-US" dirty="0" smtClean="0"/>
              <a:t>– Use only warm water to wash</a:t>
            </a:r>
          </a:p>
          <a:p>
            <a:r>
              <a:rPr lang="en-US" dirty="0" smtClean="0"/>
              <a:t>			Antibiotics only in very severe cases with ophthalmologist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135" y="109353"/>
            <a:ext cx="6139552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Diagnosis of Glaucoma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415135" y="1408561"/>
            <a:ext cx="6466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Primary Open Angle Glaucoma </a:t>
            </a:r>
            <a:r>
              <a:rPr lang="en-US" dirty="0" smtClean="0"/>
              <a:t>– most common disorder</a:t>
            </a:r>
          </a:p>
          <a:p>
            <a:r>
              <a:rPr lang="en-US" dirty="0" smtClean="0"/>
              <a:t>	-  Bilateral, Progressive and chronic</a:t>
            </a:r>
          </a:p>
          <a:p>
            <a:r>
              <a:rPr lang="en-US" dirty="0" smtClean="0"/>
              <a:t>	-  Assessment:</a:t>
            </a:r>
          </a:p>
          <a:p>
            <a:pPr marL="1306513">
              <a:buFont typeface="Wingdings" pitchFamily="2" charset="2"/>
              <a:buChar char="v"/>
              <a:tabLst>
                <a:tab pos="1763713" algn="l"/>
              </a:tabLst>
            </a:pPr>
            <a:r>
              <a:rPr lang="en-US" dirty="0" smtClean="0"/>
              <a:t>	Elevated IOP</a:t>
            </a:r>
          </a:p>
          <a:p>
            <a:pPr marL="1306513">
              <a:buFont typeface="Wingdings" pitchFamily="2" charset="2"/>
              <a:buChar char="v"/>
              <a:tabLst>
                <a:tab pos="1763713" algn="l"/>
              </a:tabLst>
            </a:pPr>
            <a:r>
              <a:rPr lang="en-US" dirty="0" smtClean="0"/>
              <a:t> 	Glaucomatous optic nerve damage</a:t>
            </a:r>
          </a:p>
          <a:p>
            <a:pPr marL="1306513">
              <a:buFont typeface="Wingdings" pitchFamily="2" charset="2"/>
              <a:buChar char="v"/>
              <a:tabLst>
                <a:tab pos="1763713" algn="l"/>
              </a:tabLst>
            </a:pPr>
            <a:r>
              <a:rPr lang="en-US" dirty="0" smtClean="0"/>
              <a:t> 	Cupping of the optic disc – </a:t>
            </a:r>
            <a:r>
              <a:rPr lang="en-US" dirty="0" err="1" smtClean="0"/>
              <a:t>Cup:Disc</a:t>
            </a:r>
            <a:r>
              <a:rPr lang="en-US" dirty="0" smtClean="0"/>
              <a:t> ratio &gt; 1/3</a:t>
            </a:r>
          </a:p>
          <a:p>
            <a:pPr marL="1306513">
              <a:buFont typeface="Wingdings" pitchFamily="2" charset="2"/>
              <a:buChar char="v"/>
              <a:tabLst>
                <a:tab pos="1763713" algn="l"/>
              </a:tabLst>
            </a:pPr>
            <a:r>
              <a:rPr lang="en-US" dirty="0" smtClean="0"/>
              <a:t> 	Vision loss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0340" y="4094596"/>
            <a:ext cx="7315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Angle Closure Glaucoma</a:t>
            </a:r>
          </a:p>
          <a:p>
            <a:r>
              <a:rPr lang="en-US" dirty="0" smtClean="0"/>
              <a:t>	-  Medical Emergency – Occlusion of anterior chamber angle</a:t>
            </a:r>
          </a:p>
          <a:p>
            <a:r>
              <a:rPr lang="en-US" dirty="0" smtClean="0"/>
              <a:t>	-  Assessment:</a:t>
            </a:r>
          </a:p>
          <a:p>
            <a:pPr marL="1262063">
              <a:buFont typeface="Wingdings" pitchFamily="2" charset="2"/>
              <a:buChar char="v"/>
              <a:tabLst>
                <a:tab pos="1719263" algn="l"/>
              </a:tabLst>
            </a:pPr>
            <a:r>
              <a:rPr lang="en-US" dirty="0" smtClean="0"/>
              <a:t>	Acute onset with  high IOP &gt; 50 mm Hg</a:t>
            </a:r>
          </a:p>
          <a:p>
            <a:pPr marL="1262063">
              <a:buFont typeface="Wingdings" pitchFamily="2" charset="2"/>
              <a:buChar char="v"/>
              <a:tabLst>
                <a:tab pos="1719263" algn="l"/>
              </a:tabLst>
            </a:pPr>
            <a:r>
              <a:rPr lang="en-US" dirty="0" smtClean="0"/>
              <a:t> 	Severe pain in the eyes, blurred vision, dilated pupil, N/V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135" y="109353"/>
            <a:ext cx="6139552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Treatment of Glaucoma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49821" y="939774"/>
            <a:ext cx="6662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Focus of Drug Therapy – LOWERING IOP</a:t>
            </a:r>
          </a:p>
          <a:p>
            <a:r>
              <a:rPr lang="en-US" dirty="0" smtClean="0"/>
              <a:t>	-  ↓  production of aqueous humor from the </a:t>
            </a:r>
            <a:r>
              <a:rPr lang="en-US" dirty="0" smtClean="0">
                <a:solidFill>
                  <a:srgbClr val="FFFF00"/>
                </a:solidFill>
              </a:rPr>
              <a:t>ciliary body</a:t>
            </a:r>
          </a:p>
          <a:p>
            <a:r>
              <a:rPr lang="en-US" dirty="0" smtClean="0"/>
              <a:t>	-  ↑  outflow of aqueous humor thru the </a:t>
            </a:r>
            <a:r>
              <a:rPr lang="en-US" dirty="0" smtClean="0">
                <a:solidFill>
                  <a:srgbClr val="FFFF00"/>
                </a:solidFill>
              </a:rPr>
              <a:t>trabecular meshwork</a:t>
            </a:r>
          </a:p>
          <a:p>
            <a:r>
              <a:rPr lang="en-US" dirty="0" smtClean="0"/>
              <a:t>	-  ↑  outflow of aqueous humor thru the </a:t>
            </a:r>
            <a:r>
              <a:rPr lang="en-US" dirty="0" err="1" smtClean="0">
                <a:solidFill>
                  <a:srgbClr val="FFFF00"/>
                </a:solidFill>
              </a:rPr>
              <a:t>uveoscleral</a:t>
            </a:r>
            <a:r>
              <a:rPr lang="en-US" dirty="0" smtClean="0">
                <a:solidFill>
                  <a:srgbClr val="FFFF00"/>
                </a:solidFill>
              </a:rPr>
              <a:t> pathway 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8388" y="2831884"/>
          <a:ext cx="7663543" cy="3225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71"/>
                <a:gridCol w="1306286"/>
                <a:gridCol w="3004457"/>
                <a:gridCol w="2721429"/>
              </a:tblGrid>
              <a:tr h="5036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Optic Disc Damage &amp;/or Visual Field Loss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 anchorCtr="1"/>
                </a:tc>
              </a:tr>
              <a:tr h="95794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Ocular Pressure?</a:t>
                      </a:r>
                      <a:endParaRPr lang="en-US" b="1" dirty="0"/>
                    </a:p>
                  </a:txBody>
                  <a:tcPr vert="vert27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glaucoma</a:t>
                      </a:r>
                    </a:p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Treatment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 Tension Glaucoma</a:t>
                      </a:r>
                    </a:p>
                    <a:p>
                      <a:pPr algn="ctr"/>
                      <a:r>
                        <a:rPr lang="en-US" dirty="0" smtClean="0"/>
                        <a:t>Treated</a:t>
                      </a:r>
                      <a:endParaRPr lang="en-US" dirty="0"/>
                    </a:p>
                  </a:txBody>
                  <a:tcPr anchor="ctr" anchorCtr="1"/>
                </a:tc>
              </a:tr>
              <a:tr h="13062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Ocular</a:t>
                      </a:r>
                      <a:r>
                        <a:rPr lang="en-US" baseline="0" dirty="0" smtClean="0"/>
                        <a:t> Hypertension</a:t>
                      </a:r>
                    </a:p>
                    <a:p>
                      <a:pPr algn="ctr"/>
                      <a:r>
                        <a:rPr lang="en-US" baseline="0" dirty="0" smtClean="0"/>
                        <a:t>May or may not be treated</a:t>
                      </a:r>
                    </a:p>
                    <a:p>
                      <a:pPr algn="ctr"/>
                      <a:r>
                        <a:rPr lang="en-US" baseline="0" dirty="0" smtClean="0"/>
                        <a:t>Depend on Risk Factors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Glaucoma</a:t>
                      </a:r>
                    </a:p>
                    <a:p>
                      <a:pPr algn="ctr"/>
                      <a:r>
                        <a:rPr lang="en-US" dirty="0" smtClean="0"/>
                        <a:t>Treated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6" y="152895"/>
            <a:ext cx="6792694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Treatment of 1</a:t>
            </a:r>
            <a:r>
              <a:rPr lang="en-US" sz="3200" baseline="30000" dirty="0" smtClean="0"/>
              <a:t>o</a:t>
            </a:r>
            <a:r>
              <a:rPr lang="en-US" sz="3200" dirty="0" smtClean="0"/>
              <a:t> Open Angle Glaucoma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1458686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Goals of Therapy</a:t>
            </a:r>
          </a:p>
          <a:p>
            <a:r>
              <a:rPr lang="en-US" dirty="0" smtClean="0"/>
              <a:t>	-  No proven direct treatment for optic neuropathy</a:t>
            </a:r>
          </a:p>
          <a:p>
            <a:r>
              <a:rPr lang="en-US" dirty="0" smtClean="0"/>
              <a:t>	-  Maintain IOP at or below target (25-30% from baseline)</a:t>
            </a:r>
          </a:p>
          <a:p>
            <a:r>
              <a:rPr lang="en-US" dirty="0" smtClean="0"/>
              <a:t>	-  Prevent / Stop optic nerve damage &amp; Prevent blindness</a:t>
            </a:r>
          </a:p>
          <a:p>
            <a:r>
              <a:rPr lang="en-US" dirty="0" smtClean="0"/>
              <a:t>	-  Chronic Tx   …  minimize SE &amp; educate pts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5030" y="3439894"/>
            <a:ext cx="716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Drug Therapy: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-  Topical </a:t>
            </a:r>
            <a:r>
              <a:rPr lang="en-US" dirty="0" smtClean="0">
                <a:solidFill>
                  <a:srgbClr val="FFFF00"/>
                </a:solidFill>
              </a:rPr>
              <a:t>Beta-Adrenergic antagonists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en-US" baseline="30000" dirty="0" smtClean="0">
                <a:solidFill>
                  <a:srgbClr val="FFFF00"/>
                </a:solidFill>
              </a:rPr>
              <a:t>st</a:t>
            </a:r>
            <a:r>
              <a:rPr lang="en-US" dirty="0" smtClean="0">
                <a:solidFill>
                  <a:srgbClr val="FFFF00"/>
                </a:solidFill>
              </a:rPr>
              <a:t> LINE Tx</a:t>
            </a:r>
          </a:p>
          <a:p>
            <a:r>
              <a:rPr lang="en-US" dirty="0" smtClean="0"/>
              <a:t>	-  Topical </a:t>
            </a:r>
            <a:r>
              <a:rPr lang="en-US" dirty="0" smtClean="0">
                <a:solidFill>
                  <a:srgbClr val="FFFF00"/>
                </a:solidFill>
              </a:rPr>
              <a:t>Prostaglandin analogues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en-US" baseline="30000" dirty="0" smtClean="0">
                <a:solidFill>
                  <a:srgbClr val="FFFF00"/>
                </a:solidFill>
              </a:rPr>
              <a:t>st</a:t>
            </a:r>
            <a:r>
              <a:rPr lang="en-US" dirty="0" smtClean="0">
                <a:solidFill>
                  <a:srgbClr val="FFFF00"/>
                </a:solidFill>
              </a:rPr>
              <a:t> LINE Tx</a:t>
            </a:r>
          </a:p>
          <a:p>
            <a:endParaRPr lang="en-US" dirty="0" smtClean="0"/>
          </a:p>
          <a:p>
            <a:r>
              <a:rPr lang="en-US" dirty="0" smtClean="0"/>
              <a:t>	-  Topical </a:t>
            </a:r>
            <a:r>
              <a:rPr lang="en-US" dirty="0" smtClean="0">
                <a:solidFill>
                  <a:srgbClr val="FFFF00"/>
                </a:solidFill>
              </a:rPr>
              <a:t>Alpha2-agonists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FF00"/>
                </a:solidFill>
              </a:rPr>
              <a:t>Alternative 1</a:t>
            </a:r>
            <a:r>
              <a:rPr lang="en-US" baseline="30000" dirty="0" smtClean="0">
                <a:solidFill>
                  <a:srgbClr val="FFFF00"/>
                </a:solidFill>
              </a:rPr>
              <a:t>st</a:t>
            </a:r>
            <a:r>
              <a:rPr lang="en-US" dirty="0" smtClean="0">
                <a:solidFill>
                  <a:srgbClr val="FFFF00"/>
                </a:solidFill>
              </a:rPr>
              <a:t> Line Tx or adjunctive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Carbonic anhydrase inhibitors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FF00"/>
                </a:solidFill>
              </a:rPr>
              <a:t>Alternative 1</a:t>
            </a:r>
            <a:r>
              <a:rPr lang="en-US" baseline="30000" dirty="0" smtClean="0">
                <a:solidFill>
                  <a:srgbClr val="FFFF00"/>
                </a:solidFill>
              </a:rPr>
              <a:t>st</a:t>
            </a:r>
            <a:r>
              <a:rPr lang="en-US" dirty="0" smtClean="0">
                <a:solidFill>
                  <a:srgbClr val="FFFF00"/>
                </a:solidFill>
              </a:rPr>
              <a:t> Line Tx or adjunctive</a:t>
            </a:r>
          </a:p>
          <a:p>
            <a:endParaRPr lang="en-US" dirty="0" smtClean="0"/>
          </a:p>
          <a:p>
            <a:r>
              <a:rPr lang="en-US" dirty="0" smtClean="0"/>
              <a:t>	-  Topical Cholinergic agents – 4</a:t>
            </a:r>
            <a:r>
              <a:rPr lang="en-US" baseline="30000" dirty="0" smtClean="0"/>
              <a:t>th</a:t>
            </a:r>
            <a:r>
              <a:rPr lang="en-US" dirty="0" smtClean="0"/>
              <a:t> Line Tx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6" y="152895"/>
            <a:ext cx="6792694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Treatment of 1</a:t>
            </a:r>
            <a:r>
              <a:rPr lang="en-US" sz="3200" baseline="30000" dirty="0" smtClean="0"/>
              <a:t>o</a:t>
            </a:r>
            <a:r>
              <a:rPr lang="en-US" sz="3200" dirty="0" smtClean="0"/>
              <a:t> Open Angle Glaucoma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27317" y="936183"/>
            <a:ext cx="76200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Beta-Adrenergic Antagonists – Topical – FIRST LINE TX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MOA</a:t>
            </a:r>
            <a:r>
              <a:rPr lang="en-US" dirty="0" smtClean="0"/>
              <a:t>:  ↓  Aqueous humor production (20-30%) by  </a:t>
            </a:r>
            <a:r>
              <a:rPr lang="el-GR" dirty="0" smtClean="0"/>
              <a:t>β</a:t>
            </a:r>
            <a:r>
              <a:rPr lang="en-US" dirty="0" smtClean="0"/>
              <a:t>-receptor blockade in the ciliary body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Adverse Effects</a:t>
            </a:r>
            <a:r>
              <a:rPr lang="en-US" dirty="0" smtClean="0"/>
              <a:t>: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Systemic</a:t>
            </a:r>
            <a:r>
              <a:rPr lang="en-US" dirty="0" smtClean="0"/>
              <a:t>:  ↓  HR, ↓  BP, bronchospasm, negative inotropic effect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Local</a:t>
            </a:r>
            <a:r>
              <a:rPr lang="en-US" dirty="0" smtClean="0"/>
              <a:t>:  dry eyes, blepharitis, blurred vision</a:t>
            </a:r>
          </a:p>
          <a:p>
            <a:pPr marL="2111375" indent="-457200">
              <a:tabLst>
                <a:tab pos="2068513" algn="l"/>
              </a:tabLst>
            </a:pPr>
            <a:endParaRPr lang="en-US" dirty="0" smtClean="0"/>
          </a:p>
          <a:p>
            <a:pPr marL="2111375" indent="-1196975">
              <a:tabLst>
                <a:tab pos="2068513" algn="l"/>
              </a:tabLst>
            </a:pPr>
            <a:r>
              <a:rPr lang="en-US" dirty="0" smtClean="0"/>
              <a:t>-  </a:t>
            </a:r>
            <a:r>
              <a:rPr lang="en-US" dirty="0" smtClean="0">
                <a:solidFill>
                  <a:srgbClr val="FFFF00"/>
                </a:solidFill>
              </a:rPr>
              <a:t>Cautions:</a:t>
            </a:r>
            <a:r>
              <a:rPr lang="en-US" dirty="0" smtClean="0"/>
              <a:t>		Pts with COPD, diabetic, CHF</a:t>
            </a:r>
          </a:p>
          <a:p>
            <a:pPr marL="2111375" indent="-1196975">
              <a:tabLst>
                <a:tab pos="2068513" algn="l"/>
              </a:tabLst>
            </a:pPr>
            <a:endParaRPr lang="en-US" dirty="0" smtClean="0"/>
          </a:p>
          <a:p>
            <a:pPr marL="1089025" indent="-174625">
              <a:buFontTx/>
              <a:buChar char="-"/>
              <a:tabLst>
                <a:tab pos="10890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Drugs: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Timolol  		0.25%, 0.5%	sol		1 gtt  bid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Timolol  		0.25%, 0.5%    gel		1 gtt  bid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Betaxolol		0.25%, 0.5%	sol	      1-2 gtt  bid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Levobunolol	0.25%, 0.5%	sol	      1 gtt  </a:t>
            </a:r>
            <a:r>
              <a:rPr lang="en-US" dirty="0" err="1" smtClean="0"/>
              <a:t>qd</a:t>
            </a:r>
            <a:r>
              <a:rPr lang="en-US" dirty="0" smtClean="0"/>
              <a:t> – bid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317" y="5595264"/>
            <a:ext cx="792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Timolol </a:t>
            </a:r>
            <a:r>
              <a:rPr lang="en-US" dirty="0" smtClean="0"/>
              <a:t>– the most commonly prescribed &amp; gold standard for glaucoma</a:t>
            </a:r>
          </a:p>
          <a:p>
            <a:pPr marL="1262063" indent="-1262063"/>
            <a:r>
              <a:rPr lang="en-US" dirty="0" smtClean="0">
                <a:solidFill>
                  <a:srgbClr val="FFFF00"/>
                </a:solidFill>
              </a:rPr>
              <a:t>Betaxolol </a:t>
            </a:r>
            <a:r>
              <a:rPr lang="en-US" dirty="0" smtClean="0"/>
              <a:t>– the only drug with some </a:t>
            </a:r>
            <a:r>
              <a:rPr lang="el-GR" dirty="0" smtClean="0"/>
              <a:t>β</a:t>
            </a:r>
            <a:r>
              <a:rPr lang="en-US" dirty="0" smtClean="0"/>
              <a:t>-1 selectivity – </a:t>
            </a:r>
            <a:r>
              <a:rPr lang="en-US" dirty="0" smtClean="0">
                <a:solidFill>
                  <a:srgbClr val="FFFF00"/>
                </a:solidFill>
              </a:rPr>
              <a:t>Less SE  </a:t>
            </a:r>
            <a:r>
              <a:rPr lang="en-US" dirty="0" smtClean="0"/>
              <a:t>(for pts with asthma)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but also </a:t>
            </a:r>
            <a:r>
              <a:rPr lang="en-US" dirty="0" smtClean="0">
                <a:solidFill>
                  <a:srgbClr val="FFFF00"/>
                </a:solidFill>
              </a:rPr>
              <a:t>less efficacy than Timolol</a:t>
            </a:r>
            <a:endParaRPr 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6" y="152895"/>
            <a:ext cx="6792694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Treatment of 1</a:t>
            </a:r>
            <a:r>
              <a:rPr lang="en-US" sz="3200" baseline="30000" dirty="0" smtClean="0"/>
              <a:t>o</a:t>
            </a:r>
            <a:r>
              <a:rPr lang="en-US" sz="3200" dirty="0" smtClean="0"/>
              <a:t> Open Angle Glaucoma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27317" y="936183"/>
            <a:ext cx="76200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Beta-Adrenergic Antagonists – Topical – FIRST LINE TX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MOA</a:t>
            </a:r>
            <a:r>
              <a:rPr lang="en-US" dirty="0" smtClean="0"/>
              <a:t>:  ↓  Aqueous humor production (20-30%) by  </a:t>
            </a:r>
            <a:r>
              <a:rPr lang="el-GR" dirty="0" smtClean="0"/>
              <a:t>β</a:t>
            </a:r>
            <a:r>
              <a:rPr lang="en-US" dirty="0" smtClean="0"/>
              <a:t>-receptor blockade in the ciliary body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Adverse Effects</a:t>
            </a:r>
            <a:r>
              <a:rPr lang="en-US" dirty="0" smtClean="0"/>
              <a:t>: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Systemic</a:t>
            </a:r>
            <a:r>
              <a:rPr lang="en-US" dirty="0" smtClean="0"/>
              <a:t>:  ↓  HR, ↓  BP, bronchospasm, negative inotropic effect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Local</a:t>
            </a:r>
            <a:r>
              <a:rPr lang="en-US" dirty="0" smtClean="0"/>
              <a:t>:  dry eyes, blepharitis, blurred vision</a:t>
            </a:r>
          </a:p>
          <a:p>
            <a:pPr marL="2111375" indent="-457200">
              <a:tabLst>
                <a:tab pos="2068513" algn="l"/>
              </a:tabLst>
            </a:pPr>
            <a:endParaRPr lang="en-US" dirty="0" smtClean="0"/>
          </a:p>
          <a:p>
            <a:pPr marL="2111375" indent="-1196975">
              <a:tabLst>
                <a:tab pos="2068513" algn="l"/>
              </a:tabLst>
            </a:pPr>
            <a:r>
              <a:rPr lang="en-US" dirty="0" smtClean="0"/>
              <a:t>-  </a:t>
            </a:r>
            <a:r>
              <a:rPr lang="en-US" dirty="0" smtClean="0">
                <a:solidFill>
                  <a:srgbClr val="FFFF00"/>
                </a:solidFill>
              </a:rPr>
              <a:t>Cautions:</a:t>
            </a:r>
            <a:r>
              <a:rPr lang="en-US" dirty="0" smtClean="0"/>
              <a:t>		Pts with COPD, diabetic, CHF</a:t>
            </a:r>
          </a:p>
          <a:p>
            <a:pPr marL="2111375" indent="-1196975">
              <a:tabLst>
                <a:tab pos="2068513" algn="l"/>
              </a:tabLst>
            </a:pPr>
            <a:endParaRPr lang="en-US" dirty="0" smtClean="0"/>
          </a:p>
          <a:p>
            <a:pPr marL="1089025" indent="-174625">
              <a:buFontTx/>
              <a:buChar char="-"/>
              <a:tabLst>
                <a:tab pos="10890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Drugs: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…………..</a:t>
            </a:r>
            <a:r>
              <a:rPr lang="en-US" dirty="0" smtClean="0"/>
              <a:t>		0.25%, 0.5%	sol		1 gtt  bid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…………..</a:t>
            </a:r>
            <a:r>
              <a:rPr lang="en-US" dirty="0" smtClean="0"/>
              <a:t>		0.25%, 0.5%    gel		1 gtt  bid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</a:t>
            </a:r>
            <a:r>
              <a:rPr lang="en-US" dirty="0" smtClean="0"/>
              <a:t>………….</a:t>
            </a:r>
            <a:r>
              <a:rPr lang="en-US" dirty="0" smtClean="0"/>
              <a:t>		0.25%, 0.5%	sol	      1-2 gtt  bid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</a:t>
            </a:r>
            <a:r>
              <a:rPr lang="en-US" dirty="0" smtClean="0"/>
              <a:t>…………..      </a:t>
            </a:r>
            <a:r>
              <a:rPr lang="en-US" dirty="0" smtClean="0"/>
              <a:t>	0.25%, 0.5%	sol	      1 gtt  </a:t>
            </a:r>
            <a:r>
              <a:rPr lang="en-US" dirty="0" err="1" smtClean="0"/>
              <a:t>qd</a:t>
            </a:r>
            <a:r>
              <a:rPr lang="en-US" dirty="0" smtClean="0"/>
              <a:t> – bid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317" y="5595264"/>
            <a:ext cx="792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…………  </a:t>
            </a:r>
            <a:r>
              <a:rPr lang="en-US" dirty="0" smtClean="0"/>
              <a:t>– </a:t>
            </a:r>
            <a:r>
              <a:rPr lang="en-US" dirty="0" smtClean="0"/>
              <a:t>the most commonly prescribed &amp; gold standard for glaucoma</a:t>
            </a:r>
          </a:p>
          <a:p>
            <a:pPr marL="1262063" indent="-1262063"/>
            <a:r>
              <a:rPr lang="en-US" dirty="0" smtClean="0">
                <a:solidFill>
                  <a:srgbClr val="FFFF00"/>
                </a:solidFill>
              </a:rPr>
              <a:t>…………  </a:t>
            </a:r>
            <a:r>
              <a:rPr lang="en-US" dirty="0" smtClean="0"/>
              <a:t>– the only drug with some </a:t>
            </a:r>
            <a:r>
              <a:rPr lang="el-GR" dirty="0" smtClean="0"/>
              <a:t>β</a:t>
            </a:r>
            <a:r>
              <a:rPr lang="en-US" dirty="0" smtClean="0"/>
              <a:t>-1 selectivity – </a:t>
            </a:r>
            <a:r>
              <a:rPr lang="en-US" dirty="0" smtClean="0">
                <a:solidFill>
                  <a:srgbClr val="FFFF00"/>
                </a:solidFill>
              </a:rPr>
              <a:t>Less SE  </a:t>
            </a:r>
            <a:r>
              <a:rPr lang="en-US" dirty="0" smtClean="0"/>
              <a:t>(for pts with asthma)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but also </a:t>
            </a:r>
            <a:r>
              <a:rPr lang="en-US" dirty="0" smtClean="0">
                <a:solidFill>
                  <a:srgbClr val="FFFF00"/>
                </a:solidFill>
              </a:rPr>
              <a:t>less efficacy than Timolol</a:t>
            </a:r>
            <a:endParaRPr 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6" y="152895"/>
            <a:ext cx="6792694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Treatment of 1</a:t>
            </a:r>
            <a:r>
              <a:rPr lang="en-US" sz="3200" baseline="30000" dirty="0" smtClean="0"/>
              <a:t>o</a:t>
            </a:r>
            <a:r>
              <a:rPr lang="en-US" sz="3200" dirty="0" smtClean="0"/>
              <a:t> Open Angle Glaucoma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27317" y="936183"/>
            <a:ext cx="79247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Prostaglandin F2</a:t>
            </a:r>
            <a:r>
              <a:rPr lang="el-GR" b="1" dirty="0" smtClean="0">
                <a:solidFill>
                  <a:srgbClr val="FFFF00"/>
                </a:solidFill>
              </a:rPr>
              <a:t>α</a:t>
            </a:r>
            <a:r>
              <a:rPr lang="en-US" b="1" dirty="0" smtClean="0">
                <a:solidFill>
                  <a:srgbClr val="FFFF00"/>
                </a:solidFill>
              </a:rPr>
              <a:t> Analogs – Topical – FIRST LINE TX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New drugs with reduction in IOP &gt; Timolol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MOA</a:t>
            </a:r>
            <a:r>
              <a:rPr lang="en-US" dirty="0" smtClean="0"/>
              <a:t>:  ↑  </a:t>
            </a:r>
            <a:r>
              <a:rPr lang="en-US" dirty="0" err="1" smtClean="0"/>
              <a:t>Uveoscleral</a:t>
            </a:r>
            <a:r>
              <a:rPr lang="en-US" dirty="0" smtClean="0"/>
              <a:t>  outflow (25-35%)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Adverse Effects</a:t>
            </a:r>
            <a:r>
              <a:rPr lang="en-US" dirty="0" smtClean="0"/>
              <a:t>: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Systemic (uncommon):</a:t>
            </a:r>
            <a:r>
              <a:rPr lang="en-US" dirty="0" smtClean="0"/>
              <a:t> headache, upper respiratory infection, muscle/join pain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Local</a:t>
            </a:r>
            <a:r>
              <a:rPr lang="en-US" dirty="0" smtClean="0"/>
              <a:t>:  dry eyes, blepharitis, blurred vision, </a:t>
            </a:r>
            <a:r>
              <a:rPr lang="en-US" dirty="0" smtClean="0">
                <a:solidFill>
                  <a:srgbClr val="FFFF00"/>
                </a:solidFill>
              </a:rPr>
              <a:t>iris pigmentation, eye lash pigmentation</a:t>
            </a:r>
          </a:p>
          <a:p>
            <a:pPr marL="2111375" indent="-457200">
              <a:tabLst>
                <a:tab pos="2068513" algn="l"/>
              </a:tabLst>
            </a:pPr>
            <a:endParaRPr lang="en-US" dirty="0" smtClean="0"/>
          </a:p>
          <a:p>
            <a:pPr marL="1089025" indent="-174625">
              <a:buFontTx/>
              <a:buChar char="-"/>
              <a:tabLst>
                <a:tab pos="10890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Drugs: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Travoprost  	0.004%	sol		1 gtt  every evening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Latanoprost  	0.005%    sol		                 “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Bimatoprost	0.03%	sol				“</a:t>
            </a:r>
          </a:p>
          <a:p>
            <a:pPr marL="2111375" indent="-457200">
              <a:tabLst>
                <a:tab pos="2068513" algn="l"/>
              </a:tabLst>
            </a:pPr>
            <a:endParaRPr lang="en-US" dirty="0" smtClean="0"/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Unoprostone	0.15%	sol	        1 gtt  bid  -  </a:t>
            </a:r>
            <a:r>
              <a:rPr lang="en-US" dirty="0" smtClean="0">
                <a:solidFill>
                  <a:srgbClr val="FFFF00"/>
                </a:solidFill>
              </a:rPr>
              <a:t>2</a:t>
            </a:r>
            <a:r>
              <a:rPr lang="en-US" baseline="30000" dirty="0" smtClean="0">
                <a:solidFill>
                  <a:srgbClr val="FFFF00"/>
                </a:solidFill>
              </a:rPr>
              <a:t>nd</a:t>
            </a:r>
            <a:r>
              <a:rPr lang="en-US" dirty="0" smtClean="0">
                <a:solidFill>
                  <a:srgbClr val="FFFF00"/>
                </a:solidFill>
              </a:rPr>
              <a:t>  Line Tx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6280" y="5704114"/>
            <a:ext cx="679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prostaglandin Analogs are </a:t>
            </a:r>
            <a:r>
              <a:rPr lang="en-US" dirty="0" smtClean="0">
                <a:solidFill>
                  <a:srgbClr val="FFFF00"/>
                </a:solidFill>
              </a:rPr>
              <a:t>EXPENSIVE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Unoprostone </a:t>
            </a:r>
            <a:r>
              <a:rPr lang="en-US" dirty="0" smtClean="0"/>
              <a:t> ↓  IOP  to somewhat a lesser extent than other products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6" y="152895"/>
            <a:ext cx="6792694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Treatment of 1</a:t>
            </a:r>
            <a:r>
              <a:rPr lang="en-US" sz="3200" baseline="30000" dirty="0" smtClean="0"/>
              <a:t>o</a:t>
            </a:r>
            <a:r>
              <a:rPr lang="en-US" sz="3200" dirty="0" smtClean="0"/>
              <a:t> Open Angle Glaucoma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27317" y="936183"/>
            <a:ext cx="79247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Prostaglandin F2</a:t>
            </a:r>
            <a:r>
              <a:rPr lang="el-GR" b="1" dirty="0" smtClean="0">
                <a:solidFill>
                  <a:srgbClr val="FFFF00"/>
                </a:solidFill>
              </a:rPr>
              <a:t>α</a:t>
            </a:r>
            <a:r>
              <a:rPr lang="en-US" b="1" dirty="0" smtClean="0">
                <a:solidFill>
                  <a:srgbClr val="FFFF00"/>
                </a:solidFill>
              </a:rPr>
              <a:t> Analogs – Topical – FIRST LINE TX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New drugs with reduction in IOP &gt; Timolol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MOA</a:t>
            </a:r>
            <a:r>
              <a:rPr lang="en-US" dirty="0" smtClean="0"/>
              <a:t>:  ↑  </a:t>
            </a:r>
            <a:r>
              <a:rPr lang="en-US" dirty="0" err="1" smtClean="0"/>
              <a:t>Uveoscleral</a:t>
            </a:r>
            <a:r>
              <a:rPr lang="en-US" dirty="0" smtClean="0"/>
              <a:t>  outflow (25-35%)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Adverse Effects</a:t>
            </a:r>
            <a:r>
              <a:rPr lang="en-US" dirty="0" smtClean="0"/>
              <a:t>: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Systemic (uncommon):</a:t>
            </a:r>
            <a:r>
              <a:rPr lang="en-US" dirty="0" smtClean="0"/>
              <a:t> headache, upper respiratory infection, muscle/join pain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Local</a:t>
            </a:r>
            <a:r>
              <a:rPr lang="en-US" dirty="0" smtClean="0"/>
              <a:t>:  dry eyes, blepharitis, blurred vision, </a:t>
            </a:r>
            <a:r>
              <a:rPr lang="en-US" dirty="0" smtClean="0">
                <a:solidFill>
                  <a:srgbClr val="FFFF00"/>
                </a:solidFill>
              </a:rPr>
              <a:t>iris pigmentation, eye lash pigmentation</a:t>
            </a:r>
          </a:p>
          <a:p>
            <a:pPr marL="2111375" indent="-457200">
              <a:tabLst>
                <a:tab pos="2068513" algn="l"/>
              </a:tabLst>
            </a:pPr>
            <a:endParaRPr lang="en-US" dirty="0" smtClean="0"/>
          </a:p>
          <a:p>
            <a:pPr marL="1089025" indent="-174625">
              <a:buFontTx/>
              <a:buChar char="-"/>
              <a:tabLst>
                <a:tab pos="10890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Drugs: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</a:t>
            </a:r>
            <a:r>
              <a:rPr lang="en-US" dirty="0" smtClean="0"/>
              <a:t>……………….  </a:t>
            </a:r>
            <a:r>
              <a:rPr lang="en-US" dirty="0" smtClean="0"/>
              <a:t>	0.004%	sol		1 gtt  every evening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</a:t>
            </a:r>
            <a:r>
              <a:rPr lang="en-US" dirty="0" smtClean="0"/>
              <a:t>……………….  </a:t>
            </a:r>
            <a:r>
              <a:rPr lang="en-US" dirty="0" smtClean="0"/>
              <a:t>	0.005%    sol		                 “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</a:t>
            </a:r>
            <a:r>
              <a:rPr lang="en-US" dirty="0" smtClean="0"/>
              <a:t>………………. </a:t>
            </a:r>
            <a:r>
              <a:rPr lang="en-US" dirty="0" smtClean="0"/>
              <a:t>	0.03%	sol				“</a:t>
            </a:r>
          </a:p>
          <a:p>
            <a:pPr marL="2111375" indent="-457200">
              <a:tabLst>
                <a:tab pos="2068513" algn="l"/>
              </a:tabLst>
            </a:pPr>
            <a:endParaRPr lang="en-US" dirty="0" smtClean="0"/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Unoprostone	0.15%	sol	        1 gtt  bid  -  </a:t>
            </a:r>
            <a:r>
              <a:rPr lang="en-US" dirty="0" smtClean="0">
                <a:solidFill>
                  <a:srgbClr val="FFFF00"/>
                </a:solidFill>
              </a:rPr>
              <a:t>2</a:t>
            </a:r>
            <a:r>
              <a:rPr lang="en-US" baseline="30000" dirty="0" smtClean="0">
                <a:solidFill>
                  <a:srgbClr val="FFFF00"/>
                </a:solidFill>
              </a:rPr>
              <a:t>nd</a:t>
            </a:r>
            <a:r>
              <a:rPr lang="en-US" dirty="0" smtClean="0">
                <a:solidFill>
                  <a:srgbClr val="FFFF00"/>
                </a:solidFill>
              </a:rPr>
              <a:t>  Line Tx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6280" y="5704114"/>
            <a:ext cx="679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prostaglandin Analogs are </a:t>
            </a:r>
            <a:r>
              <a:rPr lang="en-US" dirty="0" smtClean="0">
                <a:solidFill>
                  <a:srgbClr val="FFFF00"/>
                </a:solidFill>
              </a:rPr>
              <a:t>EXPENSIVE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Unoprostone </a:t>
            </a:r>
            <a:r>
              <a:rPr lang="en-US" dirty="0" smtClean="0"/>
              <a:t> ↓  IOP  to somewhat a lesser extent than other products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6" y="152895"/>
            <a:ext cx="6792694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Treatment of 1</a:t>
            </a:r>
            <a:r>
              <a:rPr lang="en-US" sz="3200" baseline="30000" dirty="0" smtClean="0"/>
              <a:t>o</a:t>
            </a:r>
            <a:r>
              <a:rPr lang="en-US" sz="3200" dirty="0" smtClean="0"/>
              <a:t> Open Angle Glaucoma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66065" y="1371603"/>
            <a:ext cx="79247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FF00"/>
                </a:solidFill>
              </a:rPr>
              <a:t>α</a:t>
            </a:r>
            <a:r>
              <a:rPr lang="en-US" b="1" dirty="0" smtClean="0">
                <a:solidFill>
                  <a:srgbClr val="FFFF00"/>
                </a:solidFill>
              </a:rPr>
              <a:t>2–Agonists - Topical – Alternative First Line Tx &amp; 2</a:t>
            </a:r>
            <a:r>
              <a:rPr lang="en-US" b="1" baseline="30000" dirty="0" smtClean="0">
                <a:solidFill>
                  <a:srgbClr val="FFFF00"/>
                </a:solidFill>
              </a:rPr>
              <a:t>nd</a:t>
            </a:r>
            <a:r>
              <a:rPr lang="en-US" b="1" dirty="0" smtClean="0">
                <a:solidFill>
                  <a:srgbClr val="FFFF00"/>
                </a:solidFill>
              </a:rPr>
              <a:t> Line</a:t>
            </a:r>
            <a:endParaRPr lang="en-US" dirty="0" smtClean="0"/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MOA</a:t>
            </a:r>
            <a:r>
              <a:rPr lang="en-US" dirty="0" smtClean="0"/>
              <a:t>:   ↓  Production of AQH and  ↑  </a:t>
            </a:r>
            <a:r>
              <a:rPr lang="en-US" dirty="0" err="1" smtClean="0"/>
              <a:t>Uveoscleral</a:t>
            </a:r>
            <a:r>
              <a:rPr lang="en-US" dirty="0" smtClean="0"/>
              <a:t>  outflow (18-27%)</a:t>
            </a:r>
          </a:p>
          <a:p>
            <a:pPr marL="1154113" indent="-457200">
              <a:tabLst>
                <a:tab pos="9144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Adverse Effects</a:t>
            </a:r>
            <a:r>
              <a:rPr lang="en-US" dirty="0" smtClean="0"/>
              <a:t>: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Systemic:</a:t>
            </a:r>
            <a:r>
              <a:rPr lang="en-US" dirty="0" smtClean="0"/>
              <a:t>  ↓  BP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Local</a:t>
            </a:r>
            <a:r>
              <a:rPr lang="en-US" dirty="0" smtClean="0"/>
              <a:t>:  burning/stinging, blurred vision, </a:t>
            </a:r>
            <a:r>
              <a:rPr lang="en-US" dirty="0" smtClean="0">
                <a:solidFill>
                  <a:srgbClr val="FFFF00"/>
                </a:solidFill>
              </a:rPr>
              <a:t>Allergic type Rx </a:t>
            </a:r>
            <a:r>
              <a:rPr lang="en-US" dirty="0" smtClean="0"/>
              <a:t>(lid edema, eye discomfort, itching)</a:t>
            </a:r>
            <a:endParaRPr lang="en-US" dirty="0" smtClean="0">
              <a:solidFill>
                <a:srgbClr val="FFFF00"/>
              </a:solidFill>
            </a:endParaRPr>
          </a:p>
          <a:p>
            <a:pPr marL="2111375" indent="-457200">
              <a:tabLst>
                <a:tab pos="2068513" algn="l"/>
              </a:tabLst>
            </a:pPr>
            <a:endParaRPr lang="en-US" dirty="0" smtClean="0"/>
          </a:p>
          <a:p>
            <a:pPr marL="1089025" indent="-174625">
              <a:buFontTx/>
              <a:buChar char="-"/>
              <a:tabLst>
                <a:tab pos="10890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Drugs:</a:t>
            </a:r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</a:t>
            </a:r>
            <a:r>
              <a:rPr lang="en-US" dirty="0" smtClean="0"/>
              <a:t>Brimonidine  </a:t>
            </a:r>
            <a:r>
              <a:rPr lang="en-US" dirty="0" smtClean="0"/>
              <a:t>	0.2%		sol		1 gtt  bid – tid</a:t>
            </a:r>
          </a:p>
          <a:p>
            <a:pPr marL="2111375" indent="-457200">
              <a:tabLst>
                <a:tab pos="2068513" algn="l"/>
              </a:tabLst>
            </a:pPr>
            <a:r>
              <a:rPr lang="en-US" dirty="0" smtClean="0"/>
              <a:t> 			</a:t>
            </a:r>
            <a:r>
              <a:rPr lang="en-US" dirty="0" smtClean="0">
                <a:solidFill>
                  <a:srgbClr val="FFFF00"/>
                </a:solidFill>
              </a:rPr>
              <a:t>(alternative 1</a:t>
            </a:r>
            <a:r>
              <a:rPr lang="en-US" baseline="30000" dirty="0" smtClean="0">
                <a:solidFill>
                  <a:srgbClr val="FFFF00"/>
                </a:solidFill>
              </a:rPr>
              <a:t>st</a:t>
            </a:r>
            <a:r>
              <a:rPr lang="en-US" dirty="0" smtClean="0">
                <a:solidFill>
                  <a:srgbClr val="FFFF00"/>
                </a:solidFill>
              </a:rPr>
              <a:t> line)</a:t>
            </a:r>
          </a:p>
          <a:p>
            <a:pPr marL="2111375" indent="-457200">
              <a:tabLst>
                <a:tab pos="2068513" algn="l"/>
              </a:tabLst>
            </a:pPr>
            <a:endParaRPr lang="en-US" dirty="0" smtClean="0"/>
          </a:p>
          <a:p>
            <a:pPr marL="2111375" indent="-457200">
              <a:buFont typeface="Wingdings" pitchFamily="2" charset="2"/>
              <a:buChar char="v"/>
              <a:tabLst>
                <a:tab pos="2068513" algn="l"/>
              </a:tabLst>
            </a:pPr>
            <a:r>
              <a:rPr lang="en-US" dirty="0" smtClean="0"/>
              <a:t> Apraclonidine	0.5%		sol	 	1 gtt  bid – tid</a:t>
            </a:r>
          </a:p>
          <a:p>
            <a:pPr marL="2111375" indent="-457200">
              <a:tabLst>
                <a:tab pos="2068513" algn="l"/>
              </a:tabLst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FF00"/>
                </a:solidFill>
              </a:rPr>
              <a:t>(2</a:t>
            </a:r>
            <a:r>
              <a:rPr lang="en-US" baseline="30000" dirty="0" smtClean="0">
                <a:solidFill>
                  <a:srgbClr val="FFFF00"/>
                </a:solidFill>
              </a:rPr>
              <a:t>nd</a:t>
            </a:r>
            <a:r>
              <a:rPr lang="en-US" dirty="0" smtClean="0">
                <a:solidFill>
                  <a:srgbClr val="FFFF00"/>
                </a:solidFill>
              </a:rPr>
              <a:t> line  or adjunct due to higher incidence of allergic Rx)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False"/>
  <p:tag name="STDCHART" val="1"/>
  <p:tag name="SKIPREMAININGRACESLIDES" val="True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ADVANCEDSETTINGSVIEW" val="False"/>
  <p:tag name="FIBDISPLAYKEYWORDS" val="True"/>
  <p:tag name="PRRESPONSE4" val="7"/>
  <p:tag name="PRRESPONSE8" val="3"/>
  <p:tag name="TPVERSION" val="2008"/>
  <p:tag name="BULLETTYPE" val="3"/>
  <p:tag name="RESPCOUNTERFORMAT" val="0"/>
  <p:tag name="BACKUPSESSIONS" val="True"/>
  <p:tag name="ROTATIONINTERVAL" val="2"/>
  <p:tag name="RACEANIMATIONSPEED" val="3"/>
  <p:tag name="BUBBLESIZEVISIBLE" val="True"/>
  <p:tag name="CUSTOMCELLFORECOLOR" val="-16777216"/>
  <p:tag name="USESCHEMECOLORS" val="True"/>
  <p:tag name="AUTOSIZEGRID" val="True"/>
  <p:tag name="CHARTLABELS" val="1"/>
  <p:tag name="INCLUDEPPT" val="True"/>
  <p:tag name="ZEROBASED" val="False"/>
  <p:tag name="FIBNUMRESULTS" val="5"/>
  <p:tag name="PRRESPONSE3" val="8"/>
  <p:tag name="PRRESPONSE9" val="2"/>
  <p:tag name="SHOWBARVISIBLE" val="True"/>
  <p:tag name="RESPCOUNTERSTYLE" val="-1"/>
  <p:tag name="BACKUPMAINTENANCE" val="7"/>
  <p:tag name="RACEENDPOINTS" val="100"/>
  <p:tag name="MAXRESPONDERS" val="5"/>
  <p:tag name="CUSTOMCELLBACKCOLOR1" val="-657956"/>
  <p:tag name="DISPLAYDEVICEID" val="True"/>
  <p:tag name="CHARTCOLORS" val="0"/>
  <p:tag name="CORRECTPOINTVALUE" val="100"/>
  <p:tag name="CHARTSCALE" val="True"/>
  <p:tag name="PRRESPONSE2" val="9"/>
  <p:tag name="PRRESPONSE10" val="1"/>
  <p:tag name="ANSWERNOWSTYLE" val="-1"/>
  <p:tag name="NUMRESPONSES" val="1"/>
  <p:tag name="RACERSMAXDISPLAYED" val="5"/>
  <p:tag name="BUBBLEGROUPING" val="3"/>
  <p:tag name="DISPLAYDEVICENUMBER" val="True"/>
  <p:tag name="RESETCHARTS" val="True"/>
  <p:tag name="REALTIMEBACKUP" val="False"/>
  <p:tag name="PRRESPONSE1" val="10"/>
  <p:tag name="SHOWFLASHWARNING" val="True"/>
  <p:tag name="COUNTDOWNSECONDS" val="10"/>
  <p:tag name="AUTOUPDATEALIASES" val="True"/>
  <p:tag name="CUSTOMGRIDBACKCOLOR" val="-722948"/>
  <p:tag name="GRIDSIZE" val="{Width=800, Height=600}"/>
  <p:tag name="INCORRECTPOINTVALUE" val="0"/>
  <p:tag name="PRRESPONSE5" val="6"/>
  <p:tag name="USESECONDARYMONITOR" val="True"/>
  <p:tag name="REVIEWONLY" val="False"/>
  <p:tag name="CUSTOMCELLBACKCOLOR3" val="-268652"/>
  <p:tag name="MULTIRESPDIVISOR" val="1"/>
  <p:tag name="FIBINCLUDEOTHER" val="True"/>
  <p:tag name="COUNTDOWNSTYLE" val="-1"/>
  <p:tag name="TEAMSINLEADERBOARD" val="5"/>
  <p:tag name="GRIDPOSITION" val="1"/>
  <p:tag name="PRRESPONSE6" val="5"/>
  <p:tag name="CHARTVALUEFORMAT" val="0%"/>
  <p:tag name="GRIDOPACITY" val="90"/>
  <p:tag name="PRRESPONSE7" val="4"/>
  <p:tag name="BUBBLEVALUEFORMAT" val="0.0"/>
  <p:tag name="FIBDISPLAYRESULTS" val="True"/>
  <p:tag name="CUSTOMCELLBACKCOLOR4" val="-8355712"/>
  <p:tag name="INPUTSOURCE" val="1"/>
  <p:tag name="POWERPOINTVERSION" val="12.0"/>
  <p:tag name="PARTICIPANTSINLEADERBOARD" val="5"/>
  <p:tag name="AUTOADJUSTPARTRANGE" val="True"/>
  <p:tag name="PARTLISTDEFAULT" val="1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5028</TotalTime>
  <Words>652</Words>
  <Application>Microsoft Macintosh PowerPoint</Application>
  <PresentationFormat>On-screen Show (4:3)</PresentationFormat>
  <Paragraphs>280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Glaucoma - Review</vt:lpstr>
      <vt:lpstr>Diagnosis of Glaucoma</vt:lpstr>
      <vt:lpstr>Treatment of Glaucoma</vt:lpstr>
      <vt:lpstr>Treatment of 1o Open Angle Glaucoma</vt:lpstr>
      <vt:lpstr>Treatment of 1o Open Angle Glaucoma</vt:lpstr>
      <vt:lpstr>Treatment of 1o Open Angle Glaucoma</vt:lpstr>
      <vt:lpstr>Treatment of 1o Open Angle Glaucoma</vt:lpstr>
      <vt:lpstr>Treatment of 1o Open Angle Glaucoma</vt:lpstr>
      <vt:lpstr>Treatment of 1o Open Angle Glaucoma</vt:lpstr>
      <vt:lpstr>Treatment of 1o Open Angle Glaucoma</vt:lpstr>
      <vt:lpstr>Treatment of 1o Open Angle Glaucoma</vt:lpstr>
      <vt:lpstr>Treatment of 1o Open Angle Glaucoma</vt:lpstr>
      <vt:lpstr>Treatment of 1o Open Angle Glaucoma</vt:lpstr>
      <vt:lpstr>Treatment of 1o Open Angle Glaucoma</vt:lpstr>
      <vt:lpstr>Treatment of 1o Open Angle Glaucoma</vt:lpstr>
      <vt:lpstr>Drugs for Tx of 1o Open Angle Glaucoma</vt:lpstr>
      <vt:lpstr>Treatment of Angle Closure Glaucoma</vt:lpstr>
      <vt:lpstr>Glaucoma – Key Points</vt:lpstr>
      <vt:lpstr>Stye - Conjunctivitis</vt:lpstr>
    </vt:vector>
  </TitlesOfParts>
  <Company>Temple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Influenza</dc:title>
  <dc:creator>Jason Gallagher</dc:creator>
  <cp:lastModifiedBy>ndo</cp:lastModifiedBy>
  <cp:revision>209</cp:revision>
  <dcterms:created xsi:type="dcterms:W3CDTF">2011-09-21T00:02:55Z</dcterms:created>
  <dcterms:modified xsi:type="dcterms:W3CDTF">2012-12-07T15:30:22Z</dcterms:modified>
</cp:coreProperties>
</file>