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1" autoAdjust="0"/>
    <p:restoredTop sz="94660"/>
  </p:normalViewPr>
  <p:slideViewPr>
    <p:cSldViewPr>
      <p:cViewPr varScale="1">
        <p:scale>
          <a:sx n="79" d="100"/>
          <a:sy n="79" d="100"/>
        </p:scale>
        <p:origin x="-2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people.eku.edu/ritchisong/301notes4b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hyperlink" Target="http://www.nature.com/scitable/definition/allele-48" TargetMode="External"/><Relationship Id="rId5" Type="http://schemas.openxmlformats.org/officeDocument/2006/relationships/hyperlink" Target="https://www.ucdmc.ucdavis.edu/transplant/learnabout/learn_hla_type_match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3048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Immunobiology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7620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Definition of the Immune System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1981200" y="990600"/>
            <a:ext cx="62691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The immune system is an organization of cells and molecules with specialized roles in </a:t>
            </a:r>
            <a:r>
              <a:rPr lang="en-US" sz="1400" dirty="0">
                <a:solidFill>
                  <a:srgbClr val="FF0000"/>
                </a:solidFill>
              </a:rPr>
              <a:t>defending</a:t>
            </a:r>
            <a:r>
              <a:rPr lang="en-US" sz="1400" dirty="0"/>
              <a:t> the body against infection.  </a:t>
            </a:r>
          </a:p>
          <a:p>
            <a:pPr lvl="0"/>
            <a:r>
              <a:rPr lang="en-US" sz="1400" dirty="0"/>
              <a:t>An immune response encompasses events involving both </a:t>
            </a:r>
            <a:r>
              <a:rPr lang="en-US" sz="1400" dirty="0">
                <a:solidFill>
                  <a:srgbClr val="FF0000"/>
                </a:solidFill>
              </a:rPr>
              <a:t>immunologic cells </a:t>
            </a:r>
            <a:r>
              <a:rPr lang="en-US" sz="1400" dirty="0"/>
              <a:t>(phagocytes, lymphocytes) and </a:t>
            </a:r>
            <a:r>
              <a:rPr lang="en-US" sz="1400" dirty="0">
                <a:solidFill>
                  <a:srgbClr val="FF0000"/>
                </a:solidFill>
              </a:rPr>
              <a:t>soluble mediators </a:t>
            </a:r>
            <a:r>
              <a:rPr lang="en-US" sz="1400" dirty="0"/>
              <a:t>(complement, cytokines, antibodies).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4384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First</a:t>
            </a:r>
            <a:r>
              <a:rPr lang="en-US" sz="1400" b="1" dirty="0"/>
              <a:t>: </a:t>
            </a:r>
            <a:r>
              <a:rPr lang="en-US" sz="1400" dirty="0"/>
              <a:t>recognition of the pathogen or foreign </a:t>
            </a:r>
            <a:r>
              <a:rPr lang="en-US" sz="1400" dirty="0" smtClean="0"/>
              <a:t>matter – </a:t>
            </a:r>
            <a:r>
              <a:rPr lang="en-US" sz="1400" i="1" dirty="0" smtClean="0"/>
              <a:t>Self </a:t>
            </a:r>
            <a:r>
              <a:rPr lang="en-US" sz="1400" i="1" dirty="0" err="1" smtClean="0"/>
              <a:t>vs</a:t>
            </a:r>
            <a:r>
              <a:rPr lang="en-US" sz="1400" i="1" dirty="0" smtClean="0"/>
              <a:t> Non-Self</a:t>
            </a:r>
            <a:endParaRPr lang="en-US" sz="1400" i="1" dirty="0"/>
          </a:p>
          <a:p>
            <a:r>
              <a:rPr lang="en-US" sz="1400" b="1" u="sng" dirty="0"/>
              <a:t>Second</a:t>
            </a:r>
            <a:r>
              <a:rPr lang="en-US" sz="1400" b="1" dirty="0"/>
              <a:t>: </a:t>
            </a:r>
            <a:r>
              <a:rPr lang="en-US" sz="1400" dirty="0"/>
              <a:t>a reaction to eliminate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6415" y="2209800"/>
            <a:ext cx="141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Role/Function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3124200"/>
            <a:ext cx="141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Characteristics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1524000" y="3346847"/>
            <a:ext cx="662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b="1" i="1" dirty="0"/>
              <a:t>Specificity</a:t>
            </a:r>
            <a:r>
              <a:rPr lang="en-US" sz="1400" i="1" dirty="0"/>
              <a:t> - </a:t>
            </a:r>
            <a:r>
              <a:rPr lang="en-US" sz="1400" dirty="0"/>
              <a:t>to help distinguish against non-cross-reacting antigens</a:t>
            </a:r>
          </a:p>
          <a:p>
            <a:pPr lvl="1"/>
            <a:r>
              <a:rPr lang="en-US" sz="1400" b="1" i="1" dirty="0"/>
              <a:t>Memory</a:t>
            </a:r>
            <a:r>
              <a:rPr lang="en-US" sz="1400" b="1" dirty="0"/>
              <a:t> </a:t>
            </a:r>
            <a:r>
              <a:rPr lang="en-US" sz="1400" dirty="0"/>
              <a:t>– to allow a quicker and more vigorous response to pathogen invasion</a:t>
            </a:r>
          </a:p>
          <a:p>
            <a:pPr lvl="1"/>
            <a:r>
              <a:rPr lang="en-US" sz="1400" b="1" i="1" dirty="0"/>
              <a:t>Mobility</a:t>
            </a:r>
            <a:r>
              <a:rPr lang="en-US" sz="1400" dirty="0"/>
              <a:t> – to allow local reactions the ability to provide systemic protection</a:t>
            </a:r>
          </a:p>
          <a:p>
            <a:pPr lvl="1"/>
            <a:r>
              <a:rPr lang="en-US" sz="1400" b="1" i="1" dirty="0" err="1"/>
              <a:t>Replicability</a:t>
            </a:r>
            <a:r>
              <a:rPr lang="en-US" sz="1400" b="1" dirty="0"/>
              <a:t> </a:t>
            </a:r>
            <a:r>
              <a:rPr lang="en-US" sz="1400" dirty="0"/>
              <a:t>– to allow the immune system to be amplified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45720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Two Types of Immune Responses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834354"/>
            <a:ext cx="5715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1- Innate Response </a:t>
            </a:r>
            <a:r>
              <a:rPr lang="en-US" sz="1400" dirty="0" smtClean="0"/>
              <a:t>– </a:t>
            </a:r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line of defense against pathogen &amp; present from birth</a:t>
            </a:r>
          </a:p>
          <a:p>
            <a:pPr>
              <a:tabLst>
                <a:tab pos="515938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-  Phagocytic cells ( macrophage/monocyte, neutrophils)</a:t>
            </a:r>
          </a:p>
          <a:p>
            <a:pPr>
              <a:tabLst>
                <a:tab pos="515938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-  Inflammatory mediators (basophils, </a:t>
            </a:r>
            <a:r>
              <a:rPr lang="en-US" sz="1200" dirty="0" err="1" smtClean="0"/>
              <a:t>eosinophils</a:t>
            </a:r>
            <a:r>
              <a:rPr lang="en-US" sz="1200" dirty="0" smtClean="0"/>
              <a:t>, natural killer cells)</a:t>
            </a:r>
          </a:p>
          <a:p>
            <a:pPr>
              <a:tabLst>
                <a:tab pos="515938" algn="l"/>
              </a:tabLst>
            </a:pPr>
            <a:r>
              <a:rPr lang="en-US" sz="1400" b="1" dirty="0" smtClean="0">
                <a:solidFill>
                  <a:srgbClr val="FF0000"/>
                </a:solidFill>
              </a:rPr>
              <a:t>2- Adaptive Response </a:t>
            </a:r>
            <a:r>
              <a:rPr lang="en-US" sz="1400" dirty="0"/>
              <a:t>–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proliferation of antigen-specific T &amp; B cells</a:t>
            </a:r>
          </a:p>
          <a:p>
            <a:pPr>
              <a:tabLst>
                <a:tab pos="515938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-  </a:t>
            </a:r>
            <a:r>
              <a:rPr lang="en-US" sz="1200" dirty="0" err="1" smtClean="0"/>
              <a:t>Humoral</a:t>
            </a:r>
            <a:r>
              <a:rPr lang="en-US" sz="1200" dirty="0" smtClean="0"/>
              <a:t> immunity (B cells)</a:t>
            </a:r>
          </a:p>
          <a:p>
            <a:pPr>
              <a:tabLst>
                <a:tab pos="515938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-  Cell-mediated immunity (T cells)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6248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Graft Terminology</a:t>
            </a:r>
            <a:r>
              <a:rPr lang="en-US" dirty="0" smtClean="0"/>
              <a:t>:  </a:t>
            </a:r>
            <a:r>
              <a:rPr lang="en-US" sz="1400" dirty="0" err="1" smtClean="0">
                <a:solidFill>
                  <a:srgbClr val="FF0000"/>
                </a:solidFill>
              </a:rPr>
              <a:t>Autograft</a:t>
            </a:r>
            <a:r>
              <a:rPr lang="en-US" sz="1400" dirty="0" smtClean="0">
                <a:solidFill>
                  <a:srgbClr val="FF0000"/>
                </a:solidFill>
              </a:rPr>
              <a:t> – </a:t>
            </a:r>
            <a:r>
              <a:rPr lang="en-US" sz="1400" dirty="0" err="1" smtClean="0">
                <a:solidFill>
                  <a:srgbClr val="FF0000"/>
                </a:solidFill>
              </a:rPr>
              <a:t>Isograft</a:t>
            </a:r>
            <a:r>
              <a:rPr lang="en-US" sz="1400" dirty="0" smtClean="0">
                <a:solidFill>
                  <a:srgbClr val="FF0000"/>
                </a:solidFill>
              </a:rPr>
              <a:t> – Allograft - </a:t>
            </a:r>
            <a:r>
              <a:rPr lang="en-US" sz="1400" dirty="0" err="1" smtClean="0">
                <a:solidFill>
                  <a:srgbClr val="FF0000"/>
                </a:solidFill>
              </a:rPr>
              <a:t>Xeograft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2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304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The ABO System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1485900" y="681665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The nomenclature of the ABO system is based on which </a:t>
            </a:r>
            <a:r>
              <a:rPr lang="en-US" sz="1400" b="1" dirty="0">
                <a:solidFill>
                  <a:srgbClr val="FF0000"/>
                </a:solidFill>
              </a:rPr>
              <a:t>antigen</a:t>
            </a:r>
            <a:r>
              <a:rPr lang="en-US" sz="1400" b="1" dirty="0"/>
              <a:t> or antigens is present on an individual’s </a:t>
            </a:r>
            <a:r>
              <a:rPr lang="en-US" sz="1400" b="1" dirty="0" smtClean="0">
                <a:solidFill>
                  <a:srgbClr val="FF0000"/>
                </a:solidFill>
              </a:rPr>
              <a:t>RBC</a:t>
            </a:r>
          </a:p>
          <a:p>
            <a:endParaRPr lang="en-US" sz="1400" b="1" dirty="0"/>
          </a:p>
          <a:p>
            <a:r>
              <a:rPr lang="en-US" sz="1400" dirty="0"/>
              <a:t>People </a:t>
            </a:r>
            <a:r>
              <a:rPr lang="en-US" sz="1400" dirty="0" smtClean="0"/>
              <a:t>also produce </a:t>
            </a:r>
            <a:r>
              <a:rPr lang="en-US" sz="1400" dirty="0">
                <a:solidFill>
                  <a:srgbClr val="FF0000"/>
                </a:solidFill>
              </a:rPr>
              <a:t>antibodies</a:t>
            </a:r>
            <a:r>
              <a:rPr lang="en-US" sz="1400" dirty="0"/>
              <a:t> against the antigens they lack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36423"/>
              </p:ext>
            </p:extLst>
          </p:nvPr>
        </p:nvGraphicFramePr>
        <p:xfrm>
          <a:off x="1480185" y="2133600"/>
          <a:ext cx="6101715" cy="2324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6721"/>
                <a:gridCol w="1968295"/>
                <a:gridCol w="2236699"/>
              </a:tblGrid>
              <a:tr h="4192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600" b="1" dirty="0">
                          <a:effectLst/>
                        </a:rPr>
                        <a:t>Blood </a:t>
                      </a:r>
                      <a:r>
                        <a:rPr lang="en-US" sz="1600" b="1" dirty="0" smtClean="0">
                          <a:effectLst/>
                        </a:rPr>
                        <a:t>group</a:t>
                      </a:r>
                      <a:endParaRPr lang="en-US" sz="1600" b="1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Antigen</a:t>
                      </a:r>
                      <a:r>
                        <a:rPr lang="en-US" sz="1600" b="1" dirty="0">
                          <a:effectLst/>
                        </a:rPr>
                        <a:t> on RBC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Antibody</a:t>
                      </a:r>
                      <a:r>
                        <a:rPr lang="en-US" sz="1600" b="1" dirty="0">
                          <a:effectLst/>
                        </a:rPr>
                        <a:t> in serum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1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sym typeface="Symbol"/>
                        </a:rPr>
                        <a:t></a:t>
                      </a:r>
                      <a:endParaRPr lang="en-US" sz="1600" b="1" kern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1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Symbol"/>
                        </a:rPr>
                        <a:t>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1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AB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Both A and 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Neither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sym typeface="Symbol"/>
                        </a:rPr>
                        <a:t>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 nor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sym typeface="Symbol"/>
                        </a:rPr>
                        <a:t>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96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O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Neither A nor B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Both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</a:t>
                      </a:r>
                      <a:r>
                        <a:rPr lang="en-US" sz="1600" dirty="0">
                          <a:effectLst/>
                        </a:rPr>
                        <a:t> and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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1400" y="46482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Type O</a:t>
            </a:r>
            <a:r>
              <a:rPr lang="en-US" sz="1600" dirty="0" smtClean="0"/>
              <a:t>:  universal donor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676900" y="4639775"/>
            <a:ext cx="194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Type AB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universal recipient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318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381000"/>
            <a:ext cx="3475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Pathogenesis of the Immune Response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858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Compartmentalization of the immune response into components of </a:t>
            </a:r>
            <a:r>
              <a:rPr lang="en-US" sz="1400" b="1" dirty="0">
                <a:solidFill>
                  <a:srgbClr val="FF0000"/>
                </a:solidFill>
              </a:rPr>
              <a:t>alloantigen recognition</a:t>
            </a:r>
            <a:r>
              <a:rPr lang="en-US" sz="1400" b="1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lymphocyte activation</a:t>
            </a:r>
            <a:r>
              <a:rPr lang="en-US" sz="1400" b="1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clonal expansion </a:t>
            </a:r>
            <a:r>
              <a:rPr lang="en-US" sz="1400" dirty="0"/>
              <a:t>and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graft inflammation </a:t>
            </a:r>
            <a:r>
              <a:rPr lang="en-US" sz="1400" dirty="0"/>
              <a:t>provides a framework for understanding the current clinical approach to donor-recipient matching and immunosuppressive therapy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0846" y="1828800"/>
            <a:ext cx="3238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Mechanism of the Rejection Process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88788"/>
              </p:ext>
            </p:extLst>
          </p:nvPr>
        </p:nvGraphicFramePr>
        <p:xfrm>
          <a:off x="914400" y="2286000"/>
          <a:ext cx="7391400" cy="409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0800"/>
                <a:gridCol w="2438400"/>
                <a:gridCol w="2362200"/>
              </a:tblGrid>
              <a:tr h="522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Phase of the Immune Response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Immune System Requisites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Current Clinical </a:t>
                      </a:r>
                      <a:r>
                        <a:rPr lang="en-US" sz="1400" b="1" dirty="0" smtClean="0">
                          <a:effectLst/>
                        </a:rPr>
                        <a:t>Intervention</a:t>
                      </a: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6488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Alloantigen recognition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Presentation in context of MHC molecules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Antilymphocyte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antibodies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10093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Lymphocyte activation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Stimuli to transcribe IL-2</a:t>
                      </a:r>
                      <a:endParaRPr lang="en-US" sz="1400" b="1" kern="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Cyclosporine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Tacrolimus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Basiliximab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Belatacept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12616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Clonal expansion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IL-2 and IL-2R expression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Mycophenolate</a:t>
                      </a:r>
                      <a:r>
                        <a:rPr lang="fr-FR" sz="1400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mofetil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Mycophenolate</a:t>
                      </a:r>
                      <a:r>
                        <a:rPr lang="fr-FR" sz="1400" dirty="0">
                          <a:effectLst/>
                        </a:rPr>
                        <a:t> sodium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Azathioprine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Sirolimus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effectLst/>
                        </a:rPr>
                        <a:t>Everolimus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6570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Graft inflammation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Adhesion molecules and chemokine expression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Steroids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Antilymphocyte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antibodies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27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0" y="381000"/>
            <a:ext cx="2495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Types of rejection episodes</a:t>
            </a:r>
          </a:p>
        </p:txBody>
      </p:sp>
    </p:spTree>
    <p:extLst>
      <p:ext uri="{BB962C8B-B14F-4D97-AF65-F5344CB8AC3E}">
        <p14:creationId xmlns:p14="http://schemas.microsoft.com/office/powerpoint/2010/main" val="185629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381000"/>
            <a:ext cx="3224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Factors Affecting Allograft Outcome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143000"/>
            <a:ext cx="716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Early, frequent acute rejection episodes</a:t>
            </a:r>
          </a:p>
          <a:p>
            <a:pPr lvl="0" indent="349250"/>
            <a:r>
              <a:rPr lang="en-US" sz="1400" dirty="0" smtClean="0"/>
              <a:t>Often associated with poor long-term graft outcomes</a:t>
            </a:r>
          </a:p>
          <a:p>
            <a:r>
              <a:rPr lang="en-US" sz="1600" dirty="0"/>
              <a:t> </a:t>
            </a:r>
          </a:p>
          <a:p>
            <a:pPr lvl="0"/>
            <a:r>
              <a:rPr lang="en-US" sz="1600" b="1" dirty="0"/>
              <a:t>Graft function</a:t>
            </a:r>
          </a:p>
          <a:p>
            <a:pPr marL="349250" lvl="0"/>
            <a:r>
              <a:rPr lang="en-US" sz="1400" dirty="0"/>
              <a:t>Delayed graft function, resulting in acute tubular necrosis in kidney transplant recipients is associated with poor long-term graft outcome</a:t>
            </a:r>
          </a:p>
          <a:p>
            <a:r>
              <a:rPr lang="en-US" sz="1600" dirty="0"/>
              <a:t> </a:t>
            </a:r>
          </a:p>
          <a:p>
            <a:pPr lvl="0"/>
            <a:r>
              <a:rPr lang="en-US" sz="1600" b="1" dirty="0"/>
              <a:t>Previous sensitization</a:t>
            </a:r>
          </a:p>
          <a:p>
            <a:pPr marL="349250" lvl="0"/>
            <a:r>
              <a:rPr lang="en-US" sz="1400" dirty="0"/>
              <a:t>Pregnancy, blood transfusions and/ or previous transplants may sensitize patients and place them at high risk for rejection</a:t>
            </a:r>
          </a:p>
          <a:p>
            <a:pPr marL="349250" lvl="0"/>
            <a:r>
              <a:rPr lang="en-US" sz="1400" b="1" dirty="0">
                <a:solidFill>
                  <a:srgbClr val="FF0000"/>
                </a:solidFill>
              </a:rPr>
              <a:t>The risk is defined by level of panel reactive antibodies (% PRA). This test measures a patient’s degree of sensitivity to antigens in the general population</a:t>
            </a:r>
            <a:r>
              <a:rPr lang="en-US" sz="1400" b="1" dirty="0"/>
              <a:t>.</a:t>
            </a:r>
            <a:r>
              <a:rPr lang="en-US" sz="1400" dirty="0"/>
              <a:t>  Generally a </a:t>
            </a:r>
            <a:r>
              <a:rPr lang="en-US" sz="1400" dirty="0" smtClean="0"/>
              <a:t>  </a:t>
            </a:r>
            <a:r>
              <a:rPr lang="en-US" sz="1400" b="1" dirty="0" smtClean="0">
                <a:solidFill>
                  <a:srgbClr val="FF0000"/>
                </a:solidFill>
              </a:rPr>
              <a:t>PRA </a:t>
            </a:r>
            <a:r>
              <a:rPr lang="en-US" sz="14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1400" b="1" dirty="0">
                <a:solidFill>
                  <a:srgbClr val="FF0000"/>
                </a:solidFill>
              </a:rPr>
              <a:t> 25%</a:t>
            </a:r>
            <a:r>
              <a:rPr lang="en-US" sz="1400" dirty="0"/>
              <a:t> </a:t>
            </a:r>
            <a:r>
              <a:rPr lang="en-US" sz="1400" dirty="0" smtClean="0"/>
              <a:t>  is </a:t>
            </a:r>
            <a:r>
              <a:rPr lang="en-US" sz="1400" dirty="0"/>
              <a:t>considered to proffer a greater risk for rejection.</a:t>
            </a:r>
          </a:p>
        </p:txBody>
      </p:sp>
    </p:spTree>
    <p:extLst>
      <p:ext uri="{BB962C8B-B14F-4D97-AF65-F5344CB8AC3E}">
        <p14:creationId xmlns:p14="http://schemas.microsoft.com/office/powerpoint/2010/main" val="25668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eople.eku.edu/ritchisong/301images/Immunity_Innate-Adap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472"/>
            <a:ext cx="8879892" cy="587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581400" y="6477000"/>
            <a:ext cx="23063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http://</a:t>
            </a:r>
            <a:r>
              <a:rPr lang="en-US" sz="800" dirty="0" smtClean="0">
                <a:hlinkClick r:id="rId3"/>
              </a:rPr>
              <a:t>people.eku.edu/ritchisong/301notes4b.html</a:t>
            </a:r>
            <a:endParaRPr lang="en-US" sz="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986135"/>
            <a:ext cx="154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Highly specific for a particular pathogen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986135"/>
            <a:ext cx="154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line of defense against pathogen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44346" y="24076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Antigen-presenting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074974" y="5486400"/>
            <a:ext cx="127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Against bacteria/fungus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228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Angioedema/anaphylaxis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4000500" y="690265"/>
            <a:ext cx="0" cy="75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00400" y="690265"/>
            <a:ext cx="800100" cy="1976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6600" y="5867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Parasitic/ allergic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048000" y="4648200"/>
            <a:ext cx="55245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5257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Surveillance against tumor/viral infected host cells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1028700" y="3539236"/>
            <a:ext cx="342900" cy="1718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544346" y="702425"/>
            <a:ext cx="495300" cy="976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2067100" y="685800"/>
            <a:ext cx="295100" cy="300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/>
          <p:cNvSpPr txBox="1"/>
          <p:nvPr/>
        </p:nvSpPr>
        <p:spPr>
          <a:xfrm>
            <a:off x="7239000" y="685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HUMORAL IMMUNITY</a:t>
            </a:r>
          </a:p>
          <a:p>
            <a:pPr algn="ctr"/>
            <a:r>
              <a:rPr lang="en-US" sz="1200" dirty="0" smtClean="0"/>
              <a:t>Recognize bacteria/toxin</a:t>
            </a:r>
            <a:endParaRPr lang="en-US" sz="1200" dirty="0"/>
          </a:p>
        </p:txBody>
      </p:sp>
      <p:cxnSp>
        <p:nvCxnSpPr>
          <p:cNvPr id="1030" name="Straight Arrow Connector 1029"/>
          <p:cNvCxnSpPr>
            <a:stCxn id="1028" idx="2"/>
          </p:cNvCxnSpPr>
          <p:nvPr/>
        </p:nvCxnSpPr>
        <p:spPr>
          <a:xfrm flipH="1">
            <a:off x="6858000" y="1332131"/>
            <a:ext cx="1181100" cy="7252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/>
          <p:cNvSpPr txBox="1"/>
          <p:nvPr/>
        </p:nvSpPr>
        <p:spPr>
          <a:xfrm>
            <a:off x="5943600" y="4343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IgG</a:t>
            </a:r>
            <a:r>
              <a:rPr lang="en-US" sz="1200" dirty="0" smtClean="0"/>
              <a:t>, </a:t>
            </a:r>
            <a:r>
              <a:rPr lang="en-US" sz="1200" dirty="0" err="1" smtClean="0"/>
              <a:t>IgM</a:t>
            </a:r>
            <a:r>
              <a:rPr lang="en-US" sz="1200" dirty="0" smtClean="0"/>
              <a:t>, IgA, </a:t>
            </a:r>
            <a:r>
              <a:rPr lang="en-US" sz="1200" dirty="0" err="1" smtClean="0"/>
              <a:t>IgD</a:t>
            </a:r>
            <a:r>
              <a:rPr lang="en-US" sz="1200" dirty="0" smtClean="0"/>
              <a:t>, </a:t>
            </a:r>
            <a:r>
              <a:rPr lang="en-US" sz="1200" dirty="0" err="1" smtClean="0"/>
              <a:t>IgE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010400" y="4807803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CELL-MEDIATED IMMUNITY</a:t>
            </a:r>
          </a:p>
          <a:p>
            <a:pPr algn="ctr"/>
            <a:r>
              <a:rPr lang="en-US" sz="1200" dirty="0" smtClean="0"/>
              <a:t>ONLY Recognize processed antigen</a:t>
            </a:r>
            <a:endParaRPr lang="en-US" sz="1200" dirty="0"/>
          </a:p>
        </p:txBody>
      </p:sp>
      <p:sp>
        <p:nvSpPr>
          <p:cNvPr id="1034" name="Rectangle 1033"/>
          <p:cNvSpPr/>
          <p:nvPr/>
        </p:nvSpPr>
        <p:spPr>
          <a:xfrm>
            <a:off x="5181600" y="634722"/>
            <a:ext cx="1371600" cy="407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2825" y="626225"/>
            <a:ext cx="1371600" cy="407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/>
          <p:cNvSpPr txBox="1"/>
          <p:nvPr/>
        </p:nvSpPr>
        <p:spPr>
          <a:xfrm>
            <a:off x="4648200" y="5562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REJECT TRANSPLANT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37" name="Straight Arrow Connector 1036"/>
          <p:cNvCxnSpPr/>
          <p:nvPr/>
        </p:nvCxnSpPr>
        <p:spPr>
          <a:xfrm flipV="1">
            <a:off x="5181600" y="4807803"/>
            <a:ext cx="0" cy="67859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0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eople.eku.edu/ritchisong/lymphocytesubse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008928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90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626275"/>
            <a:ext cx="8001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 </a:t>
            </a:r>
            <a:r>
              <a:rPr lang="en-US" b="1" dirty="0">
                <a:solidFill>
                  <a:srgbClr val="FF0000"/>
                </a:solidFill>
              </a:rPr>
              <a:t>helper</a:t>
            </a:r>
            <a:r>
              <a:rPr lang="en-US" b="1" dirty="0"/>
              <a:t> cells (CD4) </a:t>
            </a:r>
            <a:r>
              <a:rPr lang="en-US" sz="1600" dirty="0"/>
              <a:t>- </a:t>
            </a:r>
            <a:r>
              <a:rPr lang="en-US" sz="1400" dirty="0"/>
              <a:t>used to </a:t>
            </a:r>
            <a:r>
              <a:rPr lang="en-US" sz="1400" dirty="0">
                <a:solidFill>
                  <a:srgbClr val="FF0000"/>
                </a:solidFill>
              </a:rPr>
              <a:t>stimulate other cells </a:t>
            </a:r>
            <a:r>
              <a:rPr lang="en-US" sz="1400" dirty="0"/>
              <a:t>in the immune </a:t>
            </a:r>
            <a:r>
              <a:rPr lang="en-US" sz="1400" dirty="0" smtClean="0"/>
              <a:t>response - Functionally </a:t>
            </a:r>
            <a:r>
              <a:rPr lang="en-US" sz="1400" dirty="0"/>
              <a:t>divided into:</a:t>
            </a:r>
          </a:p>
          <a:p>
            <a:pPr lvl="0"/>
            <a:r>
              <a:rPr lang="en-US" sz="1600" dirty="0" smtClean="0"/>
              <a:t>	</a:t>
            </a:r>
            <a:r>
              <a:rPr lang="en-US" sz="1400" dirty="0" smtClean="0"/>
              <a:t>-  TH</a:t>
            </a:r>
            <a:r>
              <a:rPr lang="en-US" sz="1400" baseline="-25000" dirty="0" smtClean="0"/>
              <a:t>1 </a:t>
            </a:r>
            <a:r>
              <a:rPr lang="en-US" sz="1400" dirty="0"/>
              <a:t>cells which secretes interleukin-2 (IL-2) and stimulates </a:t>
            </a:r>
            <a:r>
              <a:rPr lang="en-US" sz="1400" dirty="0" smtClean="0"/>
              <a:t>cytotoxic </a:t>
            </a:r>
            <a:r>
              <a:rPr lang="en-US" sz="1400" dirty="0"/>
              <a:t>T cells.</a:t>
            </a:r>
          </a:p>
          <a:p>
            <a:r>
              <a:rPr lang="en-US" sz="1400" dirty="0" smtClean="0"/>
              <a:t>	-  TH2 </a:t>
            </a:r>
            <a:r>
              <a:rPr lang="en-US" sz="1400" dirty="0"/>
              <a:t>cells which secretes IL-4, 5, 10 and stimulates production of B cells and antibodies.</a:t>
            </a:r>
          </a:p>
          <a:p>
            <a:r>
              <a:rPr lang="en-US" sz="1600" dirty="0"/>
              <a:t> </a:t>
            </a:r>
          </a:p>
          <a:p>
            <a:r>
              <a:rPr lang="en-US" b="1" dirty="0"/>
              <a:t>CD8+ </a:t>
            </a:r>
            <a:r>
              <a:rPr lang="en-US" b="1" dirty="0">
                <a:solidFill>
                  <a:srgbClr val="FF0000"/>
                </a:solidFill>
              </a:rPr>
              <a:t>suppressor </a:t>
            </a:r>
            <a:r>
              <a:rPr lang="en-US" b="1" dirty="0"/>
              <a:t>cells </a:t>
            </a:r>
            <a:r>
              <a:rPr lang="en-US" sz="1400" dirty="0"/>
              <a:t>- </a:t>
            </a:r>
            <a:r>
              <a:rPr lang="en-US" sz="1400" dirty="0">
                <a:solidFill>
                  <a:srgbClr val="FF0000"/>
                </a:solidFill>
              </a:rPr>
              <a:t>down-regulate </a:t>
            </a:r>
            <a:r>
              <a:rPr lang="en-US" sz="1400" dirty="0"/>
              <a:t>the immune response once </a:t>
            </a:r>
            <a:r>
              <a:rPr lang="en-US" sz="1400" dirty="0" smtClean="0"/>
              <a:t>the pathogen </a:t>
            </a:r>
            <a:r>
              <a:rPr lang="en-US" sz="1400" dirty="0"/>
              <a:t>is destroyed.</a:t>
            </a:r>
          </a:p>
          <a:p>
            <a:r>
              <a:rPr lang="en-US" sz="1600" dirty="0"/>
              <a:t> </a:t>
            </a:r>
          </a:p>
          <a:p>
            <a:pPr marL="349250" indent="-349250"/>
            <a:r>
              <a:rPr lang="en-US" b="1" dirty="0" smtClean="0"/>
              <a:t>CD8</a:t>
            </a:r>
            <a:r>
              <a:rPr lang="en-US" b="1" dirty="0"/>
              <a:t>+ </a:t>
            </a:r>
            <a:r>
              <a:rPr lang="en-US" b="1" dirty="0">
                <a:solidFill>
                  <a:srgbClr val="FF0000"/>
                </a:solidFill>
              </a:rPr>
              <a:t>cytotoxic</a:t>
            </a:r>
            <a:r>
              <a:rPr lang="en-US" b="1" dirty="0"/>
              <a:t> cells </a:t>
            </a:r>
            <a:r>
              <a:rPr lang="en-US" sz="1600" dirty="0"/>
              <a:t>- </a:t>
            </a:r>
            <a:r>
              <a:rPr lang="en-US" sz="1400" dirty="0"/>
              <a:t>kills cells recognized as foreign.  </a:t>
            </a:r>
            <a:r>
              <a:rPr lang="en-US" sz="1400" b="1" dirty="0">
                <a:solidFill>
                  <a:srgbClr val="FF0000"/>
                </a:solidFill>
              </a:rPr>
              <a:t>These are the cells </a:t>
            </a:r>
            <a:r>
              <a:rPr lang="en-US" sz="1400" b="1" dirty="0" smtClean="0">
                <a:solidFill>
                  <a:srgbClr val="FF0000"/>
                </a:solidFill>
              </a:rPr>
              <a:t>mainly </a:t>
            </a:r>
            <a:r>
              <a:rPr lang="en-US" sz="1400" b="1" dirty="0">
                <a:solidFill>
                  <a:srgbClr val="FF0000"/>
                </a:solidFill>
              </a:rPr>
              <a:t>responsible for the rejection of the transplanted organs/ grafts.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4200" y="1075998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Categories of T Lymphocytes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0616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eople.eku.edu/ritchisong/bcellactiv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599"/>
            <a:ext cx="2895600" cy="629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eople.eku.edu/ritchisong/301images/Antibody_stru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"/>
            <a:ext cx="4737850" cy="56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0" y="6172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FAB:  fragment antigen binding</a:t>
            </a:r>
          </a:p>
          <a:p>
            <a:r>
              <a:rPr lang="en-US" sz="1400" dirty="0" smtClean="0"/>
              <a:t>FC:  fragment </a:t>
            </a:r>
            <a:r>
              <a:rPr lang="en-US" sz="1400" dirty="0" err="1" smtClean="0"/>
              <a:t>crystallizable</a:t>
            </a:r>
            <a:r>
              <a:rPr lang="en-US" sz="1400" dirty="0" smtClean="0"/>
              <a:t>  interacts with cell surface receptor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973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300"/>
            <a:ext cx="8229600" cy="630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91200" y="6248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APC:  antigen-presenting cells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149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3048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Transplantation </a:t>
            </a:r>
            <a:r>
              <a:rPr lang="en-US" sz="1600" b="1" dirty="0" err="1" smtClean="0"/>
              <a:t>Immunobiology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Major Histocompatibility Complex (MHC) </a:t>
            </a:r>
            <a:r>
              <a:rPr lang="en-US" sz="1200" dirty="0" smtClean="0"/>
              <a:t>– general term for vertebrates while HLA is for human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143000"/>
            <a:ext cx="723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MHC is an association of genes found on the short arm of chromosome </a:t>
            </a:r>
            <a:r>
              <a:rPr lang="en-US" sz="1400" dirty="0" smtClean="0"/>
              <a:t>6 </a:t>
            </a:r>
            <a:r>
              <a:rPr lang="en-US" sz="1400" dirty="0"/>
              <a:t>also known </a:t>
            </a:r>
            <a:r>
              <a:rPr lang="en-US" sz="1400" dirty="0" smtClean="0"/>
              <a:t>as </a:t>
            </a:r>
            <a:r>
              <a:rPr lang="en-US" sz="1400" b="1" dirty="0" smtClean="0">
                <a:solidFill>
                  <a:srgbClr val="FF0000"/>
                </a:solidFill>
              </a:rPr>
              <a:t>Human Leukocyte Antigen (HLA) System </a:t>
            </a:r>
            <a:r>
              <a:rPr lang="en-US" sz="1400" dirty="0" smtClean="0"/>
              <a:t>- since they are located on the surface of leukocytes in humans</a:t>
            </a:r>
          </a:p>
          <a:p>
            <a:endParaRPr lang="en-US" sz="1400" dirty="0" smtClean="0"/>
          </a:p>
          <a:p>
            <a:pPr lvl="0"/>
            <a:r>
              <a:rPr lang="en-US" sz="1400" dirty="0" smtClean="0"/>
              <a:t>A </a:t>
            </a:r>
            <a:r>
              <a:rPr lang="en-US" sz="1400" b="1" dirty="0">
                <a:solidFill>
                  <a:srgbClr val="FF0000"/>
                </a:solidFill>
              </a:rPr>
              <a:t>haplotype </a:t>
            </a:r>
            <a:r>
              <a:rPr lang="en-US" sz="1400" dirty="0"/>
              <a:t>is a group of genes within an organism that was inherited together from a single </a:t>
            </a:r>
            <a:r>
              <a:rPr lang="en-US" sz="1400" dirty="0" smtClean="0"/>
              <a:t>parent - </a:t>
            </a:r>
            <a:r>
              <a:rPr lang="en-US" sz="1400" b="1" i="1" dirty="0" smtClean="0">
                <a:solidFill>
                  <a:srgbClr val="FF0000"/>
                </a:solidFill>
              </a:rPr>
              <a:t>MHC haplotypes are inherited from both parents and are co-dominantly expressed</a:t>
            </a:r>
          </a:p>
          <a:p>
            <a:pPr lvl="0"/>
            <a:endParaRPr lang="en-US" sz="1400" b="1" i="1" dirty="0">
              <a:solidFill>
                <a:srgbClr val="FF0000"/>
              </a:solidFill>
            </a:endParaRPr>
          </a:p>
          <a:p>
            <a:r>
              <a:rPr lang="en-US" sz="1400" b="1" i="1" dirty="0">
                <a:solidFill>
                  <a:srgbClr val="FF0000"/>
                </a:solidFill>
              </a:rPr>
              <a:t>Rejection/ acceptance of a transplant is an inherited </a:t>
            </a:r>
            <a:r>
              <a:rPr lang="en-US" sz="1400" b="1" i="1" dirty="0" smtClean="0">
                <a:solidFill>
                  <a:srgbClr val="FF0000"/>
                </a:solidFill>
              </a:rPr>
              <a:t>characteristic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://www.ccsb.org/Cancer/Image/CDR0000728500/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27211"/>
            <a:ext cx="6934200" cy="354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19500" y="6172200"/>
            <a:ext cx="270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Class III :  4 loci in class III gene region</a:t>
            </a:r>
            <a:endParaRPr lang="en-US" sz="1200" b="1" dirty="0"/>
          </a:p>
        </p:txBody>
      </p:sp>
      <p:cxnSp>
        <p:nvCxnSpPr>
          <p:cNvPr id="15" name="Straight Connector 14"/>
          <p:cNvCxnSpPr>
            <a:stCxn id="6" idx="0"/>
          </p:cNvCxnSpPr>
          <p:nvPr/>
        </p:nvCxnSpPr>
        <p:spPr>
          <a:xfrm flipH="1" flipV="1">
            <a:off x="4114800" y="5867400"/>
            <a:ext cx="85725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972050" y="5867400"/>
            <a:ext cx="74295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6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82405" y="304800"/>
            <a:ext cx="3220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MHC divided into 3 different classes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43000" y="762000"/>
            <a:ext cx="7162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u="sng" dirty="0"/>
              <a:t>Class I</a:t>
            </a:r>
            <a:r>
              <a:rPr lang="en-US" sz="1400" b="1" i="1" u="sng" dirty="0" smtClean="0"/>
              <a:t> </a:t>
            </a:r>
            <a:r>
              <a:rPr lang="en-US" sz="1400" b="1" i="1" u="sng" dirty="0"/>
              <a:t>Genes</a:t>
            </a:r>
            <a:endParaRPr lang="en-US" sz="1400" b="1" i="1" dirty="0"/>
          </a:p>
          <a:p>
            <a:r>
              <a:rPr lang="en-US" sz="1400" dirty="0" smtClean="0"/>
              <a:t>There </a:t>
            </a:r>
            <a:r>
              <a:rPr lang="en-US" sz="1400" dirty="0"/>
              <a:t>are 3 loci </a:t>
            </a:r>
            <a:r>
              <a:rPr lang="en-US" sz="1400" dirty="0" smtClean="0"/>
              <a:t>- </a:t>
            </a:r>
            <a:r>
              <a:rPr lang="en-US" sz="1400" dirty="0"/>
              <a:t>HLA-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, HLA-</a:t>
            </a:r>
            <a:r>
              <a:rPr lang="en-US" sz="1400" b="1" dirty="0">
                <a:solidFill>
                  <a:srgbClr val="FF0000"/>
                </a:solidFill>
              </a:rPr>
              <a:t>B</a:t>
            </a:r>
            <a:r>
              <a:rPr lang="en-US" sz="1400" dirty="0"/>
              <a:t> and HLA-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en-US" sz="1400" dirty="0"/>
              <a:t>.  </a:t>
            </a:r>
          </a:p>
          <a:p>
            <a:r>
              <a:rPr lang="en-US" sz="1400" b="1" dirty="0" smtClean="0"/>
              <a:t>Class </a:t>
            </a:r>
            <a:r>
              <a:rPr lang="en-US" sz="1400" b="1" dirty="0"/>
              <a:t>I genes are found on all </a:t>
            </a:r>
            <a:r>
              <a:rPr lang="en-US" sz="1400" b="1" dirty="0">
                <a:solidFill>
                  <a:srgbClr val="FF0000"/>
                </a:solidFill>
              </a:rPr>
              <a:t>nucleated cells </a:t>
            </a:r>
            <a:r>
              <a:rPr lang="en-US" sz="1400" b="1" dirty="0"/>
              <a:t>in the body as well as </a:t>
            </a:r>
            <a:r>
              <a:rPr lang="en-US" sz="1400" b="1" dirty="0">
                <a:solidFill>
                  <a:srgbClr val="FF0000"/>
                </a:solidFill>
              </a:rPr>
              <a:t>platelets</a:t>
            </a:r>
            <a:r>
              <a:rPr lang="en-US" sz="1400" b="1" dirty="0"/>
              <a:t>.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i="1" u="sng" dirty="0"/>
              <a:t>Class II Genes</a:t>
            </a:r>
            <a:endParaRPr lang="en-US" sz="1400" b="1" i="1" dirty="0"/>
          </a:p>
          <a:p>
            <a:r>
              <a:rPr lang="en-US" sz="1400" dirty="0" smtClean="0"/>
              <a:t>The </a:t>
            </a:r>
            <a:r>
              <a:rPr lang="en-US" sz="1400" dirty="0"/>
              <a:t>Class II genes </a:t>
            </a:r>
            <a:r>
              <a:rPr lang="en-US" sz="1400" dirty="0" smtClean="0"/>
              <a:t> known as  </a:t>
            </a:r>
            <a:r>
              <a:rPr lang="en-US" sz="1400" dirty="0"/>
              <a:t>“HLA-D genes.”  </a:t>
            </a:r>
            <a:r>
              <a:rPr lang="en-US" sz="1400" dirty="0" smtClean="0"/>
              <a:t>-  </a:t>
            </a:r>
            <a:r>
              <a:rPr lang="en-US" sz="1400" dirty="0"/>
              <a:t>HLA-</a:t>
            </a:r>
            <a:r>
              <a:rPr lang="en-US" sz="1400" b="1" dirty="0">
                <a:solidFill>
                  <a:srgbClr val="FF0000"/>
                </a:solidFill>
              </a:rPr>
              <a:t>DP</a:t>
            </a:r>
            <a:r>
              <a:rPr lang="en-US" sz="1400" dirty="0"/>
              <a:t>, HLA-</a:t>
            </a:r>
            <a:r>
              <a:rPr lang="en-US" sz="1400" b="1" dirty="0">
                <a:solidFill>
                  <a:srgbClr val="FF0000"/>
                </a:solidFill>
              </a:rPr>
              <a:t>DQ</a:t>
            </a:r>
            <a:r>
              <a:rPr lang="en-US" sz="1400" dirty="0"/>
              <a:t>, </a:t>
            </a:r>
            <a:r>
              <a:rPr lang="en-US" sz="1400" dirty="0" smtClean="0"/>
              <a:t>HLA-</a:t>
            </a:r>
            <a:r>
              <a:rPr lang="en-US" sz="1400" b="1" dirty="0" smtClean="0">
                <a:solidFill>
                  <a:srgbClr val="FF0000"/>
                </a:solidFill>
              </a:rPr>
              <a:t>DR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b="1" dirty="0" smtClean="0"/>
              <a:t>Class </a:t>
            </a:r>
            <a:r>
              <a:rPr lang="en-US" sz="1400" b="1" dirty="0"/>
              <a:t>II genes are found primarily on </a:t>
            </a:r>
            <a:r>
              <a:rPr lang="en-US" sz="1400" b="1" dirty="0">
                <a:solidFill>
                  <a:srgbClr val="FF0000"/>
                </a:solidFill>
              </a:rPr>
              <a:t>B lymphocytes </a:t>
            </a:r>
            <a:r>
              <a:rPr lang="en-US" sz="1400" b="1" dirty="0"/>
              <a:t>and </a:t>
            </a:r>
            <a:r>
              <a:rPr lang="en-US" sz="1400" b="1" dirty="0">
                <a:solidFill>
                  <a:srgbClr val="FF0000"/>
                </a:solidFill>
              </a:rPr>
              <a:t>macrophages/monocytes</a:t>
            </a:r>
            <a:r>
              <a:rPr lang="en-US" sz="1400" b="1" dirty="0"/>
              <a:t>.</a:t>
            </a:r>
            <a:r>
              <a:rPr lang="en-US" sz="1400" dirty="0"/>
              <a:t>  They have a more restricted cell distribution compared to Class 1 genes.  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The genes in Class I and II </a:t>
            </a:r>
            <a:r>
              <a:rPr lang="en-US" sz="1400" b="1" dirty="0">
                <a:solidFill>
                  <a:srgbClr val="FF0000"/>
                </a:solidFill>
              </a:rPr>
              <a:t>play a central role in the initiation of the immune response to transplantation antigens</a:t>
            </a:r>
            <a:r>
              <a:rPr lang="en-US" sz="1400" b="1" dirty="0"/>
              <a:t>.</a:t>
            </a:r>
            <a:endParaRPr lang="en-US" sz="1400" dirty="0"/>
          </a:p>
          <a:p>
            <a:r>
              <a:rPr lang="en-US" sz="1400" b="1" dirty="0"/>
              <a:t> </a:t>
            </a:r>
            <a:endParaRPr lang="en-US" sz="1400" b="1" dirty="0" smtClean="0"/>
          </a:p>
          <a:p>
            <a:endParaRPr lang="en-US" sz="1400" dirty="0"/>
          </a:p>
          <a:p>
            <a:r>
              <a:rPr lang="en-US" sz="1400" b="1" i="1" u="sng" dirty="0"/>
              <a:t>Class III Genes</a:t>
            </a:r>
            <a:endParaRPr lang="en-US" sz="1400" b="1" i="1" dirty="0"/>
          </a:p>
          <a:p>
            <a:r>
              <a:rPr lang="en-US" sz="1400" dirty="0" smtClean="0"/>
              <a:t>There </a:t>
            </a:r>
            <a:r>
              <a:rPr lang="en-US" sz="1400" dirty="0"/>
              <a:t>are four loci in the class III gene region.  </a:t>
            </a:r>
          </a:p>
          <a:p>
            <a:r>
              <a:rPr lang="en-US" sz="1400" dirty="0" smtClean="0"/>
              <a:t>These </a:t>
            </a:r>
            <a:r>
              <a:rPr lang="en-US" sz="1400" dirty="0"/>
              <a:t>genes code for </a:t>
            </a:r>
            <a:r>
              <a:rPr lang="en-US" sz="1400" dirty="0">
                <a:solidFill>
                  <a:srgbClr val="FF0000"/>
                </a:solidFill>
              </a:rPr>
              <a:t>complement and tumor necrosis factor </a:t>
            </a:r>
            <a:r>
              <a:rPr lang="en-US" sz="1400" dirty="0"/>
              <a:t>(TNF).  </a:t>
            </a:r>
          </a:p>
        </p:txBody>
      </p:sp>
      <p:pic>
        <p:nvPicPr>
          <p:cNvPr id="13" name="Picture 2" descr="http://www.ccsb.org/Cancer/Image/CDR0000728500/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8200"/>
            <a:ext cx="6553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4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59" y="4114800"/>
            <a:ext cx="2779882" cy="19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4800600" cy="353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7607" y="1188352"/>
            <a:ext cx="297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It is important to know that HLA</a:t>
            </a:r>
            <a:r>
              <a:rPr lang="en-US" sz="1400" dirty="0"/>
              <a:t> is inherited as a "set" of the </a:t>
            </a:r>
            <a:r>
              <a:rPr lang="en-US" sz="1400" dirty="0" smtClean="0"/>
              <a:t>three </a:t>
            </a:r>
            <a:r>
              <a:rPr lang="en-US" sz="1400" b="1" dirty="0" smtClean="0"/>
              <a:t>HLA</a:t>
            </a:r>
            <a:r>
              <a:rPr lang="en-US" sz="1400" dirty="0"/>
              <a:t> </a:t>
            </a:r>
            <a:r>
              <a:rPr lang="en-US" sz="1400" dirty="0" smtClean="0"/>
              <a:t> classes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813859" y="6488026"/>
            <a:ext cx="24827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http://</a:t>
            </a:r>
            <a:r>
              <a:rPr lang="en-US" sz="800" dirty="0" smtClean="0">
                <a:hlinkClick r:id="rId4"/>
              </a:rPr>
              <a:t>www.nature.com/scitable/definition/allele-48</a:t>
            </a:r>
            <a:endParaRPr lang="en-US" sz="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69676" y="2799603"/>
            <a:ext cx="3764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Humans are called diploid organisms because they have </a:t>
            </a:r>
            <a:r>
              <a:rPr lang="en-US" sz="1400" dirty="0">
                <a:solidFill>
                  <a:srgbClr val="FF0000"/>
                </a:solidFill>
              </a:rPr>
              <a:t>two alleles at each genetic locus</a:t>
            </a:r>
            <a:r>
              <a:rPr lang="en-US" sz="1400" dirty="0"/>
              <a:t>, with one allele inherited from each parent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8216" y="4583131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 is very rare to get an exact match between 2 people, except for identical twins and some brothers &amp; sisters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695242" y="6472535"/>
            <a:ext cx="2991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5"/>
              </a:rPr>
              <a:t>https://</a:t>
            </a:r>
            <a:r>
              <a:rPr lang="en-US" sz="800" dirty="0" smtClean="0">
                <a:hlinkClick r:id="rId5"/>
              </a:rPr>
              <a:t>www.ucdmc.ucdavis.edu/transplant/learnabout/learn_hla_type_match.html</a:t>
            </a:r>
            <a:endParaRPr lang="en-US" sz="800" dirty="0" smtClean="0"/>
          </a:p>
          <a:p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72741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691</Words>
  <Application>Microsoft Macintosh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Leon Do</cp:lastModifiedBy>
  <cp:revision>80</cp:revision>
  <dcterms:created xsi:type="dcterms:W3CDTF">2006-08-16T00:00:00Z</dcterms:created>
  <dcterms:modified xsi:type="dcterms:W3CDTF">2014-04-04T19:04:24Z</dcterms:modified>
</cp:coreProperties>
</file>