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iological-discoveries.blogspot.com/2009/04/monoclonal-antibodie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2286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Immunosuppressive Therapy</a:t>
            </a:r>
            <a:endParaRPr lang="en-US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685800" y="9144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Basic Principles of Transplant Immunosuppression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1219200" y="1219200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To promote the acceptance of the donor tissue while maintaining the functional status of the immune system with respect to all other foreign material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981200"/>
            <a:ext cx="769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Transplant patients are treated with various </a:t>
            </a:r>
            <a:r>
              <a:rPr lang="en-US" sz="1600" b="1" dirty="0" smtClean="0">
                <a:solidFill>
                  <a:srgbClr val="FF0000"/>
                </a:solidFill>
              </a:rPr>
              <a:t>CATEGORIES</a:t>
            </a:r>
            <a:r>
              <a:rPr lang="en-US" sz="1600" b="1" dirty="0" smtClean="0"/>
              <a:t> of immunosuppressive </a:t>
            </a:r>
            <a:r>
              <a:rPr lang="en-US" sz="1600" b="1" dirty="0"/>
              <a:t>agents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219200" y="2362200"/>
            <a:ext cx="7162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 smtClean="0">
                <a:solidFill>
                  <a:srgbClr val="FF0000"/>
                </a:solidFill>
              </a:rPr>
              <a:t>Induction Immunosuppressive Agents – Post-operative </a:t>
            </a:r>
            <a:r>
              <a:rPr lang="en-US" sz="1600" b="1" dirty="0" err="1" smtClean="0">
                <a:solidFill>
                  <a:srgbClr val="FF0000"/>
                </a:solidFill>
              </a:rPr>
              <a:t>Tx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lvl="0"/>
            <a:r>
              <a:rPr lang="en-US" sz="1600" dirty="0"/>
              <a:t>I</a:t>
            </a:r>
            <a:r>
              <a:rPr lang="en-US" sz="1600" dirty="0" smtClean="0"/>
              <a:t>ntense</a:t>
            </a:r>
            <a:r>
              <a:rPr lang="en-US" sz="1600" dirty="0"/>
              <a:t>, prophylactic </a:t>
            </a:r>
            <a:r>
              <a:rPr lang="en-US" sz="1600" dirty="0" smtClean="0"/>
              <a:t>therapy to prevent acute rejection early</a:t>
            </a:r>
            <a:endParaRPr lang="en-US" sz="1600" b="1" dirty="0">
              <a:solidFill>
                <a:srgbClr val="FF0000"/>
              </a:solidFill>
            </a:endParaRPr>
          </a:p>
          <a:p>
            <a:pPr lvl="0" indent="735013"/>
            <a:r>
              <a:rPr lang="en-US" sz="1400" dirty="0" smtClean="0"/>
              <a:t>-  </a:t>
            </a:r>
            <a:r>
              <a:rPr lang="en-US" sz="1400" dirty="0" err="1" smtClean="0"/>
              <a:t>Antilymphocyte</a:t>
            </a:r>
            <a:r>
              <a:rPr lang="en-US" sz="1400" dirty="0" smtClean="0"/>
              <a:t> </a:t>
            </a:r>
            <a:r>
              <a:rPr lang="en-US" sz="1400" dirty="0"/>
              <a:t>antibodies- OKT3/ ATG/ </a:t>
            </a:r>
            <a:r>
              <a:rPr lang="en-US" sz="1400" dirty="0" err="1"/>
              <a:t>Thymo</a:t>
            </a:r>
            <a:endParaRPr lang="en-US" sz="1400" b="1" dirty="0"/>
          </a:p>
          <a:p>
            <a:pPr lvl="0" indent="735013"/>
            <a:r>
              <a:rPr lang="en-US" sz="1400" dirty="0" smtClean="0"/>
              <a:t>-  IL-2 </a:t>
            </a:r>
            <a:r>
              <a:rPr lang="en-US" sz="1400" dirty="0"/>
              <a:t>receptor antagonists- BASI</a:t>
            </a:r>
            <a:endParaRPr lang="en-US" sz="1400" b="1" dirty="0"/>
          </a:p>
          <a:p>
            <a:r>
              <a:rPr lang="en-US" sz="1400" dirty="0"/>
              <a:t> </a:t>
            </a:r>
            <a:endParaRPr lang="en-US" sz="1400" b="1" dirty="0"/>
          </a:p>
          <a:p>
            <a:r>
              <a:rPr lang="en-US" sz="1600" b="1" dirty="0" smtClean="0">
                <a:solidFill>
                  <a:srgbClr val="FF0000"/>
                </a:solidFill>
              </a:rPr>
              <a:t>Primary Immunosuppressive Agents – Post-transplant / maintenance </a:t>
            </a:r>
            <a:r>
              <a:rPr lang="en-US" sz="1600" b="1" dirty="0" err="1" smtClean="0">
                <a:solidFill>
                  <a:srgbClr val="FF0000"/>
                </a:solidFill>
              </a:rPr>
              <a:t>Tx</a:t>
            </a:r>
            <a:endParaRPr lang="en-US" sz="1600" b="1" dirty="0">
              <a:solidFill>
                <a:srgbClr val="FF0000"/>
              </a:solidFill>
            </a:endParaRPr>
          </a:p>
          <a:p>
            <a:pPr lvl="0" indent="735013"/>
            <a:r>
              <a:rPr lang="en-US" sz="1400" dirty="0" smtClean="0"/>
              <a:t>-  Prednisone</a:t>
            </a:r>
            <a:endParaRPr lang="en-US" sz="1400" b="1" dirty="0"/>
          </a:p>
          <a:p>
            <a:pPr lvl="0" indent="735013"/>
            <a:r>
              <a:rPr lang="en-US" sz="1400" dirty="0" smtClean="0"/>
              <a:t>-  Cyclosporine </a:t>
            </a:r>
            <a:r>
              <a:rPr lang="en-US" sz="1400" dirty="0"/>
              <a:t>(CSA)</a:t>
            </a:r>
            <a:endParaRPr lang="en-US" sz="1400" b="1" dirty="0"/>
          </a:p>
          <a:p>
            <a:pPr lvl="0" indent="735013"/>
            <a:r>
              <a:rPr lang="en-US" sz="1400" dirty="0" smtClean="0"/>
              <a:t>-  </a:t>
            </a:r>
            <a:r>
              <a:rPr lang="en-US" sz="1400" dirty="0" err="1" smtClean="0"/>
              <a:t>Tacrolimus</a:t>
            </a:r>
            <a:r>
              <a:rPr lang="en-US" sz="1400" dirty="0" smtClean="0"/>
              <a:t> </a:t>
            </a:r>
            <a:r>
              <a:rPr lang="en-US" sz="1400" dirty="0"/>
              <a:t>(TAC)</a:t>
            </a:r>
            <a:endParaRPr lang="en-US" sz="1400" b="1" dirty="0"/>
          </a:p>
          <a:p>
            <a:pPr lvl="0" indent="735013"/>
            <a:r>
              <a:rPr lang="en-US" sz="1400" dirty="0" smtClean="0"/>
              <a:t>-  </a:t>
            </a:r>
            <a:r>
              <a:rPr lang="en-US" sz="1400" dirty="0" err="1" smtClean="0"/>
              <a:t>Belatacept</a:t>
            </a:r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/>
              <a:t>Bela</a:t>
            </a:r>
            <a:r>
              <a:rPr lang="en-US" sz="1400" dirty="0"/>
              <a:t>)</a:t>
            </a:r>
            <a:endParaRPr lang="en-US" sz="1400" b="1" dirty="0"/>
          </a:p>
          <a:p>
            <a:r>
              <a:rPr lang="en-US" sz="1400" dirty="0"/>
              <a:t> </a:t>
            </a:r>
            <a:endParaRPr lang="en-US" sz="1400" b="1" dirty="0"/>
          </a:p>
          <a:p>
            <a:pPr lvl="0"/>
            <a:r>
              <a:rPr lang="en-US" sz="1600" b="1" dirty="0" smtClean="0">
                <a:solidFill>
                  <a:srgbClr val="FF0000"/>
                </a:solidFill>
              </a:rPr>
              <a:t>Adjunctive Immunosuppressive Agents – </a:t>
            </a:r>
            <a:r>
              <a:rPr lang="en-US" sz="1600" b="1" dirty="0">
                <a:solidFill>
                  <a:srgbClr val="FF0000"/>
                </a:solidFill>
              </a:rPr>
              <a:t>Post-transplant / maintenance </a:t>
            </a:r>
            <a:r>
              <a:rPr lang="en-US" sz="1600" b="1" dirty="0" err="1" smtClean="0">
                <a:solidFill>
                  <a:srgbClr val="FF0000"/>
                </a:solidFill>
              </a:rPr>
              <a:t>Tx</a:t>
            </a:r>
            <a:endParaRPr lang="en-US" sz="1600" b="1" dirty="0">
              <a:solidFill>
                <a:srgbClr val="FF0000"/>
              </a:solidFill>
            </a:endParaRPr>
          </a:p>
          <a:p>
            <a:pPr lvl="0" indent="746125"/>
            <a:r>
              <a:rPr lang="en-US" sz="1400" dirty="0" smtClean="0"/>
              <a:t>-  Azathioprine </a:t>
            </a:r>
            <a:r>
              <a:rPr lang="en-US" sz="1400" dirty="0"/>
              <a:t>(</a:t>
            </a:r>
            <a:r>
              <a:rPr lang="en-US" sz="1400" dirty="0" smtClean="0"/>
              <a:t>AZA)</a:t>
            </a:r>
            <a:endParaRPr lang="en-US" sz="1400" b="1" dirty="0"/>
          </a:p>
          <a:p>
            <a:pPr lvl="0" indent="746125"/>
            <a:r>
              <a:rPr lang="en-US" sz="1400" dirty="0" smtClean="0"/>
              <a:t>-  </a:t>
            </a:r>
            <a:r>
              <a:rPr lang="en-US" sz="1400" dirty="0" err="1" smtClean="0"/>
              <a:t>Mycophenolate</a:t>
            </a:r>
            <a:r>
              <a:rPr lang="en-US" sz="1400" dirty="0" smtClean="0"/>
              <a:t> </a:t>
            </a:r>
            <a:r>
              <a:rPr lang="en-US" sz="1400" dirty="0" err="1"/>
              <a:t>mofetil</a:t>
            </a:r>
            <a:r>
              <a:rPr lang="en-US" sz="1400" dirty="0"/>
              <a:t> (MMF), </a:t>
            </a:r>
            <a:r>
              <a:rPr lang="en-US" sz="1400" dirty="0" err="1"/>
              <a:t>Mycophenolate</a:t>
            </a:r>
            <a:r>
              <a:rPr lang="en-US" sz="1400" dirty="0"/>
              <a:t> sodium (</a:t>
            </a:r>
            <a:r>
              <a:rPr lang="en-US" sz="1400" dirty="0" smtClean="0"/>
              <a:t>MPS)</a:t>
            </a:r>
            <a:endParaRPr lang="en-US" sz="1400" b="1" dirty="0"/>
          </a:p>
          <a:p>
            <a:pPr lvl="0" indent="746125"/>
            <a:r>
              <a:rPr lang="en-US" sz="1400" dirty="0" smtClean="0"/>
              <a:t>-  </a:t>
            </a:r>
            <a:r>
              <a:rPr lang="en-US" sz="1400" dirty="0" err="1" smtClean="0"/>
              <a:t>Sirolimus</a:t>
            </a:r>
            <a:r>
              <a:rPr lang="en-US" sz="1400" dirty="0" smtClean="0"/>
              <a:t> (SRL)</a:t>
            </a:r>
          </a:p>
          <a:p>
            <a:pPr lvl="0" indent="746125"/>
            <a:r>
              <a:rPr lang="en-US" sz="1400" dirty="0" smtClean="0"/>
              <a:t>-  </a:t>
            </a:r>
            <a:r>
              <a:rPr lang="en-US" sz="1400" dirty="0" err="1" smtClean="0"/>
              <a:t>Everolimus</a:t>
            </a:r>
            <a:r>
              <a:rPr lang="en-US" sz="1400" dirty="0" smtClean="0"/>
              <a:t> </a:t>
            </a:r>
            <a:r>
              <a:rPr lang="en-US" sz="1400" dirty="0"/>
              <a:t>(ERL</a:t>
            </a:r>
            <a:r>
              <a:rPr lang="en-US" sz="1400" dirty="0" smtClean="0"/>
              <a:t>)</a:t>
            </a:r>
          </a:p>
          <a:p>
            <a:pPr marL="858838" lvl="0" indent="-112713">
              <a:buFontTx/>
              <a:buChar char="-"/>
            </a:pPr>
            <a:endParaRPr lang="en-US" sz="1400" b="1" dirty="0"/>
          </a:p>
          <a:p>
            <a:pPr marL="746125" lvl="0"/>
            <a:r>
              <a:rPr lang="en-US" sz="1400" b="1" dirty="0" smtClean="0"/>
              <a:t>±  CORTISOSTEROIDS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5844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710625"/>
            <a:ext cx="2095500" cy="58477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600" b="1" dirty="0" smtClean="0"/>
              <a:t>-  </a:t>
            </a:r>
            <a:r>
              <a:rPr lang="en-US" sz="1600" b="1" dirty="0"/>
              <a:t>Cyclosporine (CSA)</a:t>
            </a:r>
          </a:p>
          <a:p>
            <a:pPr lvl="0"/>
            <a:r>
              <a:rPr lang="en-US" sz="1600" b="1" dirty="0"/>
              <a:t>-  </a:t>
            </a:r>
            <a:r>
              <a:rPr lang="en-US" sz="1600" b="1" dirty="0" err="1"/>
              <a:t>Tacrolimus</a:t>
            </a:r>
            <a:r>
              <a:rPr lang="en-US" sz="1600" b="1" dirty="0"/>
              <a:t> (TAC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3195790" y="341293"/>
            <a:ext cx="2752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Calcineurin</a:t>
            </a:r>
            <a:r>
              <a:rPr lang="en-US" b="1" dirty="0"/>
              <a:t> Inhibitors (CNI)</a:t>
            </a:r>
            <a:endParaRPr lang="en-US" dirty="0"/>
          </a:p>
        </p:txBody>
      </p:sp>
      <p:pic>
        <p:nvPicPr>
          <p:cNvPr id="3076" name="Picture 4" descr="http://img.medscape.com/fullsize/migrated/editorial/clinupdates/2006/5525/gilliam.fi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28801"/>
            <a:ext cx="4965491" cy="487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81000" y="2286000"/>
            <a:ext cx="3352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Calcineurin</a:t>
            </a:r>
            <a:r>
              <a:rPr lang="en-US" sz="1600" dirty="0"/>
              <a:t> is blocked and cannot dephosphorylate the inactive cytosolic form of NF-AT (</a:t>
            </a:r>
            <a:r>
              <a:rPr lang="en-US" sz="1600" dirty="0" err="1"/>
              <a:t>cNF</a:t>
            </a:r>
            <a:r>
              <a:rPr lang="en-US" sz="1600" dirty="0"/>
              <a:t>-AT). NF-AT is prevented from entering the nucleus, blocking the transcription of NF-AT-dependent </a:t>
            </a:r>
            <a:r>
              <a:rPr lang="en-US" sz="1600" dirty="0" err="1"/>
              <a:t>proinflammatory</a:t>
            </a:r>
            <a:r>
              <a:rPr lang="en-US" sz="1600" dirty="0"/>
              <a:t> cytokine genes and resulting in inhibition of T-cell activation</a:t>
            </a:r>
          </a:p>
        </p:txBody>
      </p: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4552950" y="1295400"/>
            <a:ext cx="1238250" cy="1752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52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725422"/>
              </p:ext>
            </p:extLst>
          </p:nvPr>
        </p:nvGraphicFramePr>
        <p:xfrm>
          <a:off x="685798" y="822960"/>
          <a:ext cx="7696202" cy="527303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24001"/>
                <a:gridCol w="3106235"/>
                <a:gridCol w="3065966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902" marR="59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CSA </a:t>
                      </a:r>
                      <a:r>
                        <a:rPr lang="en-US" sz="1600" dirty="0" err="1">
                          <a:effectLst/>
                        </a:rPr>
                        <a:t>microemulsion</a:t>
                      </a:r>
                      <a:r>
                        <a:rPr lang="en-US" sz="1600" dirty="0">
                          <a:effectLst/>
                        </a:rPr>
                        <a:t> (</a:t>
                      </a:r>
                      <a:r>
                        <a:rPr lang="en-US" sz="1600" dirty="0" err="1">
                          <a:effectLst/>
                        </a:rPr>
                        <a:t>Neoral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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902" marR="59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TAC (</a:t>
                      </a:r>
                      <a:r>
                        <a:rPr lang="en-US" sz="1600" dirty="0" err="1">
                          <a:effectLst/>
                        </a:rPr>
                        <a:t>Prograf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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902" marR="59902" marT="0" marB="0" anchor="ctr"/>
                </a:tc>
              </a:tr>
              <a:tr h="6655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902" marR="599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Binds to </a:t>
                      </a:r>
                      <a:r>
                        <a:rPr lang="en-US" sz="1400" dirty="0" err="1">
                          <a:effectLst/>
                        </a:rPr>
                        <a:t>cyclophillin</a:t>
                      </a:r>
                      <a:r>
                        <a:rPr lang="en-US" sz="1400" dirty="0">
                          <a:effectLst/>
                        </a:rPr>
                        <a:t> (inhibits IL-2 production) 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902" marR="5990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Binds to FKPB-12 (inhibits IL-2 production)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Relative potency: 10-100x more than CSA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902" marR="59902" marT="0" marB="0"/>
                </a:tc>
              </a:tr>
              <a:tr h="266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Clinical Use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902" marR="599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Maintenance Therapy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902" marR="599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Maintenance Therapy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902" marR="59902" marT="0" marB="0" anchor="ctr"/>
                </a:tc>
              </a:tr>
              <a:tr h="26212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Dose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902" marR="599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2.5mg/kg </a:t>
                      </a:r>
                      <a:r>
                        <a:rPr lang="en-US" sz="1400" dirty="0" err="1">
                          <a:effectLst/>
                        </a:rPr>
                        <a:t>po</a:t>
                      </a:r>
                      <a:r>
                        <a:rPr lang="en-US" sz="1400" dirty="0">
                          <a:effectLst/>
                        </a:rPr>
                        <a:t> q12; adjusted based on trough levels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200-300ng/ml x 6 months then 100-200ng/ml thereafter; levels depend on type of organ transplanted, other concomitant meds used and time after transplant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When </a:t>
                      </a:r>
                      <a:r>
                        <a:rPr lang="en-US" sz="1400" dirty="0">
                          <a:effectLst/>
                        </a:rPr>
                        <a:t>switching between agents, you must allow a 24hr dose-free interval </a:t>
                      </a:r>
                    </a:p>
                  </a:txBody>
                  <a:tcPr marL="59902" marR="599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0.03mg/kg </a:t>
                      </a:r>
                      <a:r>
                        <a:rPr lang="en-US" sz="1400" dirty="0" err="1">
                          <a:effectLst/>
                        </a:rPr>
                        <a:t>po</a:t>
                      </a:r>
                      <a:r>
                        <a:rPr lang="en-US" sz="1400" dirty="0">
                          <a:effectLst/>
                        </a:rPr>
                        <a:t> q12; adjusted based on trough levels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8-12ng/ml in the first 6 months then 5-10ng/ml thereafter; levels depend on type of organ transplanted, other concomitant meds used and time after transplant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Same</a:t>
                      </a:r>
                      <a:endParaRPr lang="en-US" sz="1400" dirty="0">
                        <a:effectLst/>
                      </a:endParaRPr>
                    </a:p>
                  </a:txBody>
                  <a:tcPr marL="59902" marR="59902" marT="0" marB="0" anchor="ctr"/>
                </a:tc>
              </a:tr>
              <a:tr h="914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Drug interaction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902" marR="599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CYP3A4 enzyme inhibitor and inducer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Grapefruit juice, SJW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902" marR="599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Same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902" marR="5990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27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102" y="228600"/>
            <a:ext cx="2017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CNI Adverse Events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10260"/>
              </p:ext>
            </p:extLst>
          </p:nvPr>
        </p:nvGraphicFramePr>
        <p:xfrm>
          <a:off x="1524000" y="1397000"/>
          <a:ext cx="6096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9906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Adverse Rx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Nephrotoxicity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++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++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Hypertension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++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++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Elec</a:t>
                      </a:r>
                      <a:r>
                        <a:rPr lang="en-US" baseline="0" dirty="0" smtClean="0"/>
                        <a:t>trolyte abnormality  - ↑ K+, ↓ 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++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++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Diabetes,</a:t>
                      </a:r>
                      <a:r>
                        <a:rPr lang="en-US" baseline="0" dirty="0" smtClean="0"/>
                        <a:t> glucose intolerance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++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Neurotoxicity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++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Dyslipidemia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++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Malignancy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34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496669"/>
            <a:ext cx="2940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Adjunctive Agents</a:t>
            </a:r>
          </a:p>
          <a:p>
            <a:pPr algn="ctr"/>
            <a:r>
              <a:rPr lang="en-US" b="1" dirty="0" smtClean="0"/>
              <a:t>For </a:t>
            </a:r>
            <a:r>
              <a:rPr lang="en-US" b="1" dirty="0" smtClean="0">
                <a:solidFill>
                  <a:srgbClr val="FF0000"/>
                </a:solidFill>
              </a:rPr>
              <a:t>MAINTENANCE THERAPY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800" y="1723072"/>
            <a:ext cx="3352800" cy="2092881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-  Azathioprine </a:t>
            </a:r>
            <a:r>
              <a:rPr lang="en-US" b="1" dirty="0"/>
              <a:t>(AZA</a:t>
            </a:r>
            <a:r>
              <a:rPr lang="en-US" b="1" dirty="0" smtClean="0"/>
              <a:t>)</a:t>
            </a:r>
            <a:endParaRPr lang="en-US" b="1" dirty="0"/>
          </a:p>
          <a:p>
            <a:pPr marL="168275" lvl="0" indent="-168275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b="1" dirty="0" err="1" smtClean="0"/>
              <a:t>Mycophenolate</a:t>
            </a:r>
            <a:r>
              <a:rPr lang="en-US" b="1" dirty="0" smtClean="0"/>
              <a:t> </a:t>
            </a:r>
            <a:r>
              <a:rPr lang="en-US" b="1" dirty="0" err="1"/>
              <a:t>mofetil</a:t>
            </a:r>
            <a:r>
              <a:rPr lang="en-US" b="1" dirty="0"/>
              <a:t> (</a:t>
            </a:r>
            <a:r>
              <a:rPr lang="en-US" b="1" dirty="0" smtClean="0"/>
              <a:t>MMF)</a:t>
            </a:r>
          </a:p>
          <a:p>
            <a:pPr marL="168275" lvl="0" indent="-168275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b="1" dirty="0" err="1" smtClean="0"/>
              <a:t>Mycophenolate</a:t>
            </a:r>
            <a:r>
              <a:rPr lang="en-US" b="1" dirty="0" smtClean="0"/>
              <a:t> </a:t>
            </a:r>
            <a:r>
              <a:rPr lang="en-US" b="1" dirty="0"/>
              <a:t>sodium (MPS)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-  </a:t>
            </a:r>
            <a:r>
              <a:rPr lang="en-US" b="1" dirty="0" err="1"/>
              <a:t>Sirolimus</a:t>
            </a:r>
            <a:r>
              <a:rPr lang="en-US" b="1" dirty="0"/>
              <a:t> (SRL)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-  </a:t>
            </a:r>
            <a:r>
              <a:rPr lang="en-US" b="1" dirty="0" err="1"/>
              <a:t>Everolimus</a:t>
            </a:r>
            <a:r>
              <a:rPr lang="en-US" b="1" dirty="0"/>
              <a:t> (ERL)</a:t>
            </a:r>
          </a:p>
        </p:txBody>
      </p:sp>
    </p:spTree>
    <p:extLst>
      <p:ext uri="{BB962C8B-B14F-4D97-AF65-F5344CB8AC3E}">
        <p14:creationId xmlns:p14="http://schemas.microsoft.com/office/powerpoint/2010/main" val="282337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mun.ca/biology/desmid/brian/BIOL3530/DB_12/fig12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5080254" cy="571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o.quizlet.com/G5eAZmPDGcaNUPmhLhuBcg_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80529"/>
            <a:ext cx="3733800" cy="445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60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mun.ca/biology/desmid/brian/BIOL3530/DB_12/fig12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46" y="128953"/>
            <a:ext cx="5842254" cy="657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20947" y="3200400"/>
            <a:ext cx="12192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OKT3, ALG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625123" y="3352800"/>
            <a:ext cx="7958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91400" y="4724400"/>
            <a:ext cx="15621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CsA</a:t>
            </a:r>
            <a:endParaRPr lang="en-US" sz="1600" b="1" dirty="0" smtClean="0"/>
          </a:p>
          <a:p>
            <a:pPr algn="ctr"/>
            <a:r>
              <a:rPr lang="en-US" sz="1600" b="1" dirty="0" err="1" smtClean="0"/>
              <a:t>Tacrolimus</a:t>
            </a:r>
            <a:endParaRPr lang="en-US" sz="1600" b="1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734050" y="4421832"/>
            <a:ext cx="1657351" cy="5684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1339" y="6195985"/>
            <a:ext cx="12954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Rapamycin</a:t>
            </a:r>
            <a:endParaRPr lang="en-US" sz="1600" b="1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419600" y="5633675"/>
            <a:ext cx="0" cy="538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5638800" y="5599922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24500" y="5776107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IL-2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48300" y="5791200"/>
            <a:ext cx="647700" cy="3385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52083" y="3752461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Early activation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238361" y="4953000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Late activation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733161" y="5673213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DNA synthesis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6200" y="3166646"/>
            <a:ext cx="1219200" cy="33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AZA, MMF</a:t>
            </a:r>
          </a:p>
        </p:txBody>
      </p:sp>
      <p:cxnSp>
        <p:nvCxnSpPr>
          <p:cNvPr id="33" name="Straight Arrow Connector 32"/>
          <p:cNvCxnSpPr>
            <a:stCxn id="37" idx="3"/>
          </p:cNvCxnSpPr>
          <p:nvPr/>
        </p:nvCxnSpPr>
        <p:spPr>
          <a:xfrm>
            <a:off x="1295400" y="3335923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990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30963"/>
              </p:ext>
            </p:extLst>
          </p:nvPr>
        </p:nvGraphicFramePr>
        <p:xfrm>
          <a:off x="457200" y="685800"/>
          <a:ext cx="8229600" cy="55977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62000"/>
                <a:gridCol w="3962400"/>
                <a:gridCol w="3505200"/>
              </a:tblGrid>
              <a:tr h="4086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Agent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9167" marR="3916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MOA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9167" marR="3916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Dose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9167" marR="39167" marT="0" marB="0" anchor="ctr"/>
                </a:tc>
              </a:tr>
              <a:tr h="6112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AZA</a:t>
                      </a:r>
                      <a:endParaRPr lang="en-US" sz="1400" b="1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39167" marR="3916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Inhibits DNA and RNA synthesis.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u="sng" dirty="0" smtClean="0">
                          <a:effectLst/>
                        </a:rPr>
                        <a:t>Inhibits </a:t>
                      </a:r>
                      <a:r>
                        <a:rPr lang="en-US" sz="1400" u="sng" dirty="0">
                          <a:effectLst/>
                        </a:rPr>
                        <a:t>T cell proliferation and expansion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9167" marR="3916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1-2 mg/kg </a:t>
                      </a:r>
                      <a:r>
                        <a:rPr lang="en-US" sz="1400" dirty="0" err="1">
                          <a:effectLst/>
                        </a:rPr>
                        <a:t>po</a:t>
                      </a:r>
                      <a:r>
                        <a:rPr lang="en-US" sz="1400" dirty="0">
                          <a:effectLst/>
                        </a:rPr>
                        <a:t> daily, adjusted for leukopenia and thrombocytopenia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9167" marR="39167" marT="0" marB="0"/>
                </a:tc>
              </a:tr>
              <a:tr h="14669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MMF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9167" marR="3916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Converted to active moiety MPA which is a non competitive reversible </a:t>
                      </a:r>
                      <a:r>
                        <a:rPr lang="en-US" sz="1400" u="sng" dirty="0">
                          <a:effectLst/>
                        </a:rPr>
                        <a:t>inhibitor of IMPDH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Resulting in inhibition of </a:t>
                      </a:r>
                      <a:r>
                        <a:rPr lang="en-US" sz="1400" dirty="0" smtClean="0">
                          <a:effectLst/>
                        </a:rPr>
                        <a:t>T </a:t>
                      </a:r>
                      <a:r>
                        <a:rPr lang="en-US" sz="1400" dirty="0">
                          <a:effectLst/>
                        </a:rPr>
                        <a:t>and B cell clonal expansion BUT leaving other </a:t>
                      </a:r>
                      <a:r>
                        <a:rPr lang="en-US" sz="1400" dirty="0" err="1" smtClean="0">
                          <a:effectLst/>
                        </a:rPr>
                        <a:t>immunocompetent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cells viable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9167" marR="3916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1000mg- 1500mg </a:t>
                      </a:r>
                      <a:r>
                        <a:rPr lang="en-US" sz="1400" dirty="0" err="1">
                          <a:effectLst/>
                        </a:rPr>
                        <a:t>po</a:t>
                      </a:r>
                      <a:r>
                        <a:rPr lang="en-US" sz="1400" dirty="0">
                          <a:effectLst/>
                        </a:rPr>
                        <a:t> bid, adjusted for leucopenia/ thrombocytopenia and GI side effects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Teratogenic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in </a:t>
                      </a:r>
                      <a:r>
                        <a:rPr lang="en-US" sz="1400" dirty="0">
                          <a:effectLst/>
                        </a:rPr>
                        <a:t>the human fetus: handle with caution by pregnant health care workers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9167" marR="39167" marT="0" marB="0"/>
                </a:tc>
              </a:tr>
              <a:tr h="1170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MPS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9167" marR="3916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Same as MMF.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Enteric formulation which delivers MPA beyond the duodenum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9167" marR="3916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720mg </a:t>
                      </a:r>
                      <a:r>
                        <a:rPr lang="en-US" sz="1400" dirty="0" err="1">
                          <a:effectLst/>
                        </a:rPr>
                        <a:t>po</a:t>
                      </a:r>
                      <a:r>
                        <a:rPr lang="en-US" sz="1400" dirty="0">
                          <a:effectLst/>
                        </a:rPr>
                        <a:t> bid, same dose adjustments as MMF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Teratogenic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in </a:t>
                      </a:r>
                      <a:r>
                        <a:rPr lang="en-US" sz="1400" dirty="0">
                          <a:effectLst/>
                        </a:rPr>
                        <a:t>the human fetus: handle with caution by pregnant health care workers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9167" marR="39167" marT="0" marB="0"/>
                </a:tc>
              </a:tr>
              <a:tr h="13500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SRL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9167" marR="3916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Structural similar to TAC; mechanistically different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Binds to the mammalian target of rapamycin (mTOR); mTOR/FKBP-12 complex is the target for SRL.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Inhibitor of a cells response to IL-2, NOT a direct inhibitor of IL-2 like CSA and TAC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9167" marR="3916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6mg po load; 2mg po daily, adjusted based on trough levels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Long t1/2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9167" marR="39167" marT="0" marB="0"/>
                </a:tc>
              </a:tr>
              <a:tr h="4465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ERL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9167" marR="3916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Same as SRL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9167" marR="3916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0.75mg </a:t>
                      </a:r>
                      <a:r>
                        <a:rPr lang="en-US" sz="1400" dirty="0" err="1">
                          <a:effectLst/>
                        </a:rPr>
                        <a:t>po</a:t>
                      </a:r>
                      <a:r>
                        <a:rPr lang="en-US" sz="1400" dirty="0">
                          <a:effectLst/>
                        </a:rPr>
                        <a:t> q12  adjusted based on trough levels</a:t>
                      </a:r>
                      <a:endParaRPr lang="en-US" sz="14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39167" marR="3916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9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348753"/>
            <a:ext cx="1776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Adjunctive Agents 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83845"/>
              </p:ext>
            </p:extLst>
          </p:nvPr>
        </p:nvGraphicFramePr>
        <p:xfrm>
          <a:off x="1339107" y="858826"/>
          <a:ext cx="6661893" cy="3713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0317"/>
                <a:gridCol w="1482838"/>
                <a:gridCol w="1298738"/>
              </a:tblGrid>
              <a:tr h="3713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Adverse Reactions</a:t>
                      </a:r>
                      <a:endParaRPr lang="en-US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MPA/ MPS</a:t>
                      </a:r>
                      <a:endParaRPr lang="en-US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AZA</a:t>
                      </a:r>
                      <a:endParaRPr lang="en-US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3713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Leukopenia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++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++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3713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Thrombocytopenia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++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++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3713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Teratogenicity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++ (D)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(D)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3713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GI Disturbances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++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3713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Infection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3713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Malignancy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3713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Hepatotoxicity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3713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Pancreatitis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3713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Alopecia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71600" y="4876800"/>
            <a:ext cx="33025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Adverse Drug Events- SRL/ ERL</a:t>
            </a:r>
            <a:endParaRPr lang="en-US" dirty="0"/>
          </a:p>
          <a:p>
            <a:pPr lvl="0" algn="ctr"/>
            <a:r>
              <a:rPr lang="en-US" b="1" dirty="0" smtClean="0">
                <a:solidFill>
                  <a:srgbClr val="FF0000"/>
                </a:solidFill>
              </a:rPr>
              <a:t>Leukopenia</a:t>
            </a:r>
            <a:endParaRPr lang="en-US" b="1" dirty="0">
              <a:solidFill>
                <a:srgbClr val="FF0000"/>
              </a:solidFill>
            </a:endParaRPr>
          </a:p>
          <a:p>
            <a:pPr lvl="0" algn="ctr"/>
            <a:r>
              <a:rPr lang="en-US" b="1" dirty="0">
                <a:solidFill>
                  <a:srgbClr val="FF0000"/>
                </a:solidFill>
              </a:rPr>
              <a:t>Thrombocytopenia</a:t>
            </a:r>
          </a:p>
          <a:p>
            <a:pPr lvl="0" algn="ctr"/>
            <a:r>
              <a:rPr lang="en-US" dirty="0" smtClean="0"/>
              <a:t>Hypercholesterolemia</a:t>
            </a:r>
            <a:endParaRPr lang="en-US" dirty="0"/>
          </a:p>
          <a:p>
            <a:pPr lvl="0" algn="ctr"/>
            <a:r>
              <a:rPr lang="en-US" dirty="0" smtClean="0"/>
              <a:t>Hypertriglyceridemia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5061466"/>
            <a:ext cx="335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Biologic:  </a:t>
            </a:r>
            <a:r>
              <a:rPr lang="en-US" b="1" dirty="0" smtClean="0">
                <a:solidFill>
                  <a:srgbClr val="FF0000"/>
                </a:solidFill>
              </a:rPr>
              <a:t>BELATACEPT</a:t>
            </a:r>
          </a:p>
          <a:p>
            <a:r>
              <a:rPr lang="en-US" sz="1600" dirty="0" smtClean="0"/>
              <a:t>Approved in May 2011 as maintenance immunosuppression in </a:t>
            </a:r>
            <a:r>
              <a:rPr lang="en-US" sz="1600" b="1" dirty="0" smtClean="0">
                <a:solidFill>
                  <a:srgbClr val="FF0000"/>
                </a:solidFill>
              </a:rPr>
              <a:t>RENAL</a:t>
            </a:r>
            <a:r>
              <a:rPr lang="en-US" sz="1600" dirty="0" smtClean="0"/>
              <a:t> transplant recipients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583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76600" y="228600"/>
            <a:ext cx="2747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Immunosuppressive Protocols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48264"/>
              </p:ext>
            </p:extLst>
          </p:nvPr>
        </p:nvGraphicFramePr>
        <p:xfrm>
          <a:off x="762000" y="741680"/>
          <a:ext cx="7620000" cy="3144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295400"/>
                <a:gridCol w="1066800"/>
                <a:gridCol w="21336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Therapy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Adjunctive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Corticosteroids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CSA/TAC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Prednisone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CSA/TAC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MMF/MPS/SRL/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AZA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Prednisone</a:t>
                      </a:r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Quadruple</a:t>
                      </a:r>
                    </a:p>
                    <a:p>
                      <a:pPr algn="ctr"/>
                      <a:r>
                        <a:rPr lang="en-US" dirty="0" smtClean="0"/>
                        <a:t>Induction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</a:t>
                      </a:r>
                      <a:endParaRPr lang="en-US" sz="1800" b="1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IL-2RA)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CSA/TAC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MMF/MPS/SRL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Prednisone</a:t>
                      </a:r>
                    </a:p>
                  </a:txBody>
                  <a:tcPr anchor="ctr"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Quadruple</a:t>
                      </a:r>
                    </a:p>
                    <a:p>
                      <a:pPr algn="ctr"/>
                      <a:r>
                        <a:rPr lang="en-US" dirty="0" smtClean="0"/>
                        <a:t>Induction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Sequential </a:t>
                      </a:r>
                      <a:r>
                        <a:rPr lang="en-US" sz="1600" b="1" dirty="0" err="1" smtClean="0">
                          <a:solidFill>
                            <a:srgbClr val="FF0000"/>
                          </a:solidFill>
                        </a:rPr>
                        <a:t>Tx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THYMO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antilymphocyte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CSA/TAC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MMF/MPS/SRL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Prednisone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85800" y="4205951"/>
            <a:ext cx="33191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 smtClean="0"/>
              <a:t>Double Therapy</a:t>
            </a:r>
            <a:r>
              <a:rPr lang="en-US" sz="1400" dirty="0" smtClean="0"/>
              <a:t>:</a:t>
            </a:r>
          </a:p>
          <a:p>
            <a:pPr lvl="0"/>
            <a:r>
              <a:rPr lang="en-US" sz="1400" dirty="0" smtClean="0"/>
              <a:t>Historically </a:t>
            </a:r>
            <a:r>
              <a:rPr lang="en-US" sz="1400" dirty="0"/>
              <a:t>reserved for “low-risk” patients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576" y="4933890"/>
            <a:ext cx="36257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Triple Therapy</a:t>
            </a:r>
            <a:r>
              <a:rPr lang="en-US" dirty="0" smtClean="0"/>
              <a:t>:</a:t>
            </a:r>
          </a:p>
          <a:p>
            <a:r>
              <a:rPr lang="en-US" sz="1400" dirty="0" smtClean="0"/>
              <a:t>Lower doses of CSA/TAC  ….  ↓ risk of toxicity</a:t>
            </a:r>
          </a:p>
          <a:p>
            <a:r>
              <a:rPr lang="en-US" sz="1400" dirty="0" smtClean="0"/>
              <a:t>Common in liver transplant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96686" y="5889486"/>
            <a:ext cx="2956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 smtClean="0"/>
              <a:t>Quadruple Therapy with </a:t>
            </a:r>
            <a:r>
              <a:rPr lang="en-US" sz="1600" b="1" dirty="0" smtClean="0">
                <a:solidFill>
                  <a:srgbClr val="FF0000"/>
                </a:solidFill>
              </a:rPr>
              <a:t>BASI</a:t>
            </a:r>
            <a:r>
              <a:rPr lang="en-US" sz="1400" dirty="0" smtClean="0"/>
              <a:t>:</a:t>
            </a:r>
          </a:p>
          <a:p>
            <a:pPr lvl="0"/>
            <a:r>
              <a:rPr lang="en-US" sz="1400" dirty="0" smtClean="0"/>
              <a:t>Less toxic than </a:t>
            </a:r>
            <a:r>
              <a:rPr lang="en-US" sz="1400" dirty="0" err="1" smtClean="0"/>
              <a:t>antilymphocyte</a:t>
            </a:r>
            <a:r>
              <a:rPr lang="en-US" sz="1400" dirty="0" smtClean="0"/>
              <a:t> agents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650470" y="4482950"/>
            <a:ext cx="4011317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 smtClean="0"/>
              <a:t>Quadruple Therapy with </a:t>
            </a:r>
            <a:r>
              <a:rPr lang="en-US" sz="1600" b="1" dirty="0" smtClean="0">
                <a:solidFill>
                  <a:srgbClr val="FF0000"/>
                </a:solidFill>
              </a:rPr>
              <a:t>THYMO</a:t>
            </a:r>
            <a:r>
              <a:rPr lang="en-US" sz="1400" dirty="0" smtClean="0"/>
              <a:t>:</a:t>
            </a:r>
          </a:p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Common protocol for most transplant types</a:t>
            </a:r>
          </a:p>
          <a:p>
            <a:pPr lvl="0"/>
            <a:r>
              <a:rPr lang="en-US" sz="1400" dirty="0" smtClean="0"/>
              <a:t>ANTILYMPHO given 3-5 days after transplantation</a:t>
            </a:r>
          </a:p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↓ incidence of early acute rejection</a:t>
            </a:r>
          </a:p>
          <a:p>
            <a:pPr lvl="0"/>
            <a:r>
              <a:rPr lang="en-US" sz="1400" dirty="0" smtClean="0"/>
              <a:t>May allow CSA/TAC to be held until </a:t>
            </a:r>
            <a:r>
              <a:rPr lang="en-US" sz="1400" dirty="0" err="1" smtClean="0"/>
              <a:t>sCr</a:t>
            </a:r>
            <a:r>
              <a:rPr lang="en-US" sz="1400" dirty="0" smtClean="0"/>
              <a:t> ↓ &lt; 3.0  …  ↓ renal toxicity in kidney transplant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724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biosiva.50webs.org/mab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67700" cy="61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06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38160"/>
            <a:ext cx="3862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Antilymphocyte</a:t>
            </a:r>
            <a:r>
              <a:rPr lang="en-US" sz="1600" b="1" dirty="0"/>
              <a:t> Antibody Induction Agents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914400"/>
            <a:ext cx="4572000" cy="33855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lvl="0"/>
            <a:r>
              <a:rPr lang="en-US" sz="1600" b="1" dirty="0"/>
              <a:t>Monoclonal Antibody</a:t>
            </a:r>
            <a:r>
              <a:rPr lang="en-US" sz="1600" dirty="0"/>
              <a:t> (OKT3; muromonab-CD3</a:t>
            </a:r>
            <a:r>
              <a:rPr lang="en-US" sz="1600" dirty="0">
                <a:sym typeface="Symbol"/>
              </a:rPr>
              <a:t></a:t>
            </a:r>
            <a:r>
              <a:rPr lang="en-US" sz="16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008" y="610755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biological-discoveries.blogspot.com/2009/04/monoclonal-antibodies.html</a:t>
            </a:r>
            <a:r>
              <a:rPr lang="en-US" sz="1000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8763" y="1693055"/>
            <a:ext cx="3820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CD3 – Cluster  of Differentiation (antigen)</a:t>
            </a:r>
          </a:p>
          <a:p>
            <a:r>
              <a:rPr lang="en-US" sz="1400" dirty="0" smtClean="0"/>
              <a:t>A defined subset of cellular surface receptors (epitopes) that identify cell type and stage of differentiation, and which are recognized by antibodies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6252" y="1066800"/>
            <a:ext cx="84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Mouse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07870" y="2073909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Spleen cells generating antibodies to CD3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876800" y="4454489"/>
            <a:ext cx="1776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Fused with immortal </a:t>
            </a:r>
            <a:r>
              <a:rPr lang="en-US" sz="1600" b="1" dirty="0" smtClean="0"/>
              <a:t>Myeloma cells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29400" y="4449997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antibodies &amp; clone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9800" y="5589058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Hybridomas</a:t>
            </a:r>
            <a:endParaRPr lang="en-US" sz="1600" b="1" dirty="0" smtClean="0"/>
          </a:p>
          <a:p>
            <a:pPr algn="ctr"/>
            <a:r>
              <a:rPr lang="en-US" sz="1600" b="1" dirty="0" smtClean="0"/>
              <a:t>OKT3</a:t>
            </a:r>
            <a:endParaRPr lang="en-US" sz="1600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618073" y="1436132"/>
            <a:ext cx="0" cy="603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51273" y="3261540"/>
            <a:ext cx="2133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Antibodies + T-cells …. TCR-CD3 complex</a:t>
            </a:r>
            <a:endParaRPr lang="en-US" sz="1600" dirty="0"/>
          </a:p>
          <a:p>
            <a:pPr algn="ctr"/>
            <a:r>
              <a:rPr lang="en-US" sz="1400" dirty="0" smtClean="0"/>
              <a:t>(T-cell receptor)</a:t>
            </a:r>
            <a:endParaRPr lang="en-US" sz="14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215439" y="1380450"/>
            <a:ext cx="1953104" cy="625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72110" y="2636461"/>
            <a:ext cx="0" cy="603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</p:cNvCxnSpPr>
          <p:nvPr/>
        </p:nvCxnSpPr>
        <p:spPr>
          <a:xfrm>
            <a:off x="6618073" y="4061759"/>
            <a:ext cx="0" cy="1373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14400" y="3682425"/>
            <a:ext cx="342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rgbClr val="FF0000"/>
                </a:solidFill>
              </a:rPr>
              <a:t>OKT3 binds to all mature T cells in the periphery rendering them inactive.  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77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38160"/>
            <a:ext cx="3862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Antilymphocyte</a:t>
            </a:r>
            <a:r>
              <a:rPr lang="en-US" sz="1600" b="1" dirty="0"/>
              <a:t> Antibody Induction Agents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362200" y="762000"/>
            <a:ext cx="4572000" cy="33855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lvl="0"/>
            <a:r>
              <a:rPr lang="en-US" sz="1600" b="1" dirty="0"/>
              <a:t>Monoclonal Antibody</a:t>
            </a:r>
            <a:r>
              <a:rPr lang="en-US" sz="1600" dirty="0"/>
              <a:t> (OKT3; muromonab-CD3</a:t>
            </a:r>
            <a:r>
              <a:rPr lang="en-US" sz="1600" dirty="0">
                <a:sym typeface="Symbol"/>
              </a:rPr>
              <a:t></a:t>
            </a:r>
            <a:r>
              <a:rPr lang="en-US" sz="16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14478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600" b="1" dirty="0"/>
              <a:t>Clinical Use</a:t>
            </a:r>
          </a:p>
          <a:p>
            <a:pPr lvl="0" indent="392113"/>
            <a:r>
              <a:rPr lang="en-US" sz="1400" dirty="0"/>
              <a:t>Induction therapy</a:t>
            </a:r>
          </a:p>
          <a:p>
            <a:pPr lvl="0" indent="392113"/>
            <a:r>
              <a:rPr lang="en-US" sz="1400" dirty="0"/>
              <a:t>Treatment of moderate to severe acute rejection</a:t>
            </a:r>
          </a:p>
          <a:p>
            <a:pPr lvl="0" indent="392113"/>
            <a:r>
              <a:rPr lang="en-US" sz="1400" dirty="0"/>
              <a:t>Treatment of steroid resistant rejection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0531" y="2712184"/>
            <a:ext cx="62390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Dose/Administration</a:t>
            </a:r>
          </a:p>
          <a:p>
            <a:pPr marL="466725" lvl="0"/>
            <a:r>
              <a:rPr lang="en-US" sz="1400" dirty="0" smtClean="0"/>
              <a:t>-  </a:t>
            </a:r>
            <a:r>
              <a:rPr lang="en-US" sz="1400" dirty="0" smtClean="0">
                <a:solidFill>
                  <a:srgbClr val="FF0000"/>
                </a:solidFill>
              </a:rPr>
              <a:t>5 </a:t>
            </a:r>
            <a:r>
              <a:rPr lang="en-US" sz="1400" dirty="0">
                <a:solidFill>
                  <a:srgbClr val="FF0000"/>
                </a:solidFill>
              </a:rPr>
              <a:t>mg IVP daily over 1 minute x 7-10 days</a:t>
            </a:r>
          </a:p>
          <a:p>
            <a:pPr marL="635000" lvl="0" indent="-168275"/>
            <a:r>
              <a:rPr lang="en-US" sz="1400" dirty="0" smtClean="0"/>
              <a:t>-  </a:t>
            </a:r>
            <a:r>
              <a:rPr lang="en-US" sz="1400" dirty="0" smtClean="0">
                <a:solidFill>
                  <a:srgbClr val="FF0000"/>
                </a:solidFill>
              </a:rPr>
              <a:t>Pre-medicate</a:t>
            </a:r>
            <a:r>
              <a:rPr lang="en-US" sz="1400" dirty="0" smtClean="0"/>
              <a:t> </a:t>
            </a:r>
            <a:r>
              <a:rPr lang="en-US" sz="1400" dirty="0"/>
              <a:t>with acetaminophen, diphenhydramine and corticosteroids to minimize first dose reactions</a:t>
            </a:r>
          </a:p>
          <a:p>
            <a:pPr lvl="1" indent="923925"/>
            <a:r>
              <a:rPr lang="en-US" sz="1400" dirty="0" smtClean="0"/>
              <a:t>- Methylprednisolone </a:t>
            </a:r>
            <a:r>
              <a:rPr lang="en-US" sz="1400" dirty="0"/>
              <a:t>125mg IV</a:t>
            </a:r>
          </a:p>
          <a:p>
            <a:pPr lvl="1" indent="923925"/>
            <a:r>
              <a:rPr lang="en-US" sz="1400" dirty="0" smtClean="0"/>
              <a:t>- Diphenhydramine </a:t>
            </a:r>
            <a:r>
              <a:rPr lang="en-US" sz="1400" dirty="0"/>
              <a:t>25-50mg </a:t>
            </a:r>
            <a:r>
              <a:rPr lang="en-US" sz="1400" dirty="0" err="1"/>
              <a:t>po</a:t>
            </a:r>
            <a:r>
              <a:rPr lang="en-US" sz="1400" dirty="0"/>
              <a:t>/iv, 30 min pre-OKT3</a:t>
            </a:r>
          </a:p>
          <a:p>
            <a:pPr lvl="1" indent="923925"/>
            <a:r>
              <a:rPr lang="da-DK" sz="1400" dirty="0" smtClean="0"/>
              <a:t>- Acetaminophen </a:t>
            </a:r>
            <a:r>
              <a:rPr lang="da-DK" sz="1400" dirty="0"/>
              <a:t>650 mg po/pr, 30 min pre-OKT3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999862" y="4572000"/>
            <a:ext cx="65345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Pharmacokinetics</a:t>
            </a:r>
          </a:p>
          <a:p>
            <a:pPr lvl="0" indent="466725"/>
            <a:r>
              <a:rPr lang="en-US" sz="1400" dirty="0" smtClean="0"/>
              <a:t>-  T1/2 </a:t>
            </a:r>
            <a:r>
              <a:rPr lang="en-US" sz="1400" dirty="0">
                <a:sym typeface="Symbol"/>
              </a:rPr>
              <a:t></a:t>
            </a:r>
            <a:r>
              <a:rPr lang="en-US" sz="1400" dirty="0"/>
              <a:t> 18 hours, effect persists for 2-3 days, then T cells return to baseline</a:t>
            </a:r>
          </a:p>
        </p:txBody>
      </p:sp>
    </p:spTree>
    <p:extLst>
      <p:ext uri="{BB962C8B-B14F-4D97-AF65-F5344CB8AC3E}">
        <p14:creationId xmlns:p14="http://schemas.microsoft.com/office/powerpoint/2010/main" val="3463102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381000"/>
            <a:ext cx="4572000" cy="33855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lvl="0"/>
            <a:r>
              <a:rPr lang="en-US" sz="1600" b="1" dirty="0"/>
              <a:t>Monoclonal Antibody</a:t>
            </a:r>
            <a:r>
              <a:rPr lang="en-US" sz="1600" dirty="0"/>
              <a:t> (OKT3; muromonab-CD3</a:t>
            </a:r>
            <a:r>
              <a:rPr lang="en-US" sz="1600" dirty="0">
                <a:sym typeface="Symbol"/>
              </a:rPr>
              <a:t></a:t>
            </a:r>
            <a:r>
              <a:rPr lang="en-US" sz="1600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237" y="914400"/>
            <a:ext cx="59439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400" b="1" dirty="0"/>
              <a:t>Adverse </a:t>
            </a:r>
            <a:r>
              <a:rPr lang="en-US" sz="1400" b="1" dirty="0" smtClean="0"/>
              <a:t>effects</a:t>
            </a:r>
            <a:endParaRPr lang="en-US" sz="1400" dirty="0"/>
          </a:p>
          <a:p>
            <a:pPr lvl="0" indent="392113">
              <a:spcAft>
                <a:spcPts val="600"/>
              </a:spcAft>
            </a:pPr>
            <a:r>
              <a:rPr lang="en-US" sz="1400" dirty="0">
                <a:solidFill>
                  <a:srgbClr val="FF0000"/>
                </a:solidFill>
              </a:rPr>
              <a:t>“Cytokine-release syndrome</a:t>
            </a:r>
            <a:r>
              <a:rPr lang="en-US" sz="1400" dirty="0" smtClean="0">
                <a:solidFill>
                  <a:srgbClr val="FF0000"/>
                </a:solidFill>
              </a:rPr>
              <a:t>”</a:t>
            </a:r>
            <a:endParaRPr lang="en-US" sz="1400" dirty="0"/>
          </a:p>
          <a:p>
            <a:pPr lvl="0" indent="392113"/>
            <a:r>
              <a:rPr lang="en-US" sz="1400" dirty="0">
                <a:solidFill>
                  <a:srgbClr val="FF0000"/>
                </a:solidFill>
              </a:rPr>
              <a:t>CNS effects</a:t>
            </a:r>
          </a:p>
          <a:p>
            <a:pPr lvl="1" indent="457200"/>
            <a:r>
              <a:rPr lang="en-US" sz="1400" dirty="0"/>
              <a:t>Seizures</a:t>
            </a:r>
          </a:p>
          <a:p>
            <a:pPr lvl="1" indent="457200"/>
            <a:r>
              <a:rPr lang="en-US" sz="1400" dirty="0"/>
              <a:t>Aseptic meningitis</a:t>
            </a:r>
          </a:p>
          <a:p>
            <a:pPr lvl="1" indent="457200">
              <a:spcAft>
                <a:spcPts val="600"/>
              </a:spcAft>
            </a:pPr>
            <a:r>
              <a:rPr lang="en-US" sz="1400" dirty="0"/>
              <a:t>Encephalopathy</a:t>
            </a:r>
          </a:p>
          <a:p>
            <a:pPr indent="392113">
              <a:spcAft>
                <a:spcPts val="600"/>
              </a:spcAft>
            </a:pPr>
            <a:r>
              <a:rPr lang="en-US" sz="1400" dirty="0"/>
              <a:t> </a:t>
            </a:r>
            <a:r>
              <a:rPr lang="en-US" sz="1400" dirty="0" smtClean="0">
                <a:solidFill>
                  <a:srgbClr val="FF0000"/>
                </a:solidFill>
              </a:rPr>
              <a:t>Non-cardiogenic </a:t>
            </a:r>
            <a:r>
              <a:rPr lang="en-US" sz="1400" dirty="0">
                <a:solidFill>
                  <a:srgbClr val="FF0000"/>
                </a:solidFill>
              </a:rPr>
              <a:t>pulmonary edema</a:t>
            </a:r>
          </a:p>
          <a:p>
            <a:pPr indent="392113"/>
            <a:r>
              <a:rPr lang="en-US" sz="1400" dirty="0"/>
              <a:t> </a:t>
            </a:r>
            <a:r>
              <a:rPr lang="en-US" sz="1400" dirty="0" smtClean="0">
                <a:solidFill>
                  <a:srgbClr val="FF0000"/>
                </a:solidFill>
              </a:rPr>
              <a:t>Infection </a:t>
            </a:r>
            <a:r>
              <a:rPr lang="en-US" sz="1400" dirty="0">
                <a:solidFill>
                  <a:srgbClr val="FF0000"/>
                </a:solidFill>
              </a:rPr>
              <a:t>and Malignancy</a:t>
            </a:r>
          </a:p>
          <a:p>
            <a:pPr lvl="1" indent="457200"/>
            <a:r>
              <a:rPr lang="en-US" sz="1400" dirty="0"/>
              <a:t>Increased risk of CMV, HSV and opportunistic infections</a:t>
            </a:r>
          </a:p>
          <a:p>
            <a:pPr lvl="1" indent="457200"/>
            <a:r>
              <a:rPr lang="en-US" sz="1400" dirty="0"/>
              <a:t>Increased risk of lymphoma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657600"/>
            <a:ext cx="65532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400" b="1" dirty="0"/>
              <a:t>Limitations of OKT3 therapy</a:t>
            </a:r>
          </a:p>
          <a:p>
            <a:pPr marL="392113" lvl="0"/>
            <a:r>
              <a:rPr lang="en-US" sz="1400" dirty="0" smtClean="0"/>
              <a:t>-  Production </a:t>
            </a:r>
            <a:r>
              <a:rPr lang="en-US" sz="1400" dirty="0"/>
              <a:t>of anti-OKT3 antibody (human anti-mouse antibody)</a:t>
            </a:r>
          </a:p>
          <a:p>
            <a:pPr marL="522288" indent="-130175"/>
            <a:r>
              <a:rPr lang="en-US" sz="1400" dirty="0" smtClean="0"/>
              <a:t>-  Anti-</a:t>
            </a:r>
            <a:r>
              <a:rPr lang="en-US" sz="1400" dirty="0" err="1" smtClean="0"/>
              <a:t>idiotypic</a:t>
            </a:r>
            <a:r>
              <a:rPr lang="en-US" sz="1400" dirty="0"/>
              <a:t>: antibody that can inhibit the effect of OKT3 if titers are &gt;1:1000.  Patients should have antibody titers checked before any subsequent course of therapy.  </a:t>
            </a:r>
            <a:r>
              <a:rPr lang="en-US" sz="1400" b="1" dirty="0">
                <a:solidFill>
                  <a:srgbClr val="FF0000"/>
                </a:solidFill>
              </a:rPr>
              <a:t>If titer &gt; 1:1000</a:t>
            </a:r>
            <a:r>
              <a:rPr lang="en-US" sz="1400" dirty="0"/>
              <a:t>, alternative anti-rejection therapy must be considered.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5204453"/>
            <a:ext cx="4217074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400" b="1" dirty="0"/>
              <a:t>Monitoring</a:t>
            </a:r>
          </a:p>
          <a:p>
            <a:pPr lvl="0" indent="392113"/>
            <a:r>
              <a:rPr lang="en-US" sz="1400" dirty="0" smtClean="0"/>
              <a:t>-  T- </a:t>
            </a:r>
            <a:r>
              <a:rPr lang="en-US" sz="1400" dirty="0"/>
              <a:t>cell subsets</a:t>
            </a:r>
          </a:p>
          <a:p>
            <a:pPr marL="858838" lvl="1"/>
            <a:r>
              <a:rPr lang="en-US" sz="1400" dirty="0"/>
              <a:t>Measure 2-5x/week until OKT3 is discontinued</a:t>
            </a:r>
          </a:p>
          <a:p>
            <a:pPr marL="858838" lvl="1"/>
            <a:r>
              <a:rPr lang="en-US" sz="1400" dirty="0"/>
              <a:t>Goal is to maintain </a:t>
            </a:r>
            <a:r>
              <a:rPr lang="en-US" sz="1400" b="1" dirty="0">
                <a:solidFill>
                  <a:srgbClr val="FF0000"/>
                </a:solidFill>
              </a:rPr>
              <a:t>CD3+ cells &lt; 3%</a:t>
            </a:r>
          </a:p>
          <a:p>
            <a:pPr indent="392113"/>
            <a:r>
              <a:rPr lang="en-US" sz="1400" dirty="0"/>
              <a:t> </a:t>
            </a:r>
            <a:r>
              <a:rPr lang="en-US" sz="1400" dirty="0" smtClean="0"/>
              <a:t>-  Vital signs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795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000" y="381000"/>
            <a:ext cx="3429000" cy="33855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600" b="1" dirty="0" err="1" smtClean="0"/>
              <a:t>Antithymocyte</a:t>
            </a:r>
            <a:r>
              <a:rPr lang="en-US" sz="1600" b="1" dirty="0" smtClean="0"/>
              <a:t> Globulin </a:t>
            </a:r>
            <a:r>
              <a:rPr lang="en-US" sz="1600" dirty="0" smtClean="0"/>
              <a:t>(ATG, </a:t>
            </a:r>
            <a:r>
              <a:rPr lang="en-US" sz="1600" dirty="0" err="1" smtClean="0"/>
              <a:t>Thymo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90418"/>
              </p:ext>
            </p:extLst>
          </p:nvPr>
        </p:nvGraphicFramePr>
        <p:xfrm>
          <a:off x="1066800" y="990600"/>
          <a:ext cx="7162800" cy="510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677"/>
                <a:gridCol w="2577523"/>
                <a:gridCol w="2387600"/>
              </a:tblGrid>
              <a:tr h="50845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ATG</a:t>
                      </a:r>
                    </a:p>
                  </a:txBody>
                  <a:tcPr>
                    <a:solidFill>
                      <a:schemeClr val="accent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Thymo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2000"/>
                      </a:schemeClr>
                    </a:solidFill>
                  </a:tcPr>
                </a:tc>
              </a:tr>
              <a:tr h="7104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MOA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Polyclonal antibody from HORSE serum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From RABBIT serum</a:t>
                      </a:r>
                    </a:p>
                    <a:p>
                      <a:pPr algn="ctr"/>
                      <a:r>
                        <a:rPr lang="en-US" sz="1400" dirty="0" smtClean="0"/>
                        <a:t>More potent than ATG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2000"/>
                      </a:schemeClr>
                    </a:solidFill>
                  </a:tcPr>
                </a:tc>
              </a:tr>
              <a:tr h="7104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Clinical Use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Induction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Tx</a:t>
                      </a:r>
                      <a:endParaRPr lang="en-US" sz="1400" baseline="0" dirty="0" smtClean="0"/>
                    </a:p>
                    <a:p>
                      <a:pPr algn="ctr"/>
                      <a:r>
                        <a:rPr lang="en-US" sz="1400" baseline="0" dirty="0" smtClean="0"/>
                        <a:t>Rejection </a:t>
                      </a:r>
                      <a:r>
                        <a:rPr lang="en-US" sz="1400" baseline="0" dirty="0" err="1" smtClean="0"/>
                        <a:t>Tx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Unlabeled</a:t>
                      </a:r>
                      <a:r>
                        <a:rPr lang="en-US" sz="1400" baseline="0" dirty="0" smtClean="0"/>
                        <a:t> use for induction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FDA-approved for rejection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2000"/>
                      </a:schemeClr>
                    </a:solidFill>
                  </a:tcPr>
                </a:tc>
              </a:tr>
              <a:tr h="1295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mg/kg/day x 7-10 days; adjusted for leukopenia and thrombocytopenia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 mg/kg/day x 7-10 days; (6mg/kg total dose for induction); same dose adjustments as ATG</a:t>
                      </a:r>
                    </a:p>
                  </a:txBody>
                  <a:tcPr anchor="ctr">
                    <a:solidFill>
                      <a:schemeClr val="accent1">
                        <a:alpha val="42000"/>
                      </a:schemeClr>
                    </a:solidFill>
                  </a:tcPr>
                </a:tc>
              </a:tr>
              <a:tr h="10029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Adverse Rx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Bone marrow suppression, increased risk of infection/malignancy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Same</a:t>
                      </a:r>
                    </a:p>
                    <a:p>
                      <a:pPr algn="ctr"/>
                      <a:r>
                        <a:rPr lang="en-US" sz="1400" dirty="0" smtClean="0"/>
                        <a:t>More profound bone marrow suppression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2000"/>
                      </a:schemeClr>
                    </a:solidFill>
                  </a:tcPr>
                </a:tc>
              </a:tr>
              <a:tr h="8776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Premedicate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Solumedrol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125mg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Benadryl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25mg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/iv and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Acetaminophen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650mg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Same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2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152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000" y="381000"/>
            <a:ext cx="3810000" cy="33855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fr-FR" sz="1600" b="1" dirty="0"/>
              <a:t>IL-2 </a:t>
            </a:r>
            <a:r>
              <a:rPr lang="fr-FR" sz="1600" b="1" dirty="0" err="1"/>
              <a:t>Receptor</a:t>
            </a:r>
            <a:r>
              <a:rPr lang="fr-FR" sz="1600" b="1" dirty="0"/>
              <a:t> </a:t>
            </a:r>
            <a:r>
              <a:rPr lang="fr-FR" sz="1600" b="1" dirty="0" err="1"/>
              <a:t>Antagonist</a:t>
            </a:r>
            <a:r>
              <a:rPr lang="fr-FR" sz="1600" b="1" dirty="0"/>
              <a:t> Induction Agent</a:t>
            </a:r>
            <a:endParaRPr lang="en-US" sz="16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7933"/>
              </p:ext>
            </p:extLst>
          </p:nvPr>
        </p:nvGraphicFramePr>
        <p:xfrm>
          <a:off x="1447800" y="1219200"/>
          <a:ext cx="6400800" cy="3886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84106"/>
                <a:gridCol w="4516694"/>
              </a:tblGrid>
              <a:tr h="647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effectLst/>
                        </a:rPr>
                        <a:t>Basiliximab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alpha val="41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Chimeric monoclonal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alpha val="41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MOA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Binds to alpha subunit on activated T cells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only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alpha val="41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Use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Induction agent; NOT used to treat </a:t>
                      </a:r>
                      <a:r>
                        <a:rPr lang="en-US" sz="1600" b="0" dirty="0" smtClean="0">
                          <a:solidFill>
                            <a:srgbClr val="FF0000"/>
                          </a:solidFill>
                          <a:effectLst/>
                        </a:rPr>
                        <a:t>rejection</a:t>
                      </a:r>
                      <a:endParaRPr lang="en-US" sz="1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alpha val="41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Dose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20mg IVPB on induction and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POD#4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alpha val="41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ADE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alpha val="4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None noted; mild hypersensitivity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alpha val="41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37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3600" y="381000"/>
            <a:ext cx="4800600" cy="338554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Immunosuppressive Agents for Maintenance Therapy</a:t>
            </a:r>
            <a:r>
              <a:rPr lang="en-US" sz="1600" dirty="0"/>
              <a:t> </a:t>
            </a:r>
            <a:endParaRPr lang="en-US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3505200" y="749206"/>
            <a:ext cx="2095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-  Prednisone</a:t>
            </a:r>
          </a:p>
          <a:p>
            <a:pPr lvl="0"/>
            <a:r>
              <a:rPr lang="en-US" sz="1600" b="1" dirty="0"/>
              <a:t>-  Cyclosporine (CSA)</a:t>
            </a:r>
          </a:p>
          <a:p>
            <a:pPr lvl="0"/>
            <a:r>
              <a:rPr lang="en-US" sz="1600" b="1" dirty="0"/>
              <a:t>-  </a:t>
            </a:r>
            <a:r>
              <a:rPr lang="en-US" sz="1600" b="1" dirty="0" err="1"/>
              <a:t>Tacrolimus</a:t>
            </a:r>
            <a:r>
              <a:rPr lang="en-US" sz="1600" b="1" dirty="0"/>
              <a:t> (TAC)</a:t>
            </a:r>
          </a:p>
          <a:p>
            <a:pPr lvl="0"/>
            <a:r>
              <a:rPr lang="en-US" sz="1600" b="1" dirty="0"/>
              <a:t>-  </a:t>
            </a:r>
            <a:r>
              <a:rPr lang="en-US" sz="1600" b="1" dirty="0" err="1"/>
              <a:t>Belatacept</a:t>
            </a:r>
            <a:r>
              <a:rPr lang="en-US" sz="1600" b="1" dirty="0"/>
              <a:t> (</a:t>
            </a:r>
            <a:r>
              <a:rPr lang="en-US" sz="1600" b="1" dirty="0" err="1"/>
              <a:t>Bela</a:t>
            </a:r>
            <a:r>
              <a:rPr lang="en-US" sz="1600" b="1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2209800"/>
            <a:ext cx="1606420" cy="33855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 smtClean="0"/>
              <a:t>Corticosteroids</a:t>
            </a:r>
            <a:endParaRPr lang="en-US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990600" y="2667000"/>
            <a:ext cx="723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/>
              <a:t>Mechanism of Action</a:t>
            </a:r>
          </a:p>
          <a:p>
            <a:pPr marL="522288" lvl="0" indent="-185738"/>
            <a:r>
              <a:rPr lang="en-US" sz="1400" dirty="0" smtClean="0"/>
              <a:t>-  Binds </a:t>
            </a:r>
            <a:r>
              <a:rPr lang="en-US" sz="1400" dirty="0"/>
              <a:t>to an </a:t>
            </a:r>
            <a:r>
              <a:rPr lang="en-US" sz="1400" dirty="0" err="1"/>
              <a:t>intracystolic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steroid receptor </a:t>
            </a:r>
            <a:r>
              <a:rPr lang="en-US" sz="1400" dirty="0"/>
              <a:t>where they alter </a:t>
            </a:r>
            <a:r>
              <a:rPr lang="en-US" sz="1400" dirty="0">
                <a:solidFill>
                  <a:srgbClr val="FF0000"/>
                </a:solidFill>
              </a:rPr>
              <a:t>DNA and RNA synthesis</a:t>
            </a:r>
          </a:p>
          <a:p>
            <a:pPr marL="522288" lvl="0" indent="-185738"/>
            <a:r>
              <a:rPr lang="en-US" sz="1400" dirty="0" smtClean="0"/>
              <a:t>-  Inhibits </a:t>
            </a:r>
            <a:r>
              <a:rPr lang="en-US" sz="1400" dirty="0"/>
              <a:t>secretion of </a:t>
            </a:r>
            <a:r>
              <a:rPr lang="en-US" sz="1400" dirty="0">
                <a:solidFill>
                  <a:srgbClr val="FF0000"/>
                </a:solidFill>
              </a:rPr>
              <a:t>IL-1 from macrophages </a:t>
            </a:r>
            <a:r>
              <a:rPr lang="en-US" sz="1400" dirty="0"/>
              <a:t>and </a:t>
            </a:r>
            <a:r>
              <a:rPr lang="en-US" sz="1400" dirty="0">
                <a:solidFill>
                  <a:srgbClr val="FF0000"/>
                </a:solidFill>
              </a:rPr>
              <a:t>IL-2 secretion from T cells </a:t>
            </a:r>
            <a:r>
              <a:rPr lang="en-US" sz="1400" dirty="0"/>
              <a:t>which thereby inhibits the generation of cytotoxic T cells</a:t>
            </a:r>
          </a:p>
        </p:txBody>
      </p:sp>
      <p:sp>
        <p:nvSpPr>
          <p:cNvPr id="7" name="Rectangle 6"/>
          <p:cNvSpPr/>
          <p:nvPr/>
        </p:nvSpPr>
        <p:spPr>
          <a:xfrm>
            <a:off x="796990" y="3810000"/>
            <a:ext cx="365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Dose/ Administration</a:t>
            </a:r>
          </a:p>
          <a:p>
            <a:pPr lvl="0" indent="279400"/>
            <a:r>
              <a:rPr lang="en-US" sz="1400" dirty="0" smtClean="0"/>
              <a:t>-  Great </a:t>
            </a:r>
            <a:r>
              <a:rPr lang="en-US" sz="1400" dirty="0"/>
              <a:t>variation among transplant centers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9700" y="4567297"/>
            <a:ext cx="29337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Adverse Events</a:t>
            </a:r>
          </a:p>
          <a:p>
            <a:pPr marL="466725" lvl="0" indent="-242888">
              <a:buFontTx/>
              <a:buChar char="-"/>
            </a:pPr>
            <a:r>
              <a:rPr lang="en-US" sz="1400" dirty="0" smtClean="0"/>
              <a:t>Acute side-effects</a:t>
            </a:r>
          </a:p>
          <a:p>
            <a:pPr marL="969963" lvl="0" indent="-168275">
              <a:buFontTx/>
              <a:buChar char="-"/>
            </a:pPr>
            <a:r>
              <a:rPr lang="en-US" sz="1400" dirty="0" smtClean="0"/>
              <a:t>Xxx</a:t>
            </a:r>
          </a:p>
          <a:p>
            <a:pPr marL="969963" lvl="0" indent="-168275">
              <a:buFontTx/>
              <a:buChar char="-"/>
            </a:pPr>
            <a:r>
              <a:rPr lang="en-US" sz="1400" dirty="0" smtClean="0"/>
              <a:t>Xxx</a:t>
            </a:r>
          </a:p>
          <a:p>
            <a:pPr marL="969963" lvl="0" indent="-168275">
              <a:buFontTx/>
              <a:buChar char="-"/>
            </a:pPr>
            <a:r>
              <a:rPr lang="en-US" sz="1400" dirty="0" smtClean="0"/>
              <a:t>xxx</a:t>
            </a:r>
            <a:endParaRPr lang="en-US" sz="1400" dirty="0"/>
          </a:p>
          <a:p>
            <a:pPr marL="466725" lvl="0" indent="-242888">
              <a:buFontTx/>
              <a:buChar char="-"/>
            </a:pPr>
            <a:r>
              <a:rPr lang="en-US" sz="1400" dirty="0" smtClean="0"/>
              <a:t>Chronic side-effects</a:t>
            </a:r>
          </a:p>
          <a:p>
            <a:pPr marL="969963" lvl="0" indent="-168275">
              <a:buFontTx/>
              <a:buChar char="-"/>
            </a:pPr>
            <a:r>
              <a:rPr lang="en-US" sz="1400" dirty="0" smtClean="0"/>
              <a:t>Xxx</a:t>
            </a:r>
          </a:p>
          <a:p>
            <a:pPr marL="969963" lvl="0" indent="-168275">
              <a:buFontTx/>
              <a:buChar char="-"/>
            </a:pPr>
            <a:r>
              <a:rPr lang="en-US" sz="1400" dirty="0" smtClean="0"/>
              <a:t>Xxx</a:t>
            </a:r>
          </a:p>
          <a:p>
            <a:pPr marL="969963" lvl="0" indent="-168275">
              <a:buFontTx/>
              <a:buChar char="-"/>
            </a:pPr>
            <a:r>
              <a:rPr lang="en-US" sz="1400" dirty="0" smtClean="0"/>
              <a:t>xxx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181600" y="3810000"/>
            <a:ext cx="3276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Monitoring</a:t>
            </a:r>
          </a:p>
          <a:p>
            <a:pPr lvl="0"/>
            <a:r>
              <a:rPr lang="en-US" sz="1400" dirty="0"/>
              <a:t>Blood sugar, blood pressure, electrolytes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6800" y="5034915"/>
            <a:ext cx="365604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/>
              <a:t>Prevention of long-term complications</a:t>
            </a:r>
          </a:p>
          <a:p>
            <a:pPr lvl="0" indent="336550"/>
            <a:r>
              <a:rPr lang="en-US" sz="1400" dirty="0" smtClean="0"/>
              <a:t>- Osteoporosis </a:t>
            </a:r>
            <a:r>
              <a:rPr lang="en-US" sz="1400" dirty="0"/>
              <a:t>prevention</a:t>
            </a:r>
          </a:p>
          <a:p>
            <a:pPr lvl="0" indent="336550"/>
            <a:r>
              <a:rPr lang="en-US" sz="1400" dirty="0" smtClean="0"/>
              <a:t>- Diet</a:t>
            </a:r>
            <a:r>
              <a:rPr lang="en-US" sz="1400" dirty="0"/>
              <a:t>/ exercise program</a:t>
            </a:r>
          </a:p>
          <a:p>
            <a:pPr lvl="0" indent="336550"/>
            <a:r>
              <a:rPr lang="en-US" sz="1400" dirty="0" smtClean="0"/>
              <a:t>- Limit </a:t>
            </a:r>
            <a:r>
              <a:rPr lang="en-US" sz="1400" dirty="0"/>
              <a:t>chronic use</a:t>
            </a:r>
          </a:p>
        </p:txBody>
      </p:sp>
    </p:spTree>
    <p:extLst>
      <p:ext uri="{BB962C8B-B14F-4D97-AF65-F5344CB8AC3E}">
        <p14:creationId xmlns:p14="http://schemas.microsoft.com/office/powerpoint/2010/main" val="146907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1259</Words>
  <Application>Microsoft Macintosh PowerPoint</Application>
  <PresentationFormat>On-screen Show (4:3)</PresentationFormat>
  <Paragraphs>317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</dc:creator>
  <cp:lastModifiedBy>Leon Do</cp:lastModifiedBy>
  <cp:revision>133</cp:revision>
  <dcterms:created xsi:type="dcterms:W3CDTF">2006-08-16T00:00:00Z</dcterms:created>
  <dcterms:modified xsi:type="dcterms:W3CDTF">2014-03-28T17:54:15Z</dcterms:modified>
</cp:coreProperties>
</file>