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2" r:id="rId4"/>
    <p:sldId id="267" r:id="rId5"/>
    <p:sldId id="261" r:id="rId6"/>
    <p:sldId id="268" r:id="rId7"/>
    <p:sldId id="266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5EB4DD-AEA7-9F4D-AC04-50C2FECDFB85}">
          <p14:sldIdLst>
            <p14:sldId id="259"/>
            <p14:sldId id="260"/>
            <p14:sldId id="262"/>
          </p14:sldIdLst>
        </p14:section>
        <p14:section name="Induction" id="{31A5C983-3FFB-C54E-8C85-AF571F0F6079}">
          <p14:sldIdLst>
            <p14:sldId id="267"/>
          </p14:sldIdLst>
        </p14:section>
        <p14:section name="Monitor" id="{8F8CB954-6A58-7A47-BDA4-47F6C3376DC9}">
          <p14:sldIdLst>
            <p14:sldId id="261"/>
            <p14:sldId id="268"/>
            <p14:sldId id="266"/>
            <p14:sldId id="263"/>
          </p14:sldIdLst>
        </p14:section>
        <p14:section name="Rejection Tx" id="{94E5E402-90DA-6944-B2F0-0F735E28136E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18" autoAdjust="0"/>
  </p:normalViewPr>
  <p:slideViewPr>
    <p:cSldViewPr snapToGrid="0" snapToObjects="1">
      <p:cViewPr varScale="1">
        <p:scale>
          <a:sx n="66" d="100"/>
          <a:sy n="66" d="100"/>
        </p:scale>
        <p:origin x="-10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4559-28E5-8645-8B88-3C5E4363E8C2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811D4-4F46-1F49-929E-7493B75D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javascript:windowReference('drugInfo','drugContentPopup.aspx?mid=5961');" TargetMode="External"/><Relationship Id="rId4" Type="http://schemas.openxmlformats.org/officeDocument/2006/relationships/hyperlink" Target="javascript:windowReference('drugInfo','drugContentPopup.aspx?mid=7007');" TargetMode="External"/><Relationship Id="rId5" Type="http://schemas.openxmlformats.org/officeDocument/2006/relationships/hyperlink" Target="javascript:PopupGlossaryTerm(2753519);" TargetMode="External"/><Relationship Id="rId6" Type="http://schemas.openxmlformats.org/officeDocument/2006/relationships/hyperlink" Target="javascript:windowReference('drugInfo','drugContentPopup.aspx?mid=5689');" TargetMode="External"/><Relationship Id="rId7" Type="http://schemas.openxmlformats.org/officeDocument/2006/relationships/hyperlink" Target="javascript:windowReference('drugInfo','drugContentPopup.aspx?mid=6612');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RATG is approved only for the treatment of acute allograft rejection in kidney transplantations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11D4-4F46-1F49-929E-7493B75DCE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CD4 (cluster of differentiation 4) is a glycoprotein found on the surface of immune cells such as T helper cells, monocytes, macrophages, and dendritic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11D4-4F46-1F49-929E-7493B75DC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Calcineurin inhibitors (CIs), such as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cyclosporine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tacrolimus, which inhibit interleukin (IL)-2 and thus block T-cell activation are the backbone of immunosuppressive regimens. However, they are associated with significant adverse effects, namely,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nephrotoxicity and neurotoxicity.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Corticosteroids are a key component of immunosuppressive regimens because they block the initial steps in allograft rejection. However, the adverse effects associated with their long-term use have prompted the investigation of corticosteroid-free immunosuppressive protocols. Corticosteroids remain the cornerstone of the treatment of allograft rejection.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Antiproliferative agents such as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azathioprine and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mycophenolate inhibit T-cell proliferation by altering purine synthesis to prevent acute rejection. Bone marrow suppression is the most significant adverse effect associated with these agents.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811D4-4F46-1F49-929E-7493B75DCE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C802-8B4A-4B41-915B-7B0F1BAFA94B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DF8-472F-FC4A-9BB1-DD3352436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973" y="2061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Organs that need Transplants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17393"/>
              </p:ext>
            </p:extLst>
          </p:nvPr>
        </p:nvGraphicFramePr>
        <p:xfrm>
          <a:off x="170973" y="794412"/>
          <a:ext cx="8720073" cy="283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691"/>
                <a:gridCol w="2906691"/>
                <a:gridCol w="2906691"/>
              </a:tblGrid>
              <a:tr h="161206">
                <a:tc>
                  <a:txBody>
                    <a:bodyPr/>
                    <a:lstStyle/>
                    <a:p>
                      <a:r>
                        <a:rPr lang="en-US" dirty="0" smtClean="0"/>
                        <a:t>Transplant 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/>
                </a:tc>
              </a:tr>
              <a:tr h="403015">
                <a:tc>
                  <a:txBody>
                    <a:bodyPr/>
                    <a:lstStyle/>
                    <a:p>
                      <a:r>
                        <a:rPr lang="en-US" dirty="0" smtClean="0"/>
                        <a:t>Kidney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</a:p>
                    <a:p>
                      <a:r>
                        <a:rPr lang="en-US" dirty="0" smtClean="0"/>
                        <a:t>HTN</a:t>
                      </a:r>
                    </a:p>
                    <a:p>
                      <a:r>
                        <a:rPr lang="en-US" dirty="0" smtClean="0"/>
                        <a:t>Glomerulonephritis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</a:t>
                      </a:r>
                      <a:r>
                        <a:rPr lang="en-US" baseline="0" dirty="0" smtClean="0"/>
                        <a:t> option for pts with ESRD to improve QOL</a:t>
                      </a:r>
                      <a:endParaRPr lang="en-US" dirty="0"/>
                    </a:p>
                  </a:txBody>
                  <a:tcPr/>
                </a:tc>
              </a:tr>
              <a:tr h="403015"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 cholestatic</a:t>
                      </a:r>
                      <a:r>
                        <a:rPr lang="en-US" baseline="0" dirty="0" smtClean="0"/>
                        <a:t> cirrhosis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 B, C</a:t>
                      </a:r>
                    </a:p>
                    <a:p>
                      <a:r>
                        <a:rPr lang="en-US" dirty="0" smtClean="0"/>
                        <a:t>Alcohol</a:t>
                      </a:r>
                    </a:p>
                    <a:p>
                      <a:r>
                        <a:rPr lang="en-US" dirty="0" smtClean="0"/>
                        <a:t>Autoimmune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Lifesaving </a:t>
                      </a:r>
                      <a:endParaRPr lang="en-US" dirty="0"/>
                    </a:p>
                  </a:txBody>
                  <a:tcPr/>
                </a:tc>
              </a:tr>
              <a:tr h="282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HF class III</a:t>
                      </a:r>
                      <a:r>
                        <a:rPr lang="en-US" baseline="0" dirty="0" smtClean="0"/>
                        <a:t> or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Transplant</a:t>
                      </a:r>
                      <a:r>
                        <a:rPr lang="en-US" baseline="0" dirty="0" smtClean="0"/>
                        <a:t> if </a:t>
                      </a:r>
                    </a:p>
                    <a:p>
                      <a:r>
                        <a:rPr lang="en-US" baseline="0" dirty="0" smtClean="0"/>
                        <a:t>1 year mortality risk &gt;25%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01" y="0"/>
            <a:ext cx="449002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6363" y="276964"/>
            <a:ext cx="35648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Abbreviations:</a:t>
            </a:r>
          </a:p>
          <a:p>
            <a:endParaRPr lang="en-US" sz="1400" u="sng" dirty="0"/>
          </a:p>
          <a:p>
            <a:r>
              <a:rPr lang="en-US" sz="1400" dirty="0"/>
              <a:t>IL2RA: Interleukin 2 Receptor Antag</a:t>
            </a:r>
          </a:p>
          <a:p>
            <a:r>
              <a:rPr lang="en-US" sz="1400" dirty="0"/>
              <a:t>RATG: Rabbit antithymocyte immunoglobulin</a:t>
            </a:r>
          </a:p>
          <a:p>
            <a:endParaRPr lang="en-US" sz="1400" u="sng" dirty="0" smtClean="0"/>
          </a:p>
          <a:p>
            <a:r>
              <a:rPr lang="en-US" sz="1400" dirty="0" smtClean="0"/>
              <a:t>CI</a:t>
            </a:r>
            <a:r>
              <a:rPr lang="en-US" sz="1400" dirty="0"/>
              <a:t>: Calcineurin Inhibitor</a:t>
            </a:r>
          </a:p>
          <a:p>
            <a:pPr lvl="1"/>
            <a:r>
              <a:rPr lang="en-US" sz="1400" dirty="0"/>
              <a:t>CSA: Cyclosporin</a:t>
            </a:r>
          </a:p>
          <a:p>
            <a:pPr lvl="1">
              <a:defRPr/>
            </a:pPr>
            <a:r>
              <a:rPr lang="en-US" sz="1400" dirty="0"/>
              <a:t>TAC: </a:t>
            </a:r>
            <a:r>
              <a:rPr lang="en-US" sz="1400" dirty="0" smtClean="0"/>
              <a:t>Tacrolimus</a:t>
            </a:r>
          </a:p>
          <a:p>
            <a:endParaRPr lang="en-US" sz="1400" dirty="0"/>
          </a:p>
          <a:p>
            <a:r>
              <a:rPr lang="en-US" sz="1400" dirty="0" smtClean="0"/>
              <a:t>MPA: Mycophenolate</a:t>
            </a:r>
          </a:p>
          <a:p>
            <a:r>
              <a:rPr lang="en-US" sz="1400" dirty="0"/>
              <a:t>SRL: Sirolimus</a:t>
            </a:r>
          </a:p>
          <a:p>
            <a:endParaRPr lang="en-US" sz="1400" dirty="0"/>
          </a:p>
          <a:p>
            <a:r>
              <a:rPr lang="en-US" sz="1400" dirty="0"/>
              <a:t>OKT3: Muromonab </a:t>
            </a:r>
            <a:r>
              <a:rPr lang="en-US" sz="1400" dirty="0" smtClean="0"/>
              <a:t>CD3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36952" y="901700"/>
            <a:ext cx="0" cy="876300"/>
          </a:xfrm>
          <a:prstGeom prst="line">
            <a:avLst/>
          </a:prstGeom>
          <a:ln w="12700">
            <a:solidFill>
              <a:schemeClr val="tx1">
                <a:alpha val="2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36952" y="1778000"/>
            <a:ext cx="330348" cy="0"/>
          </a:xfrm>
          <a:prstGeom prst="straightConnector1">
            <a:avLst/>
          </a:prstGeom>
          <a:ln w="12700">
            <a:solidFill>
              <a:schemeClr val="tx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3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98715"/>
              </p:ext>
            </p:extLst>
          </p:nvPr>
        </p:nvGraphicFramePr>
        <p:xfrm>
          <a:off x="138922" y="1324883"/>
          <a:ext cx="8895835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829"/>
                <a:gridCol w="1942562"/>
                <a:gridCol w="727566"/>
                <a:gridCol w="2147157"/>
                <a:gridCol w="2355721"/>
              </a:tblGrid>
              <a:tr h="15086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Abb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Notes</a:t>
                      </a:r>
                      <a:endParaRPr lang="en-US" sz="1400" b="1" dirty="0"/>
                    </a:p>
                  </a:txBody>
                  <a:tcPr/>
                </a:tc>
              </a:tr>
              <a:tr h="25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Corticosteroids</a:t>
                      </a:r>
                      <a:endParaRPr lang="en-US" sz="1400" dirty="0"/>
                    </a:p>
                  </a:txBody>
                  <a:tcPr>
                    <a:solidFill>
                      <a:srgbClr val="FFFF00">
                        <a:alpha val="2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Methylprednisolone (IV)</a:t>
                      </a:r>
                    </a:p>
                    <a:p>
                      <a:r>
                        <a:rPr lang="en-US" sz="1400" dirty="0" smtClean="0"/>
                        <a:t>Prednisone</a:t>
                      </a:r>
                      <a:endParaRPr lang="en-US" sz="1400" dirty="0"/>
                    </a:p>
                  </a:txBody>
                  <a:tcPr>
                    <a:solidFill>
                      <a:srgbClr val="FFFF00">
                        <a:alpha val="2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solidFill>
                      <a:srgbClr val="FFFF00">
                        <a:alpha val="2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 cytokine activation inhibiting interleukins.</a:t>
                      </a:r>
                    </a:p>
                    <a:p>
                      <a:r>
                        <a:rPr lang="en-US" sz="1400" dirty="0" smtClean="0"/>
                        <a:t>IL promote development</a:t>
                      </a:r>
                      <a:r>
                        <a:rPr lang="en-US" sz="1400" baseline="0" dirty="0" smtClean="0"/>
                        <a:t> of T and B cells</a:t>
                      </a:r>
                      <a:endParaRPr lang="en-US" sz="1400" dirty="0" smtClean="0"/>
                    </a:p>
                  </a:txBody>
                  <a:tcPr>
                    <a:solidFill>
                      <a:srgbClr val="FFFF00">
                        <a:alpha val="2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Acute (3-5 days):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Psychosis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Chronic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: Cushings</a:t>
                      </a:r>
                    </a:p>
                    <a:p>
                      <a:r>
                        <a:rPr lang="en-US" sz="1400" dirty="0" smtClean="0"/>
                        <a:t>Tx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Induction 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          and </a:t>
                      </a:r>
                    </a:p>
                    <a:p>
                      <a:r>
                        <a:rPr lang="en-US" sz="1400" baseline="0" dirty="0" smtClean="0"/>
                        <a:t>      </a:t>
                      </a:r>
                      <a:r>
                        <a:rPr lang="en-US" sz="1400" dirty="0" smtClean="0"/>
                        <a:t>Maintenance</a:t>
                      </a:r>
                    </a:p>
                  </a:txBody>
                  <a:tcPr>
                    <a:solidFill>
                      <a:srgbClr val="FFFF00">
                        <a:alpha val="26000"/>
                      </a:srgbClr>
                    </a:solidFill>
                  </a:tcPr>
                </a:tc>
              </a:tr>
              <a:tr h="25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Calcineurin Inhibitors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Cyclosporine</a:t>
                      </a:r>
                    </a:p>
                    <a:p>
                      <a:r>
                        <a:rPr lang="en-US" sz="1400" dirty="0" smtClean="0"/>
                        <a:t>Tacrolimus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CSA</a:t>
                      </a:r>
                    </a:p>
                    <a:p>
                      <a:r>
                        <a:rPr lang="en-US" sz="1400" dirty="0" smtClean="0"/>
                        <a:t>TAC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 T-cell proliferation by inhibiting the production of IL-2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Nephrotoxicity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3620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Antimetabolites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Mycophenolate Acid</a:t>
                      </a:r>
                    </a:p>
                    <a:p>
                      <a:r>
                        <a:rPr lang="en-US" sz="1400" dirty="0" smtClean="0"/>
                        <a:t>Mycophenolate Mofetil</a:t>
                      </a:r>
                    </a:p>
                    <a:p>
                      <a:r>
                        <a:rPr lang="en-US" sz="1400" dirty="0" smtClean="0"/>
                        <a:t>Mycophenolate Sodium</a:t>
                      </a:r>
                    </a:p>
                    <a:p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Azathioprine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MPA</a:t>
                      </a:r>
                    </a:p>
                    <a:p>
                      <a:r>
                        <a:rPr lang="en-US" sz="1400" dirty="0" smtClean="0"/>
                        <a:t>MMF</a:t>
                      </a:r>
                    </a:p>
                    <a:p>
                      <a:r>
                        <a:rPr lang="en-US" sz="1400" dirty="0" smtClean="0"/>
                        <a:t>MPS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AZA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Inhibit DNA polymerase --&gt; decrease T and B cell proliferation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1508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Rapamycin Inhibitors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Sirolimus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SRL/SIR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Inhibits the response to cytokines (protein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released </a:t>
                      </a:r>
                      <a:r>
                        <a:rPr lang="en-US" sz="1400" baseline="0" dirty="0" smtClean="0"/>
                        <a:t>by T and B cells)</a:t>
                      </a:r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alpha val="43000"/>
                          </a:srgbClr>
                        </a:gs>
                        <a:gs pos="80000">
                          <a:prstClr val="white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1508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Anti-Thymocyte</a:t>
                      </a:r>
                      <a:endParaRPr lang="en-US" sz="1400" dirty="0"/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Atgam 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horse</a:t>
                      </a:r>
                      <a:r>
                        <a:rPr lang="en-US" sz="1400" dirty="0" smtClean="0"/>
                        <a:t>)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Thymoglobulin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rabbit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rgbClr val="3366FF">
                            <a:alpha val="27000"/>
                          </a:srgbClr>
                        </a:gs>
                        <a:gs pos="100000">
                          <a:srgbClr val="FFFF00">
                            <a:alpha val="27000"/>
                          </a:srgbClr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ATG</a:t>
                      </a:r>
                    </a:p>
                    <a:p>
                      <a:r>
                        <a:rPr lang="en-US" sz="1400" dirty="0" smtClean="0"/>
                        <a:t>RATG</a:t>
                      </a:r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Bind and lyse T</a:t>
                      </a:r>
                      <a:r>
                        <a:rPr lang="en-US" sz="1400" baseline="0" dirty="0" smtClean="0"/>
                        <a:t> cells</a:t>
                      </a:r>
                      <a:endParaRPr lang="en-US" sz="1400" dirty="0" smtClean="0"/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 induction</a:t>
                      </a:r>
                      <a:r>
                        <a:rPr lang="en-US" sz="1400" baseline="0" dirty="0" smtClean="0"/>
                        <a:t> &amp; acute </a:t>
                      </a:r>
                      <a:r>
                        <a:rPr lang="en-US" sz="1400" baseline="0" dirty="0" smtClean="0"/>
                        <a:t>rejection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Bone marrow suppression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</a:tr>
              <a:tr h="1508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Muromonab-CD3</a:t>
                      </a:r>
                      <a:endParaRPr lang="en-US" sz="1400" dirty="0"/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OKT3</a:t>
                      </a:r>
                      <a:endParaRPr lang="en-US" sz="1400" dirty="0"/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OKT3</a:t>
                      </a:r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Bind to mature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 cells </a:t>
                      </a:r>
                      <a:r>
                        <a:rPr lang="en-US" sz="1400" dirty="0" smtClean="0">
                          <a:sym typeface="Wingdings"/>
                        </a:rPr>
                        <a:t> inactive T cells</a:t>
                      </a:r>
                      <a:endParaRPr lang="en-US" sz="1400" dirty="0" smtClean="0"/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Cytokine-release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syndrome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3366FF">
                        <a:alpha val="2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8922" y="0"/>
            <a:ext cx="8791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Acute Rejection: Caused by infiltration </a:t>
            </a:r>
            <a:r>
              <a:rPr lang="en-US" dirty="0">
                <a:solidFill>
                  <a:srgbClr val="000000"/>
                </a:solidFill>
              </a:rPr>
              <a:t>of T cells into the allograft, which triggers inflammatory and cytotoxic effects on the graft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Chronic Rejection: Interactions between CD4</a:t>
            </a:r>
            <a:r>
              <a:rPr lang="en-US" dirty="0">
                <a:solidFill>
                  <a:srgbClr val="000000"/>
                </a:solidFill>
              </a:rPr>
              <a:t>+ and CD8+ T cells, and B </a:t>
            </a:r>
            <a:r>
              <a:rPr lang="en-US" dirty="0" smtClean="0">
                <a:solidFill>
                  <a:srgbClr val="000000"/>
                </a:solidFill>
              </a:rPr>
              <a:t>cells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2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11773" y="1494716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Cyclosporine 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b="1" dirty="0" smtClean="0"/>
              <a:t>Tacrolimus </a:t>
            </a:r>
            <a:endParaRPr lang="en-US" b="1" dirty="0">
              <a:sym typeface="Wingding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514" y="1674728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35768" y="1786647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Atgam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0642" y="1101995"/>
            <a:ext cx="24728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Mycophenolate Mofetil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/>
              <a:t>C</a:t>
            </a:r>
            <a:r>
              <a:rPr lang="en-US" b="1" dirty="0" err="1" smtClean="0"/>
              <a:t>ellcept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b="1" dirty="0" smtClean="0"/>
              <a:t>Mycophenolate Sodium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b="1" dirty="0" smtClean="0"/>
              <a:t>Sirolimus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22187" y="1674728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13362" y="1674728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7633"/>
              </p:ext>
            </p:extLst>
          </p:nvPr>
        </p:nvGraphicFramePr>
        <p:xfrm>
          <a:off x="481359" y="3021823"/>
          <a:ext cx="8264005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846"/>
                <a:gridCol w="5462159"/>
              </a:tblGrid>
              <a:tr h="2177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Dose</a:t>
                      </a:r>
                      <a:endParaRPr lang="en-US" sz="1400" dirty="0"/>
                    </a:p>
                  </a:txBody>
                  <a:tcPr/>
                </a:tc>
              </a:tr>
              <a:tr h="8053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Methylprednisolone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 – 1000 mg IV daily</a:t>
                      </a:r>
                      <a:r>
                        <a:rPr lang="en-US" sz="1400" baseline="0" dirty="0" smtClean="0"/>
                        <a:t> at 7 AM for 3 days</a:t>
                      </a:r>
                    </a:p>
                    <a:p>
                      <a:r>
                        <a:rPr lang="en-US" sz="1400" baseline="0" dirty="0" smtClean="0"/>
                        <a:t>   or</a:t>
                      </a:r>
                    </a:p>
                    <a:p>
                      <a:r>
                        <a:rPr lang="en-US" sz="1400" baseline="0" dirty="0" smtClean="0"/>
                        <a:t>Prednisone 200 mg PO daily</a:t>
                      </a:r>
                    </a:p>
                    <a:p>
                      <a:r>
                        <a:rPr lang="en-US" sz="1400" baseline="0" dirty="0" smtClean="0"/>
                        <a:t>Taper over 5 days to 20 mg daily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d/c over a period of months</a:t>
                      </a:r>
                      <a:endParaRPr lang="en-US" sz="1400" dirty="0"/>
                    </a:p>
                  </a:txBody>
                  <a:tcPr/>
                </a:tc>
              </a:tr>
              <a:tr h="2177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Cyclosporine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4-12 hr      pre-transplant:    15 mg/kg PO x1</a:t>
                      </a:r>
                    </a:p>
                    <a:p>
                      <a:r>
                        <a:rPr lang="en-US" sz="1400" dirty="0" smtClean="0"/>
                        <a:t>1-2 weeks post-transplant:    6 mg/kg/day PO BID</a:t>
                      </a:r>
                    </a:p>
                    <a:p>
                      <a:r>
                        <a:rPr lang="en-US" sz="1400" dirty="0" smtClean="0"/>
                        <a:t>Reduce 5% per week until      5 mg/kg/day PO BID</a:t>
                      </a:r>
                      <a:endParaRPr lang="en-US" sz="1400" dirty="0"/>
                    </a:p>
                  </a:txBody>
                  <a:tcPr/>
                </a:tc>
              </a:tr>
              <a:tr h="3042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Atgam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</a:t>
                      </a:r>
                      <a:r>
                        <a:rPr lang="en-US" sz="1400" baseline="0" dirty="0" smtClean="0"/>
                        <a:t> within 24 hours of transplant</a:t>
                      </a:r>
                    </a:p>
                    <a:p>
                      <a:r>
                        <a:rPr lang="en-US" sz="1400" dirty="0" smtClean="0"/>
                        <a:t>15-20 mg/kg/day x 7-10 days</a:t>
                      </a:r>
                    </a:p>
                    <a:p>
                      <a:r>
                        <a:rPr lang="en-US" sz="1400" dirty="0" smtClean="0"/>
                        <a:t>adjusted for leukopenia and thrombocytopenia</a:t>
                      </a:r>
                      <a:endParaRPr lang="en-US" sz="1400" dirty="0"/>
                    </a:p>
                  </a:txBody>
                  <a:tcPr/>
                </a:tc>
              </a:tr>
              <a:tr h="3042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Mycophenolate</a:t>
                      </a:r>
                      <a:r>
                        <a:rPr lang="en-US" sz="1400" baseline="0" dirty="0" smtClean="0"/>
                        <a:t> Mofetil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 mg PO BID</a:t>
                      </a:r>
                    </a:p>
                    <a:p>
                      <a:r>
                        <a:rPr lang="en-US" sz="1400" dirty="0" smtClean="0"/>
                        <a:t>Adjusted for leucopenia</a:t>
                      </a:r>
                      <a:r>
                        <a:rPr lang="en-US" sz="1400" baseline="0" dirty="0" smtClean="0"/>
                        <a:t> and thrombocytopenia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89811" y="81734"/>
            <a:ext cx="8044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Induction Therapy</a:t>
            </a:r>
          </a:p>
          <a:p>
            <a:r>
              <a:rPr lang="en-US" dirty="0"/>
              <a:t>When: begun before, at the time of, or immediately after transplantation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Give Quadruple Induction Therapy (most common</a:t>
            </a:r>
            <a:r>
              <a:rPr lang="en-US" dirty="0" smtClean="0"/>
              <a:t>)</a:t>
            </a:r>
            <a:r>
              <a:rPr lang="en-US" dirty="0"/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810" y="1674728"/>
            <a:ext cx="220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(High dose)</a:t>
            </a:r>
          </a:p>
          <a:p>
            <a:pPr algn="ctr"/>
            <a:r>
              <a:rPr lang="en-US" b="1" dirty="0" smtClean="0"/>
              <a:t>IV </a:t>
            </a:r>
            <a:r>
              <a:rPr lang="en-US" b="1" dirty="0" err="1" smtClean="0"/>
              <a:t>Methylprednisone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81429" y="13983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1-07 at 11.5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425"/>
            <a:ext cx="9144000" cy="5245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13" y="172496"/>
            <a:ext cx="2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Maintenance =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4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1-07 at 1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217"/>
            <a:ext cx="9144000" cy="392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67" y="53442"/>
            <a:ext cx="2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Maintenance =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5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1-07 at 1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" y="903126"/>
            <a:ext cx="7421909" cy="47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6851"/>
            <a:ext cx="574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Cyclosporine/Tacrolimus Renal Toxicity </a:t>
            </a:r>
            <a:r>
              <a:rPr lang="en-US" dirty="0" err="1" smtClean="0"/>
              <a:t>Vs</a:t>
            </a:r>
            <a:r>
              <a:rPr lang="en-US" dirty="0" smtClean="0"/>
              <a:t> Kidney Rejection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3-11-07 at 1.5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746"/>
            <a:ext cx="9144000" cy="34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4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32" y="59139"/>
            <a:ext cx="440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Rejection Therapy</a:t>
            </a:r>
            <a:endParaRPr lang="en-US" u="sng" dirty="0"/>
          </a:p>
          <a:p>
            <a:r>
              <a:rPr lang="en-US" dirty="0" smtClean="0"/>
              <a:t>Goal: prevent irreversible injury to allograft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12649"/>
              </p:ext>
            </p:extLst>
          </p:nvPr>
        </p:nvGraphicFramePr>
        <p:xfrm>
          <a:off x="160371" y="774183"/>
          <a:ext cx="489489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908"/>
                <a:gridCol w="277298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Mild Rejection</a:t>
                      </a:r>
                      <a:endParaRPr lang="en-US" sz="1600" b="1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Prednisone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2-3 mg/kg/day with rapid taper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or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Solumedrol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 mg IV</a:t>
                      </a:r>
                      <a:r>
                        <a:rPr lang="en-US" sz="1600" baseline="0" dirty="0" smtClean="0"/>
                        <a:t> Piggy Back x3 days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36059"/>
              </p:ext>
            </p:extLst>
          </p:nvPr>
        </p:nvGraphicFramePr>
        <p:xfrm>
          <a:off x="160370" y="2291057"/>
          <a:ext cx="494002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/>
                <a:gridCol w="2758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Severe Rejection</a:t>
                      </a:r>
                      <a:endParaRPr lang="en-US" sz="1600" b="1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Steroid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 “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+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Thymoglobulin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30156"/>
              </p:ext>
            </p:extLst>
          </p:nvPr>
        </p:nvGraphicFramePr>
        <p:xfrm>
          <a:off x="160370" y="3981285"/>
          <a:ext cx="4850943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996"/>
                <a:gridCol w="2688947"/>
              </a:tblGrid>
              <a:tr h="1372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Rejection NOT</a:t>
                      </a:r>
                      <a:r>
                        <a:rPr lang="en-US" sz="1600" b="1" baseline="0" dirty="0" smtClean="0"/>
                        <a:t> resolved</a:t>
                      </a:r>
                      <a:endParaRPr lang="en-US" sz="1600" b="1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Methylprednisolone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 mg IV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+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Diphenhydramine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25-50 mg PO 30 min pre-OKT3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+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Acetaminophen 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650 mg PO 30 min pre-OKT3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</a:t>
                      </a:r>
                      <a:r>
                        <a:rPr lang="en-US" sz="1600" b="0" baseline="0" dirty="0" smtClean="0"/>
                        <a:t> +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  <a:tr h="13729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OKT3</a:t>
                      </a:r>
                      <a:endParaRPr lang="en-US" sz="1600" b="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mg IVP </a:t>
                      </a:r>
                      <a:r>
                        <a:rPr lang="en-US" sz="1600" dirty="0" err="1" smtClean="0"/>
                        <a:t>qday</a:t>
                      </a:r>
                      <a:r>
                        <a:rPr lang="en-US" sz="1600" baseline="0" dirty="0" smtClean="0"/>
                        <a:t> x7-10 days</a:t>
                      </a:r>
                      <a:endParaRPr lang="en-US" sz="1600" dirty="0"/>
                    </a:p>
                  </a:txBody>
                  <a:tcPr>
                    <a:solidFill>
                      <a:srgbClr val="3366FF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creen Shot 2013-11-13 at 4.2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97" y="723847"/>
            <a:ext cx="4002708" cy="37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997</TotalTime>
  <Words>724</Words>
  <Application>Microsoft Macintosh PowerPoint</Application>
  <PresentationFormat>On-screen Show (4:3)</PresentationFormat>
  <Paragraphs>164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132</cp:revision>
  <dcterms:created xsi:type="dcterms:W3CDTF">2013-11-07T16:28:52Z</dcterms:created>
  <dcterms:modified xsi:type="dcterms:W3CDTF">2014-03-19T15:52:58Z</dcterms:modified>
</cp:coreProperties>
</file>