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4571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14" autoAdjust="0"/>
  </p:normalViewPr>
  <p:slideViewPr>
    <p:cSldViewPr snapToGrid="0" snapToObjects="1">
      <p:cViewPr varScale="1">
        <p:scale>
          <a:sx n="64" d="100"/>
          <a:sy n="64" d="100"/>
        </p:scale>
        <p:origin x="-112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3912C-8DF3-F64B-B578-2241FD635CCC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0CDED-B18D-AF4F-9F81-A867F1019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3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4" algn="l" defTabSz="4571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1C70-E533-684C-8A68-D7932310AE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Know dosing</a:t>
            </a:r>
          </a:p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6531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Probenecid </a:t>
            </a:r>
            <a:r>
              <a:rPr lang="en-US" dirty="0" smtClean="0"/>
              <a:t>inhibits renal reabsorption. That’s why it’s Contraindicated if pt has renal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61C70-E533-684C-8A68-D7932310AE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D-D  Allopurinol + Azathioprine </a:t>
            </a:r>
          </a:p>
          <a:p>
            <a:r>
              <a:rPr lang="en-US" dirty="0" smtClean="0"/>
              <a:t>Oxypurinol can be a bone marrow depressant</a:t>
            </a:r>
          </a:p>
          <a:p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CDED-B18D-AF4F-9F81-A867F1019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dosing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0CDED-B18D-AF4F-9F81-A867F1019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8" indent="0">
              <a:buNone/>
              <a:defRPr sz="900"/>
            </a:lvl5pPr>
            <a:lvl6pPr marL="2285772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1" tIns="45716" rIns="91431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6A7F-83F4-AE46-BF4E-E1652BFECF7D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6C9C-DF22-3544-9F17-DB93DB3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45715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2" algn="l" defTabSz="45715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8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7" algn="l" defTabSz="45715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597" y="101512"/>
            <a:ext cx="8208037" cy="113876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1700" u="sng" dirty="0"/>
              <a:t>Hyperuricemia: </a:t>
            </a:r>
            <a:r>
              <a:rPr lang="en-US" sz="1700" dirty="0"/>
              <a:t>high uric acid aka urate</a:t>
            </a:r>
          </a:p>
          <a:p>
            <a:r>
              <a:rPr lang="en-US" sz="1700" dirty="0">
                <a:solidFill>
                  <a:srgbClr val="FF0000"/>
                </a:solidFill>
              </a:rPr>
              <a:t>Uric Acid &gt; 7 mg/</a:t>
            </a:r>
            <a:r>
              <a:rPr lang="en-US" sz="1700" dirty="0" smtClean="0">
                <a:solidFill>
                  <a:srgbClr val="FF0000"/>
                </a:solidFill>
              </a:rPr>
              <a:t>dL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Goal &lt; 6 mg/dL</a:t>
            </a:r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/>
              <a:t>Uric acid is excreted renally (has no function).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597" y="1332783"/>
            <a:ext cx="3508432" cy="140037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700" u="sng" dirty="0"/>
              <a:t>Cause of Hyperuricemia (CAN’T LEAP)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</a:t>
            </a:r>
            <a:r>
              <a:rPr lang="en-US" sz="1700" dirty="0"/>
              <a:t>yclosporine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</a:t>
            </a:r>
            <a:r>
              <a:rPr lang="en-US" sz="1700" dirty="0"/>
              <a:t>lcohol</a:t>
            </a:r>
          </a:p>
          <a:p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iacin: Vitamin B3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T</a:t>
            </a:r>
            <a:r>
              <a:rPr lang="en-US" sz="1700" dirty="0" smtClean="0"/>
              <a:t>hiazide</a:t>
            </a:r>
            <a:endParaRPr lang="en-US" sz="1700" dirty="0"/>
          </a:p>
        </p:txBody>
      </p:sp>
      <p:sp>
        <p:nvSpPr>
          <p:cNvPr id="15" name="Rectangle 14"/>
          <p:cNvSpPr/>
          <p:nvPr/>
        </p:nvSpPr>
        <p:spPr>
          <a:xfrm>
            <a:off x="2704027" y="1585272"/>
            <a:ext cx="4572000" cy="1138769"/>
          </a:xfrm>
          <a:prstGeom prst="rect">
            <a:avLst/>
          </a:prstGeom>
        </p:spPr>
        <p:txBody>
          <a:bodyPr lIns="91435" tIns="45718" rIns="91435" bIns="45718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L</a:t>
            </a:r>
            <a:r>
              <a:rPr lang="en-US" sz="1700" dirty="0"/>
              <a:t>evodopa</a:t>
            </a:r>
          </a:p>
          <a:p>
            <a:r>
              <a:rPr lang="en-US" sz="1700" dirty="0">
                <a:solidFill>
                  <a:srgbClr val="FF0000"/>
                </a:solidFill>
              </a:rPr>
              <a:t>E</a:t>
            </a:r>
            <a:r>
              <a:rPr lang="en-US" sz="1700" dirty="0"/>
              <a:t>thambutol (TB)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A</a:t>
            </a:r>
            <a:r>
              <a:rPr lang="en-US" sz="1700" dirty="0" smtClean="0"/>
              <a:t>spirin</a:t>
            </a:r>
            <a:endParaRPr lang="en-US" sz="1700" dirty="0"/>
          </a:p>
          <a:p>
            <a:r>
              <a:rPr lang="en-US" sz="1700" dirty="0" smtClean="0">
                <a:solidFill>
                  <a:srgbClr val="FF0000"/>
                </a:solidFill>
              </a:rPr>
              <a:t>P</a:t>
            </a:r>
            <a:r>
              <a:rPr lang="en-US" sz="1700" dirty="0" smtClean="0"/>
              <a:t>urine foods, </a:t>
            </a:r>
            <a:r>
              <a:rPr lang="en-US" sz="1700" dirty="0">
                <a:solidFill>
                  <a:srgbClr val="FF0000"/>
                </a:solidFill>
              </a:rPr>
              <a:t>P</a:t>
            </a:r>
            <a:r>
              <a:rPr lang="en-US" sz="1700" dirty="0"/>
              <a:t>yrazinamide (TB</a:t>
            </a:r>
            <a:r>
              <a:rPr lang="en-US" sz="1700" dirty="0" smtClean="0"/>
              <a:t>)</a:t>
            </a:r>
            <a:endParaRPr lang="en-US" sz="17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70" y="101512"/>
            <a:ext cx="1862667" cy="1485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56593" y="1587412"/>
            <a:ext cx="966034" cy="341632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Uric Acid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29" y="2882426"/>
            <a:ext cx="4013906" cy="3128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4027" y="3219512"/>
            <a:ext cx="9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URIC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485" y="31670"/>
            <a:ext cx="4015344" cy="8771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700" u="sng" dirty="0"/>
              <a:t>Tx of Hyperuricemia</a:t>
            </a:r>
          </a:p>
          <a:p>
            <a:r>
              <a:rPr lang="en-US" sz="1700" dirty="0">
                <a:solidFill>
                  <a:srgbClr val="FF0000"/>
                </a:solidFill>
              </a:rPr>
              <a:t>Goal   Uric Acid &lt; 6 mg/</a:t>
            </a:r>
            <a:r>
              <a:rPr lang="en-US" sz="1700" dirty="0" smtClean="0">
                <a:solidFill>
                  <a:srgbClr val="FF0000"/>
                </a:solidFill>
              </a:rPr>
              <a:t>dL</a:t>
            </a:r>
          </a:p>
          <a:p>
            <a:r>
              <a:rPr lang="en-US" sz="1700" dirty="0" smtClean="0">
                <a:solidFill>
                  <a:srgbClr val="FF0000"/>
                </a:solidFill>
              </a:rPr>
              <a:t>Don’t start Allopurinol during ACUTE attack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235" y="840176"/>
            <a:ext cx="4572000" cy="1372683"/>
          </a:xfrm>
          <a:prstGeom prst="rect">
            <a:avLst/>
          </a:prstGeom>
        </p:spPr>
        <p:txBody>
          <a:bodyPr lIns="64008" tIns="32004" rIns="64008" bIns="32004">
            <a:spAutoFit/>
          </a:bodyPr>
          <a:lstStyle/>
          <a:p>
            <a:r>
              <a:rPr lang="en-US" sz="1700" u="sng" dirty="0"/>
              <a:t>Who to Tx:</a:t>
            </a:r>
          </a:p>
          <a:p>
            <a:r>
              <a:rPr lang="en-US" sz="1700" dirty="0"/>
              <a:t>Pts with S/S (gout attacks)</a:t>
            </a:r>
          </a:p>
          <a:p>
            <a:r>
              <a:rPr lang="en-US" sz="1700" dirty="0"/>
              <a:t>Pts with tophi</a:t>
            </a:r>
          </a:p>
          <a:p>
            <a:r>
              <a:rPr lang="en-US" sz="1700" dirty="0"/>
              <a:t>Pts with nephrolithiasis (stones)</a:t>
            </a:r>
          </a:p>
          <a:p>
            <a:r>
              <a:rPr lang="en-US" sz="1700" dirty="0"/>
              <a:t>Pts with nephropathy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83420"/>
              </p:ext>
            </p:extLst>
          </p:nvPr>
        </p:nvGraphicFramePr>
        <p:xfrm>
          <a:off x="320235" y="2318289"/>
          <a:ext cx="8610422" cy="4594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7900"/>
                <a:gridCol w="3983756"/>
                <a:gridCol w="3418766"/>
              </a:tblGrid>
              <a:tr h="29943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Allopurinol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Probenecid</a:t>
                      </a:r>
                      <a:endParaRPr lang="en-US" sz="1800" b="1" dirty="0"/>
                    </a:p>
                  </a:txBody>
                  <a:tcPr marL="60960" marR="60960" marT="34290" marB="34290"/>
                </a:tc>
              </a:tr>
              <a:tr h="29943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MOA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Next slide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Inhibits</a:t>
                      </a:r>
                      <a:r>
                        <a:rPr lang="en-US" sz="1800" baseline="0" dirty="0" smtClean="0"/>
                        <a:t> uric acid reabsorption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104158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Dose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100 mg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daily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Most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will need 300 mg daily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dirty="0" smtClean="0"/>
                        <a:t>If CKD 50 mg </a:t>
                      </a:r>
                      <a:r>
                        <a:rPr lang="en-US" sz="1800" dirty="0" smtClean="0"/>
                        <a:t>daily </a:t>
                      </a:r>
                    </a:p>
                    <a:p>
                      <a:pPr marL="0" marR="0" indent="0" algn="l" defTabSz="4571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Metabolite Oxypurinol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/>
                        </a:rPr>
                        <a:t> bone marrow suppression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  +</a:t>
                      </a:r>
                    </a:p>
                    <a:p>
                      <a:r>
                        <a:rPr lang="en-US" sz="1800" dirty="0" smtClean="0"/>
                        <a:t>10 glasses of water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250 mg BID</a:t>
                      </a:r>
                    </a:p>
                    <a:p>
                      <a:r>
                        <a:rPr lang="en-US" sz="1800" dirty="0" smtClean="0"/>
                        <a:t>  +</a:t>
                      </a:r>
                    </a:p>
                    <a:p>
                      <a:r>
                        <a:rPr lang="en-US" sz="1800" dirty="0" smtClean="0"/>
                        <a:t>10</a:t>
                      </a:r>
                      <a:r>
                        <a:rPr lang="en-US" sz="1800" baseline="0" dirty="0" smtClean="0"/>
                        <a:t> glasses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2479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Titrate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Q2-5 weeks</a:t>
                      </a: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Q1-2 weeks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2479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Screening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HLA-B*5801</a:t>
                      </a: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CI if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ClCr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&lt; 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4290" marB="34290"/>
                </a:tc>
              </a:tr>
              <a:tr h="64479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Monitor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Steven John’s Syndrome</a:t>
                      </a:r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SCr</a:t>
                      </a:r>
                      <a:endParaRPr lang="en-US" sz="1800" dirty="0" smtClean="0"/>
                    </a:p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Uric </a:t>
                      </a:r>
                      <a:r>
                        <a:rPr lang="en-US" sz="1800" dirty="0" smtClean="0"/>
                        <a:t>Acid</a:t>
                      </a:r>
                      <a:endParaRPr lang="en-US" sz="1800" dirty="0" smtClean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Uric Acid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  <a:tr h="2479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D-D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Next slide</a:t>
                      </a: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Penicillin (good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 marL="60960" marR="60960" marT="34290" marB="34290"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09" y="138894"/>
            <a:ext cx="1910392" cy="1456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62737" y="1548807"/>
            <a:ext cx="67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tophi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025" y="59526"/>
            <a:ext cx="1137758" cy="14595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41025" y="151907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Al-lot of </a:t>
            </a:r>
          </a:p>
          <a:p>
            <a:pPr algn="ctr"/>
            <a:r>
              <a:rPr lang="en-US" dirty="0" smtClean="0"/>
              <a:t>Pure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7" y="1475923"/>
            <a:ext cx="1262039" cy="9928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335" y="2393862"/>
            <a:ext cx="760867" cy="35393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1700" dirty="0"/>
              <a:t>Purine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468" y="226710"/>
            <a:ext cx="2511304" cy="61863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Allopurinol MOA</a:t>
            </a:r>
          </a:p>
          <a:p>
            <a:r>
              <a:rPr lang="en-US" dirty="0" smtClean="0"/>
              <a:t>Inhibits Xanthine Oxidase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131" y="1205311"/>
            <a:ext cx="1141851" cy="12845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8851" y="2453008"/>
            <a:ext cx="1440097" cy="341632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Hypoxanthine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337" y="1247644"/>
            <a:ext cx="1186543" cy="12097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77681" y="2504839"/>
            <a:ext cx="968626" cy="341632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Xanthine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766" y="993756"/>
            <a:ext cx="1526437" cy="171724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87080" y="2472547"/>
            <a:ext cx="916215" cy="341632"/>
          </a:xfrm>
          <a:prstGeom prst="rect">
            <a:avLst/>
          </a:prstGeom>
        </p:spPr>
        <p:txBody>
          <a:bodyPr wrap="none" lIns="64008" tIns="32004" rIns="64008" bIns="32004">
            <a:spAutoFit/>
          </a:bodyPr>
          <a:lstStyle/>
          <a:p>
            <a:r>
              <a:rPr lang="en-US" dirty="0" smtClean="0"/>
              <a:t>uric acid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25763" y="1731210"/>
            <a:ext cx="1128889" cy="34163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dirty="0" smtClean="0"/>
              <a:t>Excretion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7711832" y="1902026"/>
            <a:ext cx="413931" cy="1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91507" y="1915876"/>
            <a:ext cx="4139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13509" y="1915876"/>
            <a:ext cx="103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74093" y="1941338"/>
            <a:ext cx="10342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01704" y="1582304"/>
            <a:ext cx="968626" cy="61863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dirty="0" smtClean="0"/>
              <a:t>Xanthine</a:t>
            </a:r>
          </a:p>
          <a:p>
            <a:pPr algn="ctr"/>
            <a:r>
              <a:rPr lang="en-US" dirty="0" smtClean="0"/>
              <a:t>Oxidase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39081" y="1539971"/>
            <a:ext cx="968626" cy="618631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pPr algn="ctr"/>
            <a:r>
              <a:rPr lang="en-US" dirty="0" smtClean="0"/>
              <a:t>Xanthine</a:t>
            </a:r>
          </a:p>
          <a:p>
            <a:pPr algn="ctr"/>
            <a:r>
              <a:rPr lang="en-US" dirty="0" smtClean="0"/>
              <a:t>Oxidase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57814" y="226711"/>
            <a:ext cx="1162489" cy="341632"/>
          </a:xfrm>
          <a:prstGeom prst="rect">
            <a:avLst/>
          </a:prstGeom>
          <a:noFill/>
        </p:spPr>
        <p:txBody>
          <a:bodyPr wrap="none" lIns="64008" tIns="32004" rIns="64008" bIns="32004" rtlCol="0">
            <a:spAutoFit/>
          </a:bodyPr>
          <a:lstStyle/>
          <a:p>
            <a:r>
              <a:rPr lang="en-US" dirty="0" smtClean="0"/>
              <a:t>Allopurinol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39838" y="1065629"/>
            <a:ext cx="519093" cy="587853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02905" y="1065629"/>
            <a:ext cx="707437" cy="587853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3" name="Straight Connector 32"/>
          <p:cNvCxnSpPr>
            <a:stCxn id="29" idx="2"/>
          </p:cNvCxnSpPr>
          <p:nvPr/>
        </p:nvCxnSpPr>
        <p:spPr>
          <a:xfrm flipH="1">
            <a:off x="3440876" y="568343"/>
            <a:ext cx="1098183" cy="764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2"/>
          </p:cNvCxnSpPr>
          <p:nvPr/>
        </p:nvCxnSpPr>
        <p:spPr>
          <a:xfrm>
            <a:off x="4539059" y="568343"/>
            <a:ext cx="952631" cy="764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146296"/>
              </p:ext>
            </p:extLst>
          </p:nvPr>
        </p:nvGraphicFramePr>
        <p:xfrm>
          <a:off x="185912" y="3100932"/>
          <a:ext cx="8694682" cy="3305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335"/>
                <a:gridCol w="1927487"/>
                <a:gridCol w="2568787"/>
                <a:gridCol w="1950073"/>
              </a:tblGrid>
              <a:tr h="34567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D-D with Allopurinol</a:t>
                      </a:r>
                      <a:endParaRPr lang="en-US" sz="1600" b="1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Tx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Reason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Avoid by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</a:tr>
              <a:tr h="34567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Azathioprine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Prodrug of 6-MP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Same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as 6-MP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960" marR="60960" marT="34290" marB="34290"/>
                </a:tc>
              </a:tr>
              <a:tr h="34567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Mercaptopurine (6-MP)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Immunosuppressive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Inhibits</a:t>
                      </a:r>
                      <a:r>
                        <a:rPr lang="en-US" sz="1600" baseline="0" dirty="0" smtClean="0"/>
                        <a:t> metabolism</a:t>
                      </a: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50% allopurinol</a:t>
                      </a:r>
                    </a:p>
                  </a:txBody>
                  <a:tcPr marL="60960" marR="60960" marT="34290" marB="34290"/>
                </a:tc>
              </a:tr>
              <a:tr h="34567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Methotrexate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600" baseline="0" dirty="0" smtClean="0"/>
                    </a:p>
                  </a:txBody>
                  <a:tcPr marL="60960" marR="60960" marT="34290" marB="34290"/>
                </a:tc>
              </a:tr>
              <a:tr h="8852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 hydroxide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Antacid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Decrease</a:t>
                      </a:r>
                      <a:r>
                        <a:rPr lang="en-US" sz="1600" baseline="0" dirty="0" smtClean="0"/>
                        <a:t> absorption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Take allopurinol </a:t>
                      </a:r>
                    </a:p>
                    <a:p>
                      <a:r>
                        <a:rPr lang="en-US" sz="1600" dirty="0" smtClean="0"/>
                        <a:t>3 hr before or </a:t>
                      </a:r>
                    </a:p>
                    <a:p>
                      <a:r>
                        <a:rPr lang="en-US" sz="1600" dirty="0" smtClean="0"/>
                        <a:t>6 hr after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</a:tr>
              <a:tr h="3456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ACE-Inhibitors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BP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Allopurinol hypersensitivity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960" marR="60960" marT="34290" marB="34290"/>
                </a:tc>
              </a:tr>
              <a:tr h="3456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Cyclophosphamide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cancer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Increases cyclo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960" marR="60960" marT="34290" marB="34290"/>
                </a:tc>
              </a:tr>
              <a:tr h="3456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Theophylline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COPD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Xanthene oxidase inhibitor</a:t>
                      </a:r>
                      <a:endParaRPr lang="en-US" sz="1600" dirty="0"/>
                    </a:p>
                  </a:txBody>
                  <a:tcPr marL="60960" marR="60960" marT="34290" marB="3429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960" marR="6096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Drug-Drug Interactions with Allopurinol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858869"/>
            <a:ext cx="163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Azathioprine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285886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6-mercaptopurine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2858869"/>
            <a:ext cx="133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6-thiouracil</a:t>
            </a:r>
          </a:p>
          <a:p>
            <a:pPr algn="ctr"/>
            <a:r>
              <a:rPr lang="en-US" sz="1400" dirty="0" smtClean="0"/>
              <a:t>(inactive)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15240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6-MMP</a:t>
            </a:r>
          </a:p>
          <a:p>
            <a:pPr algn="ctr"/>
            <a:r>
              <a:rPr lang="en-US" sz="1400" dirty="0" smtClean="0"/>
              <a:t>(inactive)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4431268"/>
            <a:ext cx="2667000" cy="36933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Bone marrow suppression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305892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4838700" y="3043535"/>
            <a:ext cx="1943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V="1">
            <a:off x="3829050" y="2286000"/>
            <a:ext cx="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3829050" y="3228201"/>
            <a:ext cx="0" cy="962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2667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Xanthine oxidase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1295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Allopurinol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667500" y="1219200"/>
            <a:ext cx="1485900" cy="5209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 flipH="1">
            <a:off x="5810250" y="1740187"/>
            <a:ext cx="1600200" cy="92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09750" y="5562600"/>
            <a:ext cx="535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↓ Azathioprine/ 6-MP dose by 50% when allopurinol is added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776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613" y="119057"/>
            <a:ext cx="8533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Febuxostat (Uloric)</a:t>
            </a:r>
          </a:p>
          <a:p>
            <a:endParaRPr lang="en-US" dirty="0"/>
          </a:p>
          <a:p>
            <a:r>
              <a:rPr lang="en-US" dirty="0" smtClean="0"/>
              <a:t>Indication: Hyperuricemia </a:t>
            </a:r>
          </a:p>
          <a:p>
            <a:endParaRPr lang="en-US" dirty="0"/>
          </a:p>
          <a:p>
            <a:r>
              <a:rPr lang="en-US" dirty="0" smtClean="0"/>
              <a:t>Pros:</a:t>
            </a:r>
          </a:p>
          <a:p>
            <a:r>
              <a:rPr lang="en-US" dirty="0" smtClean="0"/>
              <a:t>Use in patients with </a:t>
            </a:r>
            <a:r>
              <a:rPr lang="en-US" dirty="0" smtClean="0">
                <a:solidFill>
                  <a:srgbClr val="FF0000"/>
                </a:solidFill>
              </a:rPr>
              <a:t>renal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insufficiency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elim</a:t>
            </a:r>
            <a:r>
              <a:rPr lang="en-US" dirty="0" smtClean="0">
                <a:sym typeface="Wingdings"/>
              </a:rPr>
              <a:t> hepatic</a:t>
            </a:r>
          </a:p>
          <a:p>
            <a:r>
              <a:rPr lang="en-US" dirty="0" smtClean="0">
                <a:sym typeface="Wingdings"/>
              </a:rPr>
              <a:t>Use if pt is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allergic</a:t>
            </a:r>
            <a:r>
              <a:rPr lang="en-US" dirty="0" smtClean="0">
                <a:sym typeface="Wingdings"/>
              </a:rPr>
              <a:t> to allopurinol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Dose: 40 mg daily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uloric_twobottles_45849_458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0"/>
            <a:ext cx="2540000" cy="2540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2916820"/>
            <a:ext cx="9144000" cy="198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613" y="3214455"/>
            <a:ext cx="26121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000000"/>
                </a:solidFill>
              </a:rPr>
              <a:t>Rasburicase (Elitek)</a:t>
            </a:r>
          </a:p>
          <a:p>
            <a:endParaRPr lang="en-US" dirty="0"/>
          </a:p>
          <a:p>
            <a:r>
              <a:rPr lang="en-US" dirty="0" smtClean="0"/>
              <a:t>Indication: Hyperuricemia</a:t>
            </a:r>
          </a:p>
          <a:p>
            <a:endParaRPr lang="en-US" dirty="0"/>
          </a:p>
          <a:p>
            <a:r>
              <a:rPr lang="en-US" dirty="0" smtClean="0"/>
              <a:t>Pros</a:t>
            </a:r>
            <a:br>
              <a:rPr lang="en-US" dirty="0" smtClean="0"/>
            </a:br>
            <a:r>
              <a:rPr lang="en-US" dirty="0" smtClean="0"/>
              <a:t>Effective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Cons: Blood</a:t>
            </a:r>
          </a:p>
          <a:p>
            <a:r>
              <a:rPr lang="en-US" dirty="0" smtClean="0"/>
              <a:t>Hemolytic Anemia</a:t>
            </a:r>
          </a:p>
          <a:p>
            <a:r>
              <a:rPr lang="en-US" dirty="0" err="1" smtClean="0"/>
              <a:t>Conta</a:t>
            </a:r>
            <a:r>
              <a:rPr lang="en-US" dirty="0" smtClean="0"/>
              <a:t> in G6PD deficiency</a:t>
            </a:r>
          </a:p>
          <a:p>
            <a:r>
              <a:rPr lang="en-US" dirty="0" smtClean="0"/>
              <a:t>Methemoglobinemia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016" y="3214455"/>
            <a:ext cx="3098800" cy="19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4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390</Words>
  <Application>Microsoft Macintosh PowerPoint</Application>
  <PresentationFormat>On-screen Show (4:3)</PresentationFormat>
  <Paragraphs>137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19</cp:revision>
  <dcterms:created xsi:type="dcterms:W3CDTF">2013-04-29T23:04:03Z</dcterms:created>
  <dcterms:modified xsi:type="dcterms:W3CDTF">2014-03-25T14:31:24Z</dcterms:modified>
</cp:coreProperties>
</file>