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8" r:id="rId2"/>
    <p:sldId id="259" r:id="rId3"/>
    <p:sldId id="264" r:id="rId4"/>
    <p:sldId id="263" r:id="rId5"/>
    <p:sldId id="262" r:id="rId6"/>
  </p:sldIdLst>
  <p:sldSz cx="13716000" cy="9144000"/>
  <p:notesSz cx="6858000" cy="9144000"/>
  <p:defaultText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defaultTextStyle>
  <p:extLst>
    <p:ext uri="{521415D9-36F7-43E2-AB2F-B90AF26B5E84}">
      <p14:sectionLst xmlns:p14="http://schemas.microsoft.com/office/powerpoint/2010/main">
        <p14:section name="Gout" id="{7EBD1F7D-9172-F24C-9463-1D693B75D10C}">
          <p14:sldIdLst>
            <p14:sldId id="258"/>
            <p14:sldId id="259"/>
            <p14:sldId id="264"/>
            <p14:sldId id="263"/>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37" autoAdjust="0"/>
  </p:normalViewPr>
  <p:slideViewPr>
    <p:cSldViewPr snapToGrid="0" snapToObjects="1">
      <p:cViewPr varScale="1">
        <p:scale>
          <a:sx n="51" d="100"/>
          <a:sy n="51" d="100"/>
        </p:scale>
        <p:origin x="-1992" y="-104"/>
      </p:cViewPr>
      <p:guideLst>
        <p:guide orient="horz" pos="2880"/>
        <p:guide pos="43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8B4E0B-DC6E-7A41-8E74-C699631F52AD}" type="datetimeFigureOut">
              <a:rPr lang="en-US" smtClean="0"/>
              <a:t>4/6/14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761C70-E533-684C-8A68-D7932310AEAA}" type="slidenum">
              <a:rPr lang="en-US" smtClean="0"/>
              <a:t>‹#›</a:t>
            </a:fld>
            <a:endParaRPr lang="en-US"/>
          </a:p>
        </p:txBody>
      </p:sp>
    </p:spTree>
    <p:extLst>
      <p:ext uri="{BB962C8B-B14F-4D97-AF65-F5344CB8AC3E}">
        <p14:creationId xmlns:p14="http://schemas.microsoft.com/office/powerpoint/2010/main" val="4102275973"/>
      </p:ext>
    </p:extLst>
  </p:cSld>
  <p:clrMap bg1="lt1" tx1="dk1" bg2="lt2" tx2="dk2" accent1="accent1" accent2="accent2" accent3="accent3" accent4="accent4" accent5="accent5" accent6="accent6" hlink="hlink" folHlink="folHlink"/>
  <p:notesStyle>
    <a:lvl1pPr marL="0" algn="l" defTabSz="653110" rtl="0" eaLnBrk="1" latinLnBrk="0" hangingPunct="1">
      <a:defRPr sz="1700" kern="1200">
        <a:solidFill>
          <a:schemeClr val="tx1"/>
        </a:solidFill>
        <a:latin typeface="+mn-lt"/>
        <a:ea typeface="+mn-ea"/>
        <a:cs typeface="+mn-cs"/>
      </a:defRPr>
    </a:lvl1pPr>
    <a:lvl2pPr marL="653110" algn="l" defTabSz="653110" rtl="0" eaLnBrk="1" latinLnBrk="0" hangingPunct="1">
      <a:defRPr sz="1700" kern="1200">
        <a:solidFill>
          <a:schemeClr val="tx1"/>
        </a:solidFill>
        <a:latin typeface="+mn-lt"/>
        <a:ea typeface="+mn-ea"/>
        <a:cs typeface="+mn-cs"/>
      </a:defRPr>
    </a:lvl2pPr>
    <a:lvl3pPr marL="1306220" algn="l" defTabSz="653110" rtl="0" eaLnBrk="1" latinLnBrk="0" hangingPunct="1">
      <a:defRPr sz="1700" kern="1200">
        <a:solidFill>
          <a:schemeClr val="tx1"/>
        </a:solidFill>
        <a:latin typeface="+mn-lt"/>
        <a:ea typeface="+mn-ea"/>
        <a:cs typeface="+mn-cs"/>
      </a:defRPr>
    </a:lvl3pPr>
    <a:lvl4pPr marL="1959331" algn="l" defTabSz="653110" rtl="0" eaLnBrk="1" latinLnBrk="0" hangingPunct="1">
      <a:defRPr sz="1700" kern="1200">
        <a:solidFill>
          <a:schemeClr val="tx1"/>
        </a:solidFill>
        <a:latin typeface="+mn-lt"/>
        <a:ea typeface="+mn-ea"/>
        <a:cs typeface="+mn-cs"/>
      </a:defRPr>
    </a:lvl4pPr>
    <a:lvl5pPr marL="2612441" algn="l" defTabSz="653110" rtl="0" eaLnBrk="1" latinLnBrk="0" hangingPunct="1">
      <a:defRPr sz="1700" kern="1200">
        <a:solidFill>
          <a:schemeClr val="tx1"/>
        </a:solidFill>
        <a:latin typeface="+mn-lt"/>
        <a:ea typeface="+mn-ea"/>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www.aafp.org</a:t>
            </a:r>
            <a:r>
              <a:rPr lang="en-US" dirty="0" smtClean="0"/>
              <a:t>/</a:t>
            </a:r>
            <a:r>
              <a:rPr lang="en-US" dirty="0" err="1" smtClean="0"/>
              <a:t>afp</a:t>
            </a:r>
            <a:r>
              <a:rPr lang="en-US" dirty="0" smtClean="0"/>
              <a:t>/1999/0215/p925.html</a:t>
            </a:r>
            <a:endParaRPr lang="en-US" dirty="0"/>
          </a:p>
        </p:txBody>
      </p:sp>
      <p:sp>
        <p:nvSpPr>
          <p:cNvPr id="4" name="Slide Number Placeholder 3"/>
          <p:cNvSpPr>
            <a:spLocks noGrp="1"/>
          </p:cNvSpPr>
          <p:nvPr>
            <p:ph type="sldNum" sz="quarter" idx="10"/>
          </p:nvPr>
        </p:nvSpPr>
        <p:spPr/>
        <p:txBody>
          <a:bodyPr/>
          <a:lstStyle/>
          <a:p>
            <a:fld id="{7B761C70-E533-684C-8A68-D7932310AEAA}" type="slidenum">
              <a:rPr lang="en-US" smtClean="0"/>
              <a:t>2</a:t>
            </a:fld>
            <a:endParaRPr lang="en-US"/>
          </a:p>
        </p:txBody>
      </p:sp>
    </p:spTree>
    <p:extLst>
      <p:ext uri="{BB962C8B-B14F-4D97-AF65-F5344CB8AC3E}">
        <p14:creationId xmlns:p14="http://schemas.microsoft.com/office/powerpoint/2010/main" val="2940310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53110" rtl="0" eaLnBrk="1" fontAlgn="auto" latinLnBrk="0" hangingPunct="1">
              <a:lnSpc>
                <a:spcPct val="100000"/>
              </a:lnSpc>
              <a:spcBef>
                <a:spcPts val="0"/>
              </a:spcBef>
              <a:spcAft>
                <a:spcPts val="0"/>
              </a:spcAft>
              <a:buClrTx/>
              <a:buSzTx/>
              <a:buFontTx/>
              <a:buNone/>
              <a:tabLst/>
              <a:defRPr/>
            </a:pPr>
            <a:r>
              <a:rPr lang="en-US" sz="1700" kern="1200" dirty="0" smtClean="0">
                <a:solidFill>
                  <a:schemeClr val="tx1"/>
                </a:solidFill>
                <a:latin typeface="+mn-lt"/>
                <a:ea typeface="+mn-ea"/>
                <a:cs typeface="+mn-cs"/>
              </a:rPr>
              <a:t>Colchicine is known to have a narrow therapeutic index, or a narrow margin of safety between doses that are therapeutic and doses that are toxic.  </a:t>
            </a:r>
            <a:r>
              <a:rPr lang="en-US" sz="1700" kern="1200" smtClean="0">
                <a:solidFill>
                  <a:schemeClr val="tx1"/>
                </a:solidFill>
                <a:latin typeface="+mn-lt"/>
                <a:ea typeface="+mn-ea"/>
                <a:cs typeface="+mn-cs"/>
              </a:rPr>
              <a:t>Many of the adverse events associated with colchicine are dose-related.  </a:t>
            </a:r>
            <a:endParaRPr lang="en-US" smtClean="0"/>
          </a:p>
          <a:p>
            <a:endParaRPr lang="en-US" sz="1700" kern="1200" smtClean="0">
              <a:solidFill>
                <a:schemeClr val="tx1"/>
              </a:solidFill>
              <a:latin typeface="+mn-lt"/>
              <a:ea typeface="+mn-ea"/>
              <a:cs typeface="+mn-cs"/>
            </a:endParaRPr>
          </a:p>
          <a:p>
            <a:r>
              <a:rPr lang="en-US" sz="1700" kern="1200" dirty="0" err="1" smtClean="0">
                <a:solidFill>
                  <a:schemeClr val="tx1"/>
                </a:solidFill>
                <a:latin typeface="+mn-lt"/>
                <a:ea typeface="+mn-ea"/>
                <a:cs typeface="+mn-cs"/>
              </a:rPr>
              <a:t>i.v.</a:t>
            </a:r>
            <a:r>
              <a:rPr lang="en-US" sz="1700" kern="1200" dirty="0" smtClean="0">
                <a:solidFill>
                  <a:schemeClr val="tx1"/>
                </a:solidFill>
                <a:latin typeface="+mn-lt"/>
                <a:ea typeface="+mn-ea"/>
                <a:cs typeface="+mn-cs"/>
              </a:rPr>
              <a:t> colchicine.  Among the commonly reported events were neutropenia (low number of white blood cells), acute renal (kidney) failure, thrombocytopenia (low number of platelets), congestive heart failure, and pancytopenia (low number of all types of blood cells).  Many of these adverse events are caused by colchicine toxicity, which can have serious and potentially fatal consequences. </a:t>
            </a:r>
          </a:p>
        </p:txBody>
      </p:sp>
      <p:sp>
        <p:nvSpPr>
          <p:cNvPr id="4" name="Slide Number Placeholder 3"/>
          <p:cNvSpPr>
            <a:spLocks noGrp="1"/>
          </p:cNvSpPr>
          <p:nvPr>
            <p:ph type="sldNum" sz="quarter" idx="10"/>
          </p:nvPr>
        </p:nvSpPr>
        <p:spPr/>
        <p:txBody>
          <a:bodyPr/>
          <a:lstStyle/>
          <a:p>
            <a:fld id="{7B761C70-E533-684C-8A68-D7932310AEAA}" type="slidenum">
              <a:rPr lang="en-US" smtClean="0"/>
              <a:t>4</a:t>
            </a:fld>
            <a:endParaRPr lang="en-US"/>
          </a:p>
        </p:txBody>
      </p:sp>
    </p:spTree>
    <p:extLst>
      <p:ext uri="{BB962C8B-B14F-4D97-AF65-F5344CB8AC3E}">
        <p14:creationId xmlns:p14="http://schemas.microsoft.com/office/powerpoint/2010/main" val="1760355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840568"/>
            <a:ext cx="116586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5181600"/>
            <a:ext cx="9601200" cy="2336800"/>
          </a:xfrm>
        </p:spPr>
        <p:txBody>
          <a:bodyPr/>
          <a:lstStyle>
            <a:lvl1pPr marL="0" indent="0" algn="ctr">
              <a:buNone/>
              <a:defRPr>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D45245-C0D2-4B4B-A1EA-7187510F6A86}" type="datetimeFigureOut">
              <a:rPr lang="en-US" smtClean="0"/>
              <a:t>4/6/14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03F00-CD22-FF49-9EE3-8705861B4359}" type="slidenum">
              <a:rPr lang="en-US" smtClean="0"/>
              <a:t>‹#›</a:t>
            </a:fld>
            <a:endParaRPr lang="en-US"/>
          </a:p>
        </p:txBody>
      </p:sp>
    </p:spTree>
    <p:extLst>
      <p:ext uri="{BB962C8B-B14F-4D97-AF65-F5344CB8AC3E}">
        <p14:creationId xmlns:p14="http://schemas.microsoft.com/office/powerpoint/2010/main" val="3593077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D45245-C0D2-4B4B-A1EA-7187510F6A86}" type="datetimeFigureOut">
              <a:rPr lang="en-US" smtClean="0"/>
              <a:t>4/6/14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03F00-CD22-FF49-9EE3-8705861B4359}" type="slidenum">
              <a:rPr lang="en-US" smtClean="0"/>
              <a:t>‹#›</a:t>
            </a:fld>
            <a:endParaRPr lang="en-US"/>
          </a:p>
        </p:txBody>
      </p:sp>
    </p:spTree>
    <p:extLst>
      <p:ext uri="{BB962C8B-B14F-4D97-AF65-F5344CB8AC3E}">
        <p14:creationId xmlns:p14="http://schemas.microsoft.com/office/powerpoint/2010/main" val="337338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66185"/>
            <a:ext cx="308610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66185"/>
            <a:ext cx="902970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D45245-C0D2-4B4B-A1EA-7187510F6A86}" type="datetimeFigureOut">
              <a:rPr lang="en-US" smtClean="0"/>
              <a:t>4/6/14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03F00-CD22-FF49-9EE3-8705861B4359}" type="slidenum">
              <a:rPr lang="en-US" smtClean="0"/>
              <a:t>‹#›</a:t>
            </a:fld>
            <a:endParaRPr lang="en-US"/>
          </a:p>
        </p:txBody>
      </p:sp>
    </p:spTree>
    <p:extLst>
      <p:ext uri="{BB962C8B-B14F-4D97-AF65-F5344CB8AC3E}">
        <p14:creationId xmlns:p14="http://schemas.microsoft.com/office/powerpoint/2010/main" val="256028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D45245-C0D2-4B4B-A1EA-7187510F6A86}" type="datetimeFigureOut">
              <a:rPr lang="en-US" smtClean="0"/>
              <a:t>4/6/14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03F00-CD22-FF49-9EE3-8705861B4359}" type="slidenum">
              <a:rPr lang="en-US" smtClean="0"/>
              <a:t>‹#›</a:t>
            </a:fld>
            <a:endParaRPr lang="en-US"/>
          </a:p>
        </p:txBody>
      </p:sp>
    </p:spTree>
    <p:extLst>
      <p:ext uri="{BB962C8B-B14F-4D97-AF65-F5344CB8AC3E}">
        <p14:creationId xmlns:p14="http://schemas.microsoft.com/office/powerpoint/2010/main" val="219183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45245-C0D2-4B4B-A1EA-7187510F6A86}" type="datetimeFigureOut">
              <a:rPr lang="en-US" smtClean="0"/>
              <a:t>4/6/14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03F00-CD22-FF49-9EE3-8705861B4359}" type="slidenum">
              <a:rPr lang="en-US" smtClean="0"/>
              <a:t>‹#›</a:t>
            </a:fld>
            <a:endParaRPr lang="en-US"/>
          </a:p>
        </p:txBody>
      </p:sp>
    </p:spTree>
    <p:extLst>
      <p:ext uri="{BB962C8B-B14F-4D97-AF65-F5344CB8AC3E}">
        <p14:creationId xmlns:p14="http://schemas.microsoft.com/office/powerpoint/2010/main" val="2830781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33601"/>
            <a:ext cx="6057900" cy="603461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2133601"/>
            <a:ext cx="6057900" cy="603461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D45245-C0D2-4B4B-A1EA-7187510F6A86}" type="datetimeFigureOut">
              <a:rPr lang="en-US" smtClean="0"/>
              <a:t>4/6/14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03F00-CD22-FF49-9EE3-8705861B4359}" type="slidenum">
              <a:rPr lang="en-US" smtClean="0"/>
              <a:t>‹#›</a:t>
            </a:fld>
            <a:endParaRPr lang="en-US"/>
          </a:p>
        </p:txBody>
      </p:sp>
    </p:spTree>
    <p:extLst>
      <p:ext uri="{BB962C8B-B14F-4D97-AF65-F5344CB8AC3E}">
        <p14:creationId xmlns:p14="http://schemas.microsoft.com/office/powerpoint/2010/main" val="80838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D45245-C0D2-4B4B-A1EA-7187510F6A86}" type="datetimeFigureOut">
              <a:rPr lang="en-US" smtClean="0"/>
              <a:t>4/6/14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03F00-CD22-FF49-9EE3-8705861B4359}" type="slidenum">
              <a:rPr lang="en-US" smtClean="0"/>
              <a:t>‹#›</a:t>
            </a:fld>
            <a:endParaRPr lang="en-US"/>
          </a:p>
        </p:txBody>
      </p:sp>
    </p:spTree>
    <p:extLst>
      <p:ext uri="{BB962C8B-B14F-4D97-AF65-F5344CB8AC3E}">
        <p14:creationId xmlns:p14="http://schemas.microsoft.com/office/powerpoint/2010/main" val="6103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D45245-C0D2-4B4B-A1EA-7187510F6A86}" type="datetimeFigureOut">
              <a:rPr lang="en-US" smtClean="0"/>
              <a:t>4/6/14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03F00-CD22-FF49-9EE3-8705861B4359}" type="slidenum">
              <a:rPr lang="en-US" smtClean="0"/>
              <a:t>‹#›</a:t>
            </a:fld>
            <a:endParaRPr lang="en-US"/>
          </a:p>
        </p:txBody>
      </p:sp>
    </p:spTree>
    <p:extLst>
      <p:ext uri="{BB962C8B-B14F-4D97-AF65-F5344CB8AC3E}">
        <p14:creationId xmlns:p14="http://schemas.microsoft.com/office/powerpoint/2010/main" val="132903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45245-C0D2-4B4B-A1EA-7187510F6A86}" type="datetimeFigureOut">
              <a:rPr lang="en-US" smtClean="0"/>
              <a:t>4/6/14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003F00-CD22-FF49-9EE3-8705861B4359}" type="slidenum">
              <a:rPr lang="en-US" smtClean="0"/>
              <a:t>‹#›</a:t>
            </a:fld>
            <a:endParaRPr lang="en-US"/>
          </a:p>
        </p:txBody>
      </p:sp>
    </p:spTree>
    <p:extLst>
      <p:ext uri="{BB962C8B-B14F-4D97-AF65-F5344CB8AC3E}">
        <p14:creationId xmlns:p14="http://schemas.microsoft.com/office/powerpoint/2010/main" val="3940750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45245-C0D2-4B4B-A1EA-7187510F6A86}" type="datetimeFigureOut">
              <a:rPr lang="en-US" smtClean="0"/>
              <a:t>4/6/14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03F00-CD22-FF49-9EE3-8705861B4359}" type="slidenum">
              <a:rPr lang="en-US" smtClean="0"/>
              <a:t>‹#›</a:t>
            </a:fld>
            <a:endParaRPr lang="en-US"/>
          </a:p>
        </p:txBody>
      </p:sp>
    </p:spTree>
    <p:extLst>
      <p:ext uri="{BB962C8B-B14F-4D97-AF65-F5344CB8AC3E}">
        <p14:creationId xmlns:p14="http://schemas.microsoft.com/office/powerpoint/2010/main" val="3479625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45245-C0D2-4B4B-A1EA-7187510F6A86}" type="datetimeFigureOut">
              <a:rPr lang="en-US" smtClean="0"/>
              <a:t>4/6/14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03F00-CD22-FF49-9EE3-8705861B4359}" type="slidenum">
              <a:rPr lang="en-US" smtClean="0"/>
              <a:t>‹#›</a:t>
            </a:fld>
            <a:endParaRPr lang="en-US"/>
          </a:p>
        </p:txBody>
      </p:sp>
    </p:spTree>
    <p:extLst>
      <p:ext uri="{BB962C8B-B14F-4D97-AF65-F5344CB8AC3E}">
        <p14:creationId xmlns:p14="http://schemas.microsoft.com/office/powerpoint/2010/main" val="30631879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66184"/>
            <a:ext cx="12344400" cy="15240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33601"/>
            <a:ext cx="12344400" cy="6034617"/>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8475134"/>
            <a:ext cx="3200400" cy="486833"/>
          </a:xfrm>
          <a:prstGeom prst="rect">
            <a:avLst/>
          </a:prstGeom>
        </p:spPr>
        <p:txBody>
          <a:bodyPr vert="horz" lIns="130622" tIns="65311" rIns="130622" bIns="65311" rtlCol="0" anchor="ctr"/>
          <a:lstStyle>
            <a:lvl1pPr algn="l">
              <a:defRPr sz="1700">
                <a:solidFill>
                  <a:schemeClr val="tx1">
                    <a:tint val="75000"/>
                  </a:schemeClr>
                </a:solidFill>
              </a:defRPr>
            </a:lvl1pPr>
          </a:lstStyle>
          <a:p>
            <a:fld id="{DBD45245-C0D2-4B4B-A1EA-7187510F6A86}" type="datetimeFigureOut">
              <a:rPr lang="en-US" smtClean="0"/>
              <a:t>4/6/14</a:t>
            </a:fld>
            <a:endParaRPr lang="en-US"/>
          </a:p>
        </p:txBody>
      </p:sp>
      <p:sp>
        <p:nvSpPr>
          <p:cNvPr id="5" name="Footer Placeholder 4"/>
          <p:cNvSpPr>
            <a:spLocks noGrp="1"/>
          </p:cNvSpPr>
          <p:nvPr>
            <p:ph type="ftr" sz="quarter" idx="3"/>
          </p:nvPr>
        </p:nvSpPr>
        <p:spPr>
          <a:xfrm>
            <a:off x="4686300" y="8475134"/>
            <a:ext cx="4343400" cy="486833"/>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8475134"/>
            <a:ext cx="3200400" cy="486833"/>
          </a:xfrm>
          <a:prstGeom prst="rect">
            <a:avLst/>
          </a:prstGeom>
        </p:spPr>
        <p:txBody>
          <a:bodyPr vert="horz" lIns="130622" tIns="65311" rIns="130622" bIns="65311" rtlCol="0" anchor="ctr"/>
          <a:lstStyle>
            <a:lvl1pPr algn="r">
              <a:defRPr sz="1700">
                <a:solidFill>
                  <a:schemeClr val="tx1">
                    <a:tint val="75000"/>
                  </a:schemeClr>
                </a:solidFill>
              </a:defRPr>
            </a:lvl1pPr>
          </a:lstStyle>
          <a:p>
            <a:fld id="{3C003F00-CD22-FF49-9EE3-8705861B4359}" type="slidenum">
              <a:rPr lang="en-US" smtClean="0"/>
              <a:t>‹#›</a:t>
            </a:fld>
            <a:endParaRPr lang="en-US"/>
          </a:p>
        </p:txBody>
      </p:sp>
    </p:spTree>
    <p:extLst>
      <p:ext uri="{BB962C8B-B14F-4D97-AF65-F5344CB8AC3E}">
        <p14:creationId xmlns:p14="http://schemas.microsoft.com/office/powerpoint/2010/main" val="4154085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53110" rtl="0" eaLnBrk="1" latinLnBrk="0" hangingPunct="1">
        <a:spcBef>
          <a:spcPct val="0"/>
        </a:spcBef>
        <a:buNone/>
        <a:defRPr sz="6300" kern="1200">
          <a:solidFill>
            <a:schemeClr val="tx1"/>
          </a:solidFill>
          <a:latin typeface="+mj-lt"/>
          <a:ea typeface="+mj-ea"/>
          <a:cs typeface="+mj-cs"/>
        </a:defRPr>
      </a:lvl1pPr>
    </p:titleStyle>
    <p:bodyStyle>
      <a:lvl1pPr marL="489833" indent="-489833" algn="l" defTabSz="653110" rtl="0" eaLnBrk="1" latinLnBrk="0" hangingPunct="1">
        <a:spcBef>
          <a:spcPct val="20000"/>
        </a:spcBef>
        <a:buFont typeface="Arial"/>
        <a:buChar char="•"/>
        <a:defRPr sz="4600" kern="1200">
          <a:solidFill>
            <a:schemeClr val="tx1"/>
          </a:solidFill>
          <a:latin typeface="+mn-lt"/>
          <a:ea typeface="+mn-ea"/>
          <a:cs typeface="+mn-cs"/>
        </a:defRPr>
      </a:lvl1pPr>
      <a:lvl2pPr marL="1061304" indent="-408194" algn="l" defTabSz="653110" rtl="0" eaLnBrk="1" latinLnBrk="0" hangingPunct="1">
        <a:spcBef>
          <a:spcPct val="20000"/>
        </a:spcBef>
        <a:buFont typeface="Arial"/>
        <a:buChar char="–"/>
        <a:defRPr sz="4000" kern="1200">
          <a:solidFill>
            <a:schemeClr val="tx1"/>
          </a:solidFill>
          <a:latin typeface="+mn-lt"/>
          <a:ea typeface="+mn-ea"/>
          <a:cs typeface="+mn-cs"/>
        </a:defRPr>
      </a:lvl2pPr>
      <a:lvl3pPr marL="1632776" indent="-326555" algn="l" defTabSz="653110" rtl="0" eaLnBrk="1" latinLnBrk="0" hangingPunct="1">
        <a:spcBef>
          <a:spcPct val="20000"/>
        </a:spcBef>
        <a:buFont typeface="Arial"/>
        <a:buChar char="•"/>
        <a:defRPr sz="3400" kern="1200">
          <a:solidFill>
            <a:schemeClr val="tx1"/>
          </a:solidFill>
          <a:latin typeface="+mn-lt"/>
          <a:ea typeface="+mn-ea"/>
          <a:cs typeface="+mn-cs"/>
        </a:defRPr>
      </a:lvl3pPr>
      <a:lvl4pPr marL="2285886" indent="-326555" algn="l" defTabSz="653110" rtl="0" eaLnBrk="1" latinLnBrk="0" hangingPunct="1">
        <a:spcBef>
          <a:spcPct val="20000"/>
        </a:spcBef>
        <a:buFont typeface="Arial"/>
        <a:buChar char="–"/>
        <a:defRPr sz="2900" kern="1200">
          <a:solidFill>
            <a:schemeClr val="tx1"/>
          </a:solidFill>
          <a:latin typeface="+mn-lt"/>
          <a:ea typeface="+mn-ea"/>
          <a:cs typeface="+mn-cs"/>
        </a:defRPr>
      </a:lvl4pPr>
      <a:lvl5pPr marL="2938996" indent="-326555" algn="l" defTabSz="653110" rtl="0" eaLnBrk="1" latinLnBrk="0" hangingPunct="1">
        <a:spcBef>
          <a:spcPct val="20000"/>
        </a:spcBef>
        <a:buFont typeface="Arial"/>
        <a:buChar char="»"/>
        <a:defRPr sz="2900" kern="1200">
          <a:solidFill>
            <a:schemeClr val="tx1"/>
          </a:solidFill>
          <a:latin typeface="+mn-lt"/>
          <a:ea typeface="+mn-ea"/>
          <a:cs typeface="+mn-cs"/>
        </a:defRPr>
      </a:lvl5pPr>
      <a:lvl6pPr marL="3592106" indent="-326555" algn="l" defTabSz="653110" rtl="0" eaLnBrk="1" latinLnBrk="0" hangingPunct="1">
        <a:spcBef>
          <a:spcPct val="20000"/>
        </a:spcBef>
        <a:buFont typeface="Arial"/>
        <a:buChar char="•"/>
        <a:defRPr sz="2900" kern="1200">
          <a:solidFill>
            <a:schemeClr val="tx1"/>
          </a:solidFill>
          <a:latin typeface="+mn-lt"/>
          <a:ea typeface="+mn-ea"/>
          <a:cs typeface="+mn-cs"/>
        </a:defRPr>
      </a:lvl6pPr>
      <a:lvl7pPr marL="4245216" indent="-326555" algn="l" defTabSz="653110" rtl="0" eaLnBrk="1" latinLnBrk="0" hangingPunct="1">
        <a:spcBef>
          <a:spcPct val="20000"/>
        </a:spcBef>
        <a:buFont typeface="Arial"/>
        <a:buChar char="•"/>
        <a:defRPr sz="2900" kern="1200">
          <a:solidFill>
            <a:schemeClr val="tx1"/>
          </a:solidFill>
          <a:latin typeface="+mn-lt"/>
          <a:ea typeface="+mn-ea"/>
          <a:cs typeface="+mn-cs"/>
        </a:defRPr>
      </a:lvl7pPr>
      <a:lvl8pPr marL="4898327" indent="-326555" algn="l" defTabSz="653110" rtl="0" eaLnBrk="1" latinLnBrk="0" hangingPunct="1">
        <a:spcBef>
          <a:spcPct val="20000"/>
        </a:spcBef>
        <a:buFont typeface="Arial"/>
        <a:buChar char="•"/>
        <a:defRPr sz="2900" kern="1200">
          <a:solidFill>
            <a:schemeClr val="tx1"/>
          </a:solidFill>
          <a:latin typeface="+mn-lt"/>
          <a:ea typeface="+mn-ea"/>
          <a:cs typeface="+mn-cs"/>
        </a:defRPr>
      </a:lvl8pPr>
      <a:lvl9pPr marL="5551437" indent="-326555" algn="l" defTabSz="653110" rtl="0" eaLnBrk="1" latinLnBrk="0" hangingPunct="1">
        <a:spcBef>
          <a:spcPct val="20000"/>
        </a:spcBef>
        <a:buFont typeface="Arial"/>
        <a:buChar char="•"/>
        <a:defRPr sz="2900" kern="1200">
          <a:solidFill>
            <a:schemeClr val="tx1"/>
          </a:solidFill>
          <a:latin typeface="+mn-lt"/>
          <a:ea typeface="+mn-ea"/>
          <a:cs typeface="+mn-cs"/>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1216" y="2204259"/>
            <a:ext cx="11536112" cy="2132445"/>
          </a:xfrm>
          <a:prstGeom prst="rect">
            <a:avLst/>
          </a:prstGeom>
          <a:noFill/>
        </p:spPr>
        <p:txBody>
          <a:bodyPr wrap="none" lIns="130622" tIns="65311" rIns="130622" bIns="65311" rtlCol="0">
            <a:spAutoFit/>
          </a:bodyPr>
          <a:lstStyle/>
          <a:p>
            <a:r>
              <a:rPr lang="en-US" u="sng" dirty="0" smtClean="0"/>
              <a:t>Four phases of gout</a:t>
            </a:r>
          </a:p>
          <a:p>
            <a:pPr marL="489833" indent="-489833">
              <a:buAutoNum type="arabicPeriod"/>
            </a:pPr>
            <a:r>
              <a:rPr lang="en-US" dirty="0" smtClean="0"/>
              <a:t>Asymptomatic Hyperuricemia</a:t>
            </a:r>
          </a:p>
          <a:p>
            <a:pPr marL="489833" indent="-489833">
              <a:buAutoNum type="arabicPeriod"/>
            </a:pPr>
            <a:r>
              <a:rPr lang="en-US" dirty="0" smtClean="0"/>
              <a:t>Acute Gout</a:t>
            </a:r>
          </a:p>
          <a:p>
            <a:pPr marL="489833" indent="-489833">
              <a:buAutoNum type="arabicPeriod"/>
            </a:pPr>
            <a:r>
              <a:rPr lang="en-US" dirty="0" smtClean="0"/>
              <a:t>Intercritical Gout: In between gout attacks</a:t>
            </a:r>
          </a:p>
          <a:p>
            <a:pPr marL="489833" indent="-489833">
              <a:buAutoNum type="arabicPeriod"/>
            </a:pPr>
            <a:r>
              <a:rPr lang="en-US" dirty="0" smtClean="0"/>
              <a:t>Chronic Tophaceous Gout: Mass formed called tophus is formed between joints</a:t>
            </a:r>
            <a:endParaRPr lang="en-US" dirty="0"/>
          </a:p>
        </p:txBody>
      </p:sp>
      <p:pic>
        <p:nvPicPr>
          <p:cNvPr id="6" name="Picture 5"/>
          <p:cNvPicPr>
            <a:picLocks noChangeAspect="1"/>
          </p:cNvPicPr>
          <p:nvPr/>
        </p:nvPicPr>
        <p:blipFill>
          <a:blip r:embed="rId2"/>
          <a:stretch>
            <a:fillRect/>
          </a:stretch>
        </p:blipFill>
        <p:spPr>
          <a:xfrm>
            <a:off x="9610791" y="890076"/>
            <a:ext cx="4025676" cy="2325947"/>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910605165"/>
              </p:ext>
            </p:extLst>
          </p:nvPr>
        </p:nvGraphicFramePr>
        <p:xfrm>
          <a:off x="341216" y="4828340"/>
          <a:ext cx="10492261" cy="2932853"/>
        </p:xfrm>
        <a:graphic>
          <a:graphicData uri="http://schemas.openxmlformats.org/drawingml/2006/table">
            <a:tbl>
              <a:tblPr firstRow="1" bandRow="1">
                <a:tableStyleId>{5940675A-B579-460E-94D1-54222C63F5DA}</a:tableStyleId>
              </a:tblPr>
              <a:tblGrid>
                <a:gridCol w="2900300"/>
                <a:gridCol w="7591961"/>
              </a:tblGrid>
              <a:tr h="494453">
                <a:tc>
                  <a:txBody>
                    <a:bodyPr/>
                    <a:lstStyle/>
                    <a:p>
                      <a:r>
                        <a:rPr lang="en-US" sz="2400" dirty="0" smtClean="0"/>
                        <a:t>Diagnosis</a:t>
                      </a:r>
                      <a:endParaRPr lang="en-US" sz="2400" dirty="0"/>
                    </a:p>
                  </a:txBody>
                  <a:tcPr marL="137160" marR="137160" marT="60960" marB="60960"/>
                </a:tc>
                <a:tc>
                  <a:txBody>
                    <a:bodyPr/>
                    <a:lstStyle/>
                    <a:p>
                      <a:endParaRPr lang="en-US" sz="2400" dirty="0"/>
                    </a:p>
                  </a:txBody>
                  <a:tcPr marL="137160" marR="137160" marT="60960" marB="60960"/>
                </a:tc>
              </a:tr>
              <a:tr h="853440">
                <a:tc>
                  <a:txBody>
                    <a:bodyPr/>
                    <a:lstStyle/>
                    <a:p>
                      <a:r>
                        <a:rPr lang="en-US" sz="2400" dirty="0" smtClean="0">
                          <a:solidFill>
                            <a:srgbClr val="FF0000"/>
                          </a:solidFill>
                        </a:rPr>
                        <a:t>Urate Crystal</a:t>
                      </a:r>
                    </a:p>
                  </a:txBody>
                  <a:tcPr marL="137160" marR="137160" marT="60960" marB="60960"/>
                </a:tc>
                <a:tc>
                  <a:txBody>
                    <a:bodyPr/>
                    <a:lstStyle/>
                    <a:p>
                      <a:pPr marL="0" marR="0" indent="0" algn="l" defTabSz="653110" rtl="0" eaLnBrk="1" fontAlgn="auto" latinLnBrk="0" hangingPunct="1">
                        <a:lnSpc>
                          <a:spcPct val="100000"/>
                        </a:lnSpc>
                        <a:spcBef>
                          <a:spcPts val="0"/>
                        </a:spcBef>
                        <a:spcAft>
                          <a:spcPts val="0"/>
                        </a:spcAft>
                        <a:buClrTx/>
                        <a:buSzTx/>
                        <a:buFontTx/>
                        <a:buNone/>
                        <a:tabLst/>
                        <a:defRPr/>
                      </a:pPr>
                      <a:r>
                        <a:rPr lang="en-US" sz="2400" dirty="0" smtClean="0"/>
                        <a:t>Gold Standard</a:t>
                      </a:r>
                    </a:p>
                    <a:p>
                      <a:r>
                        <a:rPr lang="en-US" sz="2400" dirty="0" smtClean="0"/>
                        <a:t>Diagnosed with polarized microscopy</a:t>
                      </a:r>
                      <a:endParaRPr lang="en-US" sz="2400" dirty="0"/>
                    </a:p>
                  </a:txBody>
                  <a:tcPr marL="137160" marR="137160" marT="60960" marB="60960"/>
                </a:tc>
              </a:tr>
              <a:tr h="1584960">
                <a:tc>
                  <a:txBody>
                    <a:bodyPr/>
                    <a:lstStyle/>
                    <a:p>
                      <a:r>
                        <a:rPr lang="en-US" sz="2400" dirty="0" smtClean="0">
                          <a:solidFill>
                            <a:schemeClr val="tx1"/>
                          </a:solidFill>
                        </a:rPr>
                        <a:t>S/S</a:t>
                      </a:r>
                      <a:endParaRPr lang="en-US" sz="2400" dirty="0">
                        <a:solidFill>
                          <a:schemeClr val="tx1"/>
                        </a:solidFill>
                      </a:endParaRPr>
                    </a:p>
                  </a:txBody>
                  <a:tcPr marL="137160" marR="137160" marT="60960" marB="60960"/>
                </a:tc>
                <a:tc>
                  <a:txBody>
                    <a:bodyPr/>
                    <a:lstStyle/>
                    <a:p>
                      <a:pPr marL="0" indent="0">
                        <a:buFont typeface="Wingdings" charset="0"/>
                        <a:buNone/>
                      </a:pPr>
                      <a:r>
                        <a:rPr lang="en-US" sz="2400" dirty="0" smtClean="0">
                          <a:solidFill>
                            <a:schemeClr val="tx1"/>
                          </a:solidFill>
                        </a:rPr>
                        <a:t>&gt; 1 acute attack of arthritis</a:t>
                      </a:r>
                    </a:p>
                    <a:p>
                      <a:pPr marL="0" indent="0">
                        <a:buFont typeface="Wingdings" charset="0"/>
                        <a:buNone/>
                      </a:pPr>
                      <a:r>
                        <a:rPr lang="en-US" sz="2400" u="sng" dirty="0" smtClean="0">
                          <a:solidFill>
                            <a:schemeClr val="tx1"/>
                          </a:solidFill>
                        </a:rPr>
                        <a:t>Asymmetrical</a:t>
                      </a:r>
                      <a:r>
                        <a:rPr lang="en-US" sz="2400" dirty="0" smtClean="0">
                          <a:solidFill>
                            <a:schemeClr val="tx1"/>
                          </a:solidFill>
                        </a:rPr>
                        <a:t> swelling (RA is symmetrical)</a:t>
                      </a:r>
                    </a:p>
                    <a:p>
                      <a:pPr marL="0" indent="0">
                        <a:buFont typeface="Wingdings" charset="0"/>
                        <a:buNone/>
                      </a:pPr>
                      <a:r>
                        <a:rPr lang="en-US" sz="2400" dirty="0" smtClean="0">
                          <a:solidFill>
                            <a:schemeClr val="tx1"/>
                          </a:solidFill>
                        </a:rPr>
                        <a:t>Joint inflammation within 1 day</a:t>
                      </a:r>
                    </a:p>
                    <a:p>
                      <a:pPr marL="0" indent="0">
                        <a:buFont typeface="Wingdings" charset="0"/>
                        <a:buNone/>
                      </a:pPr>
                      <a:r>
                        <a:rPr lang="en-US" sz="2400" dirty="0" smtClean="0">
                          <a:solidFill>
                            <a:schemeClr val="tx1"/>
                          </a:solidFill>
                        </a:rPr>
                        <a:t>Tophi</a:t>
                      </a:r>
                      <a:endParaRPr lang="en-US" sz="2400" dirty="0">
                        <a:solidFill>
                          <a:schemeClr val="tx1"/>
                        </a:solidFill>
                      </a:endParaRPr>
                    </a:p>
                  </a:txBody>
                  <a:tcPr marL="137160" marR="137160" marT="60960" marB="60960"/>
                </a:tc>
              </a:tr>
            </a:tbl>
          </a:graphicData>
        </a:graphic>
      </p:graphicFrame>
      <p:sp>
        <p:nvSpPr>
          <p:cNvPr id="8" name="Rectangle 7"/>
          <p:cNvSpPr/>
          <p:nvPr/>
        </p:nvSpPr>
        <p:spPr>
          <a:xfrm>
            <a:off x="341216" y="495762"/>
            <a:ext cx="9269576" cy="2132445"/>
          </a:xfrm>
          <a:prstGeom prst="rect">
            <a:avLst/>
          </a:prstGeom>
        </p:spPr>
        <p:txBody>
          <a:bodyPr wrap="square" lIns="130622" tIns="65311" rIns="130622" bIns="65311">
            <a:spAutoFit/>
          </a:bodyPr>
          <a:lstStyle/>
          <a:p>
            <a:r>
              <a:rPr lang="en-US" u="sng" dirty="0" smtClean="0"/>
              <a:t>Gout</a:t>
            </a:r>
            <a:r>
              <a:rPr lang="en-US" dirty="0" smtClean="0"/>
              <a:t> </a:t>
            </a:r>
          </a:p>
          <a:p>
            <a:r>
              <a:rPr lang="en-US" dirty="0" smtClean="0"/>
              <a:t>Gout is caused by elevated levels of </a:t>
            </a:r>
            <a:r>
              <a:rPr lang="en-US" dirty="0" smtClean="0">
                <a:solidFill>
                  <a:srgbClr val="FF0000"/>
                </a:solidFill>
              </a:rPr>
              <a:t>uric acid </a:t>
            </a:r>
            <a:r>
              <a:rPr lang="en-US" dirty="0" smtClean="0"/>
              <a:t>in the blood. The uric acid crystallizes, and the crystals deposit in joints, tendons, and surrounding tissues.</a:t>
            </a:r>
          </a:p>
          <a:p>
            <a:endParaRPr lang="en-US" dirty="0"/>
          </a:p>
        </p:txBody>
      </p:sp>
    </p:spTree>
    <p:extLst>
      <p:ext uri="{BB962C8B-B14F-4D97-AF65-F5344CB8AC3E}">
        <p14:creationId xmlns:p14="http://schemas.microsoft.com/office/powerpoint/2010/main" val="21598459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8000" y="620889"/>
            <a:ext cx="2314481" cy="492443"/>
          </a:xfrm>
          <a:prstGeom prst="rect">
            <a:avLst/>
          </a:prstGeom>
          <a:noFill/>
        </p:spPr>
        <p:txBody>
          <a:bodyPr wrap="none" rtlCol="0">
            <a:spAutoFit/>
          </a:bodyPr>
          <a:lstStyle/>
          <a:p>
            <a:r>
              <a:rPr lang="en-US" dirty="0" smtClean="0"/>
              <a:t>Tx ACUTE Gout:</a:t>
            </a:r>
            <a:endParaRPr lang="en-US" dirty="0"/>
          </a:p>
        </p:txBody>
      </p:sp>
      <p:pic>
        <p:nvPicPr>
          <p:cNvPr id="6" name="Picture 5"/>
          <p:cNvPicPr>
            <a:picLocks noChangeAspect="1"/>
          </p:cNvPicPr>
          <p:nvPr/>
        </p:nvPicPr>
        <p:blipFill>
          <a:blip r:embed="rId3"/>
          <a:stretch>
            <a:fillRect/>
          </a:stretch>
        </p:blipFill>
        <p:spPr>
          <a:xfrm>
            <a:off x="5842000" y="0"/>
            <a:ext cx="7855670" cy="88900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79835698"/>
              </p:ext>
            </p:extLst>
          </p:nvPr>
        </p:nvGraphicFramePr>
        <p:xfrm>
          <a:off x="508000" y="1183888"/>
          <a:ext cx="5061585" cy="2651760"/>
        </p:xfrm>
        <a:graphic>
          <a:graphicData uri="http://schemas.openxmlformats.org/drawingml/2006/table">
            <a:tbl>
              <a:tblPr firstRow="1" bandRow="1">
                <a:tableStyleId>{5940675A-B579-460E-94D1-54222C63F5DA}</a:tableStyleId>
              </a:tblPr>
              <a:tblGrid>
                <a:gridCol w="2695992"/>
                <a:gridCol w="2365593"/>
              </a:tblGrid>
              <a:tr h="370840">
                <a:tc>
                  <a:txBody>
                    <a:bodyPr/>
                    <a:lstStyle/>
                    <a:p>
                      <a:r>
                        <a:rPr lang="en-US" sz="2400" dirty="0" smtClean="0"/>
                        <a:t>Drug</a:t>
                      </a:r>
                      <a:endParaRPr lang="en-US" sz="2400" dirty="0"/>
                    </a:p>
                  </a:txBody>
                  <a:tcPr/>
                </a:tc>
                <a:tc>
                  <a:txBody>
                    <a:bodyPr/>
                    <a:lstStyle/>
                    <a:p>
                      <a:r>
                        <a:rPr lang="en-US" sz="2400" dirty="0" smtClean="0"/>
                        <a:t>Use Next</a:t>
                      </a:r>
                      <a:r>
                        <a:rPr lang="en-US" sz="2400" baseline="0" dirty="0" smtClean="0"/>
                        <a:t> If</a:t>
                      </a:r>
                      <a:endParaRPr lang="en-US" sz="2400" dirty="0"/>
                    </a:p>
                  </a:txBody>
                  <a:tcPr/>
                </a:tc>
              </a:tr>
              <a:tr h="370840">
                <a:tc>
                  <a:txBody>
                    <a:bodyPr/>
                    <a:lstStyle/>
                    <a:p>
                      <a:r>
                        <a:rPr lang="en-US" sz="2400" dirty="0" smtClean="0"/>
                        <a:t>NSAID</a:t>
                      </a:r>
                      <a:endParaRPr lang="en-US" sz="2400" dirty="0"/>
                    </a:p>
                  </a:txBody>
                  <a:tcPr/>
                </a:tc>
                <a:tc>
                  <a:txBody>
                    <a:bodyPr/>
                    <a:lstStyle/>
                    <a:p>
                      <a:r>
                        <a:rPr lang="en-US" sz="2400" dirty="0" smtClean="0"/>
                        <a:t>(algorithm)</a:t>
                      </a:r>
                      <a:endParaRPr lang="en-US" sz="2400" dirty="0"/>
                    </a:p>
                  </a:txBody>
                  <a:tcPr/>
                </a:tc>
              </a:tr>
              <a:tr h="370840">
                <a:tc>
                  <a:txBody>
                    <a:bodyPr/>
                    <a:lstStyle/>
                    <a:p>
                      <a:pPr marL="0" marR="0" indent="0" algn="l" defTabSz="653110" rtl="0" eaLnBrk="1" fontAlgn="auto" latinLnBrk="0" hangingPunct="1">
                        <a:lnSpc>
                          <a:spcPct val="100000"/>
                        </a:lnSpc>
                        <a:spcBef>
                          <a:spcPts val="0"/>
                        </a:spcBef>
                        <a:spcAft>
                          <a:spcPts val="0"/>
                        </a:spcAft>
                        <a:buClrTx/>
                        <a:buSzTx/>
                        <a:buFontTx/>
                        <a:buNone/>
                        <a:tabLst/>
                        <a:defRPr/>
                      </a:pPr>
                      <a:r>
                        <a:rPr lang="en-US" sz="2400" dirty="0" smtClean="0"/>
                        <a:t>Intra-articular</a:t>
                      </a:r>
                      <a:r>
                        <a:rPr lang="en-US" sz="2400" baseline="0" dirty="0" smtClean="0"/>
                        <a:t> </a:t>
                      </a:r>
                    </a:p>
                    <a:p>
                      <a:pPr marL="0" marR="0" indent="0" algn="l" defTabSz="653110" rtl="0" eaLnBrk="1" fontAlgn="auto" latinLnBrk="0" hangingPunct="1">
                        <a:lnSpc>
                          <a:spcPct val="100000"/>
                        </a:lnSpc>
                        <a:spcBef>
                          <a:spcPts val="0"/>
                        </a:spcBef>
                        <a:spcAft>
                          <a:spcPts val="0"/>
                        </a:spcAft>
                        <a:buClrTx/>
                        <a:buSzTx/>
                        <a:buFontTx/>
                        <a:buNone/>
                        <a:tabLst/>
                        <a:defRPr/>
                      </a:pPr>
                      <a:r>
                        <a:rPr lang="en-US" sz="2400" dirty="0" smtClean="0"/>
                        <a:t>Methylprednisolone</a:t>
                      </a:r>
                    </a:p>
                  </a:txBody>
                  <a:tcPr/>
                </a:tc>
                <a:tc>
                  <a:txBody>
                    <a:bodyPr/>
                    <a:lstStyle/>
                    <a:p>
                      <a:r>
                        <a:rPr lang="en-US" sz="2400" dirty="0" smtClean="0"/>
                        <a:t>More than 1</a:t>
                      </a:r>
                      <a:r>
                        <a:rPr lang="en-US" sz="2400" baseline="0" dirty="0" smtClean="0"/>
                        <a:t> joint</a:t>
                      </a:r>
                      <a:endParaRPr lang="en-US" sz="2400" dirty="0"/>
                    </a:p>
                  </a:txBody>
                  <a:tcPr/>
                </a:tc>
              </a:tr>
              <a:tr h="370840">
                <a:tc>
                  <a:txBody>
                    <a:bodyPr/>
                    <a:lstStyle/>
                    <a:p>
                      <a:pPr marL="0" marR="0" indent="0" algn="l" defTabSz="653110" rtl="0" eaLnBrk="1" fontAlgn="auto" latinLnBrk="0" hangingPunct="1">
                        <a:lnSpc>
                          <a:spcPct val="100000"/>
                        </a:lnSpc>
                        <a:spcBef>
                          <a:spcPts val="0"/>
                        </a:spcBef>
                        <a:spcAft>
                          <a:spcPts val="0"/>
                        </a:spcAft>
                        <a:buClrTx/>
                        <a:buSzTx/>
                        <a:buFontTx/>
                        <a:buNone/>
                        <a:tabLst/>
                        <a:defRPr/>
                      </a:pPr>
                      <a:r>
                        <a:rPr lang="en-US" sz="2400" dirty="0" smtClean="0"/>
                        <a:t>Prednisone</a:t>
                      </a:r>
                    </a:p>
                  </a:txBody>
                  <a:tcPr/>
                </a:tc>
                <a:tc>
                  <a:txBody>
                    <a:bodyPr/>
                    <a:lstStyle/>
                    <a:p>
                      <a:r>
                        <a:rPr lang="en-US" sz="2400" dirty="0" smtClean="0"/>
                        <a:t>Serious infection</a:t>
                      </a:r>
                      <a:endParaRPr lang="en-US" sz="2400" dirty="0"/>
                    </a:p>
                  </a:txBody>
                  <a:tcPr/>
                </a:tc>
              </a:tr>
              <a:tr h="370840">
                <a:tc>
                  <a:txBody>
                    <a:bodyPr/>
                    <a:lstStyle/>
                    <a:p>
                      <a:pPr marL="0" marR="0" indent="0" algn="l" defTabSz="653110" rtl="0" eaLnBrk="1" fontAlgn="auto" latinLnBrk="0" hangingPunct="1">
                        <a:lnSpc>
                          <a:spcPct val="100000"/>
                        </a:lnSpc>
                        <a:spcBef>
                          <a:spcPts val="0"/>
                        </a:spcBef>
                        <a:spcAft>
                          <a:spcPts val="0"/>
                        </a:spcAft>
                        <a:buClrTx/>
                        <a:buSzTx/>
                        <a:buFontTx/>
                        <a:buNone/>
                        <a:tabLst/>
                        <a:defRPr/>
                      </a:pPr>
                      <a:r>
                        <a:rPr lang="en-US" sz="2400" dirty="0" smtClean="0"/>
                        <a:t>Colchicine</a:t>
                      </a:r>
                      <a:r>
                        <a:rPr lang="en-US" sz="2400" baseline="0" dirty="0" smtClean="0"/>
                        <a:t> </a:t>
                      </a:r>
                      <a:endParaRPr lang="en-US" sz="2400" dirty="0" smtClean="0"/>
                    </a:p>
                  </a:txBody>
                  <a:tcPr/>
                </a:tc>
                <a:tc>
                  <a:txBody>
                    <a:bodyPr/>
                    <a:lstStyle/>
                    <a:p>
                      <a:endParaRPr lang="en-US" sz="2400" dirty="0"/>
                    </a:p>
                  </a:txBody>
                  <a:tcPr/>
                </a:tc>
              </a:tr>
            </a:tbl>
          </a:graphicData>
        </a:graphic>
      </p:graphicFrame>
    </p:spTree>
    <p:extLst>
      <p:ext uri="{BB962C8B-B14F-4D97-AF65-F5344CB8AC3E}">
        <p14:creationId xmlns:p14="http://schemas.microsoft.com/office/powerpoint/2010/main" val="296306702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223" y="318222"/>
            <a:ext cx="6575250" cy="1292662"/>
          </a:xfrm>
          <a:prstGeom prst="rect">
            <a:avLst/>
          </a:prstGeom>
          <a:noFill/>
        </p:spPr>
        <p:txBody>
          <a:bodyPr wrap="none" rtlCol="0">
            <a:spAutoFit/>
          </a:bodyPr>
          <a:lstStyle/>
          <a:p>
            <a:r>
              <a:rPr lang="en-US" dirty="0" smtClean="0"/>
              <a:t>Tx Acute Gout</a:t>
            </a:r>
          </a:p>
          <a:p>
            <a:endParaRPr lang="en-US" dirty="0"/>
          </a:p>
          <a:p>
            <a:r>
              <a:rPr lang="en-US" dirty="0" smtClean="0">
                <a:solidFill>
                  <a:srgbClr val="FF0000"/>
                </a:solidFill>
              </a:rPr>
              <a:t>NOTE: Avoid Aspirin because it retains uric acid</a:t>
            </a:r>
          </a:p>
        </p:txBody>
      </p:sp>
      <p:graphicFrame>
        <p:nvGraphicFramePr>
          <p:cNvPr id="8" name="Table 7"/>
          <p:cNvGraphicFramePr>
            <a:graphicFrameLocks noGrp="1"/>
          </p:cNvGraphicFramePr>
          <p:nvPr>
            <p:extLst>
              <p:ext uri="{D42A27DB-BD31-4B8C-83A1-F6EECF244321}">
                <p14:modId xmlns:p14="http://schemas.microsoft.com/office/powerpoint/2010/main" val="764848370"/>
              </p:ext>
            </p:extLst>
          </p:nvPr>
        </p:nvGraphicFramePr>
        <p:xfrm>
          <a:off x="282219" y="1799308"/>
          <a:ext cx="8733504" cy="975360"/>
        </p:xfrm>
        <a:graphic>
          <a:graphicData uri="http://schemas.openxmlformats.org/drawingml/2006/table">
            <a:tbl>
              <a:tblPr firstRow="1" bandRow="1">
                <a:tableStyleId>{5940675A-B579-460E-94D1-54222C63F5DA}</a:tableStyleId>
              </a:tblPr>
              <a:tblGrid>
                <a:gridCol w="4910670"/>
                <a:gridCol w="3822834"/>
              </a:tblGrid>
              <a:tr h="370840">
                <a:tc>
                  <a:txBody>
                    <a:bodyPr/>
                    <a:lstStyle/>
                    <a:p>
                      <a:r>
                        <a:rPr lang="en-US" b="1" dirty="0" smtClean="0"/>
                        <a:t>NSAID</a:t>
                      </a:r>
                      <a:endParaRPr lang="en-US" b="1" dirty="0"/>
                    </a:p>
                  </a:txBody>
                  <a:tcPr/>
                </a:tc>
                <a:tc>
                  <a:txBody>
                    <a:bodyPr/>
                    <a:lstStyle/>
                    <a:p>
                      <a:r>
                        <a:rPr lang="en-US" dirty="0" smtClean="0"/>
                        <a:t>Dose</a:t>
                      </a:r>
                      <a:endParaRPr lang="en-US" dirty="0"/>
                    </a:p>
                  </a:txBody>
                  <a:tcPr/>
                </a:tc>
              </a:tr>
              <a:tr h="370840">
                <a:tc>
                  <a:txBody>
                    <a:bodyPr/>
                    <a:lstStyle/>
                    <a:p>
                      <a:r>
                        <a:rPr lang="en-US" dirty="0" smtClean="0"/>
                        <a:t>Naproxen (Acute or</a:t>
                      </a:r>
                      <a:r>
                        <a:rPr lang="en-US" baseline="0" dirty="0" smtClean="0"/>
                        <a:t> Prophylaxis)</a:t>
                      </a:r>
                      <a:endParaRPr lang="en-US" dirty="0"/>
                    </a:p>
                  </a:txBody>
                  <a:tcPr/>
                </a:tc>
                <a:tc>
                  <a:txBody>
                    <a:bodyPr/>
                    <a:lstStyle/>
                    <a:p>
                      <a:r>
                        <a:rPr lang="en-US" dirty="0" smtClean="0">
                          <a:solidFill>
                            <a:srgbClr val="FF0000"/>
                          </a:solidFill>
                        </a:rPr>
                        <a:t>500 mg PO</a:t>
                      </a:r>
                      <a:r>
                        <a:rPr lang="en-US" baseline="0" dirty="0" smtClean="0">
                          <a:solidFill>
                            <a:srgbClr val="FF0000"/>
                          </a:solidFill>
                        </a:rPr>
                        <a:t> BID</a:t>
                      </a:r>
                      <a:endParaRPr lang="en-US" dirty="0">
                        <a:solidFill>
                          <a:srgbClr val="FF0000"/>
                        </a:solidFill>
                      </a:endParaRPr>
                    </a:p>
                  </a:txBody>
                  <a:tcPr/>
                </a:tc>
              </a:tr>
            </a:tbl>
          </a:graphicData>
        </a:graphic>
      </p:graphicFrame>
      <p:sp>
        <p:nvSpPr>
          <p:cNvPr id="10" name="TextBox 9"/>
          <p:cNvSpPr txBox="1"/>
          <p:nvPr/>
        </p:nvSpPr>
        <p:spPr>
          <a:xfrm>
            <a:off x="733778" y="1580444"/>
            <a:ext cx="184666" cy="492443"/>
          </a:xfrm>
          <a:prstGeom prst="rect">
            <a:avLst/>
          </a:prstGeom>
          <a:noFill/>
        </p:spPr>
        <p:txBody>
          <a:bodyPr wrap="none" rtlCol="0">
            <a:spAutoFit/>
          </a:bodyPr>
          <a:lstStyle/>
          <a:p>
            <a:endParaRPr lang="en-US" dirty="0">
              <a:solidFill>
                <a:srgbClr val="FF0000"/>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4161673063"/>
              </p:ext>
            </p:extLst>
          </p:nvPr>
        </p:nvGraphicFramePr>
        <p:xfrm>
          <a:off x="282219" y="3516489"/>
          <a:ext cx="8733504" cy="2255520"/>
        </p:xfrm>
        <a:graphic>
          <a:graphicData uri="http://schemas.openxmlformats.org/drawingml/2006/table">
            <a:tbl>
              <a:tblPr firstRow="1" bandRow="1">
                <a:tableStyleId>{5940675A-B579-460E-94D1-54222C63F5DA}</a:tableStyleId>
              </a:tblPr>
              <a:tblGrid>
                <a:gridCol w="4938888"/>
                <a:gridCol w="3794616"/>
              </a:tblGrid>
              <a:tr h="370840">
                <a:tc>
                  <a:txBody>
                    <a:bodyPr/>
                    <a:lstStyle/>
                    <a:p>
                      <a:r>
                        <a:rPr lang="en-US" b="1" dirty="0" smtClean="0"/>
                        <a:t>Corticosteroids</a:t>
                      </a:r>
                      <a:endParaRPr lang="en-US" b="1" dirty="0"/>
                    </a:p>
                  </a:txBody>
                  <a:tcPr/>
                </a:tc>
                <a:tc>
                  <a:txBody>
                    <a:bodyPr/>
                    <a:lstStyle/>
                    <a:p>
                      <a:r>
                        <a:rPr lang="en-US" dirty="0" smtClean="0"/>
                        <a:t>Dose</a:t>
                      </a:r>
                      <a:endParaRPr lang="en-US" dirty="0"/>
                    </a:p>
                  </a:txBody>
                  <a:tcPr/>
                </a:tc>
              </a:tr>
              <a:tr h="370840">
                <a:tc>
                  <a:txBody>
                    <a:bodyPr/>
                    <a:lstStyle/>
                    <a:p>
                      <a:r>
                        <a:rPr lang="en-US" dirty="0" smtClean="0"/>
                        <a:t>Intra-articular Methylprednisolone</a:t>
                      </a:r>
                      <a:endParaRPr lang="en-US" dirty="0"/>
                    </a:p>
                  </a:txBody>
                  <a:tcPr/>
                </a:tc>
                <a:tc>
                  <a:txBody>
                    <a:bodyPr/>
                    <a:lstStyle/>
                    <a:p>
                      <a:r>
                        <a:rPr lang="en-US" dirty="0" smtClean="0"/>
                        <a:t>Small joint 10</a:t>
                      </a:r>
                      <a:r>
                        <a:rPr lang="en-US" baseline="0" dirty="0" smtClean="0"/>
                        <a:t> – 20 mg</a:t>
                      </a:r>
                    </a:p>
                    <a:p>
                      <a:r>
                        <a:rPr lang="en-US" baseline="0" dirty="0" smtClean="0"/>
                        <a:t>Large joint 20 – 60 mg</a:t>
                      </a:r>
                      <a:endParaRPr lang="en-US" dirty="0"/>
                    </a:p>
                  </a:txBody>
                  <a:tcPr/>
                </a:tc>
              </a:tr>
              <a:tr h="370840">
                <a:tc>
                  <a:txBody>
                    <a:bodyPr/>
                    <a:lstStyle/>
                    <a:p>
                      <a:r>
                        <a:rPr lang="en-US" dirty="0" smtClean="0"/>
                        <a:t>PO Prednisone</a:t>
                      </a:r>
                      <a:endParaRPr lang="en-US" dirty="0"/>
                    </a:p>
                  </a:txBody>
                  <a:tcPr/>
                </a:tc>
                <a:tc>
                  <a:txBody>
                    <a:bodyPr/>
                    <a:lstStyle/>
                    <a:p>
                      <a:r>
                        <a:rPr lang="en-US" dirty="0" smtClean="0"/>
                        <a:t>30 mg PO daily</a:t>
                      </a:r>
                    </a:p>
                    <a:p>
                      <a:r>
                        <a:rPr lang="en-US" dirty="0" smtClean="0"/>
                        <a:t>Taper of 7 days</a:t>
                      </a:r>
                      <a:endParaRPr lang="en-US" dirty="0"/>
                    </a:p>
                  </a:txBody>
                  <a:tcPr/>
                </a:tc>
              </a:tr>
            </a:tbl>
          </a:graphicData>
        </a:graphic>
      </p:graphicFrame>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GlowDiffused/>
                    </a14:imgEffect>
                  </a14:imgLayer>
                </a14:imgProps>
              </a:ext>
            </a:extLst>
          </a:blip>
          <a:stretch>
            <a:fillRect/>
          </a:stretch>
        </p:blipFill>
        <p:spPr>
          <a:xfrm>
            <a:off x="10016067" y="318222"/>
            <a:ext cx="2857500" cy="2857500"/>
          </a:xfrm>
          <a:prstGeom prst="rect">
            <a:avLst/>
          </a:prstGeom>
        </p:spPr>
      </p:pic>
      <p:sp>
        <p:nvSpPr>
          <p:cNvPr id="3" name="TextBox 2"/>
          <p:cNvSpPr txBox="1"/>
          <p:nvPr/>
        </p:nvSpPr>
        <p:spPr>
          <a:xfrm>
            <a:off x="10435167" y="3175722"/>
            <a:ext cx="1919679" cy="492443"/>
          </a:xfrm>
          <a:prstGeom prst="rect">
            <a:avLst/>
          </a:prstGeom>
          <a:noFill/>
        </p:spPr>
        <p:txBody>
          <a:bodyPr wrap="none" rtlCol="0">
            <a:spAutoFit/>
          </a:bodyPr>
          <a:lstStyle/>
          <a:p>
            <a:r>
              <a:rPr lang="en-US" dirty="0" smtClean="0"/>
              <a:t>Knee-</a:t>
            </a:r>
            <a:r>
              <a:rPr lang="en-US" dirty="0" err="1" smtClean="0"/>
              <a:t>proxen</a:t>
            </a:r>
            <a:endParaRPr lang="en-US" dirty="0"/>
          </a:p>
        </p:txBody>
      </p:sp>
    </p:spTree>
    <p:extLst>
      <p:ext uri="{BB962C8B-B14F-4D97-AF65-F5344CB8AC3E}">
        <p14:creationId xmlns:p14="http://schemas.microsoft.com/office/powerpoint/2010/main" val="13704171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27643349"/>
              </p:ext>
            </p:extLst>
          </p:nvPr>
        </p:nvGraphicFramePr>
        <p:xfrm>
          <a:off x="300493" y="677334"/>
          <a:ext cx="10037273" cy="2560320"/>
        </p:xfrm>
        <a:graphic>
          <a:graphicData uri="http://schemas.openxmlformats.org/drawingml/2006/table">
            <a:tbl>
              <a:tblPr firstRow="1" bandRow="1">
                <a:tableStyleId>{5940675A-B579-460E-94D1-54222C63F5DA}</a:tableStyleId>
              </a:tblPr>
              <a:tblGrid>
                <a:gridCol w="4130396"/>
                <a:gridCol w="5906877"/>
              </a:tblGrid>
              <a:tr h="0">
                <a:tc>
                  <a:txBody>
                    <a:bodyPr/>
                    <a:lstStyle/>
                    <a:p>
                      <a:r>
                        <a:rPr lang="en-US" sz="2400" b="1" dirty="0" smtClean="0"/>
                        <a:t>Normal Dosing</a:t>
                      </a:r>
                      <a:endParaRPr lang="en-US" sz="2400" b="1" dirty="0"/>
                    </a:p>
                  </a:txBody>
                  <a:tcPr/>
                </a:tc>
                <a:tc>
                  <a:txBody>
                    <a:bodyPr/>
                    <a:lstStyle/>
                    <a:p>
                      <a:endParaRPr lang="en-US" sz="2400" dirty="0"/>
                    </a:p>
                  </a:txBody>
                  <a:tcPr/>
                </a:tc>
              </a:tr>
              <a:tr h="136071">
                <a:tc>
                  <a:txBody>
                    <a:bodyPr/>
                    <a:lstStyle/>
                    <a:p>
                      <a:r>
                        <a:rPr lang="en-US" sz="2400" dirty="0" smtClean="0"/>
                        <a:t>Acute</a:t>
                      </a:r>
                      <a:r>
                        <a:rPr lang="en-US" sz="2400" baseline="0" dirty="0" smtClean="0"/>
                        <a:t> Gout Attack</a:t>
                      </a:r>
                      <a:endParaRPr lang="en-US" sz="2400" dirty="0"/>
                    </a:p>
                  </a:txBody>
                  <a:tcPr/>
                </a:tc>
                <a:tc>
                  <a:txBody>
                    <a:bodyPr/>
                    <a:lstStyle/>
                    <a:p>
                      <a:r>
                        <a:rPr lang="en-US" sz="2400" dirty="0" smtClean="0">
                          <a:solidFill>
                            <a:srgbClr val="FF0000"/>
                          </a:solidFill>
                        </a:rPr>
                        <a:t>1.2 mg PO then</a:t>
                      </a:r>
                    </a:p>
                    <a:p>
                      <a:r>
                        <a:rPr lang="en-US" sz="2400" dirty="0" smtClean="0">
                          <a:solidFill>
                            <a:srgbClr val="FF0000"/>
                          </a:solidFill>
                        </a:rPr>
                        <a:t>0.6 mg PO one hour later</a:t>
                      </a:r>
                      <a:endParaRPr lang="en-US" sz="2400" dirty="0">
                        <a:solidFill>
                          <a:srgbClr val="FF0000"/>
                        </a:solidFill>
                      </a:endParaRPr>
                    </a:p>
                  </a:txBody>
                  <a:tcPr/>
                </a:tc>
              </a:tr>
              <a:tr h="0">
                <a:tc>
                  <a:txBody>
                    <a:bodyPr/>
                    <a:lstStyle/>
                    <a:p>
                      <a:r>
                        <a:rPr lang="en-US" sz="2400" dirty="0" smtClean="0"/>
                        <a:t>Gout Prophylaxis</a:t>
                      </a:r>
                      <a:endParaRPr lang="en-US" sz="2400" dirty="0"/>
                    </a:p>
                  </a:txBody>
                  <a:tcPr/>
                </a:tc>
                <a:tc>
                  <a:txBody>
                    <a:bodyPr/>
                    <a:lstStyle/>
                    <a:p>
                      <a:r>
                        <a:rPr lang="en-US" sz="2400" dirty="0" smtClean="0">
                          <a:solidFill>
                            <a:srgbClr val="FF0000"/>
                          </a:solidFill>
                        </a:rPr>
                        <a:t>0.6 mg PO daily</a:t>
                      </a:r>
                      <a:endParaRPr lang="en-US" sz="2400" dirty="0">
                        <a:solidFill>
                          <a:srgbClr val="FF0000"/>
                        </a:solidFill>
                      </a:endParaRPr>
                    </a:p>
                  </a:txBody>
                  <a:tcPr/>
                </a:tc>
              </a:tr>
              <a:tr h="136071">
                <a:tc>
                  <a:txBody>
                    <a:bodyPr/>
                    <a:lstStyle/>
                    <a:p>
                      <a:r>
                        <a:rPr lang="en-US" sz="2400" dirty="0" smtClean="0"/>
                        <a:t>Adverse Effects</a:t>
                      </a:r>
                      <a:endParaRPr lang="en-US" sz="2400" dirty="0"/>
                    </a:p>
                  </a:txBody>
                  <a:tcPr/>
                </a:tc>
                <a:tc>
                  <a:txBody>
                    <a:bodyPr/>
                    <a:lstStyle/>
                    <a:p>
                      <a:r>
                        <a:rPr lang="en-US" sz="2400" dirty="0" smtClean="0"/>
                        <a:t>GI: Cramping, nausea, diarrhea</a:t>
                      </a:r>
                    </a:p>
                    <a:p>
                      <a:r>
                        <a:rPr lang="en-US" sz="2400" dirty="0" smtClean="0"/>
                        <a:t>Rare:</a:t>
                      </a:r>
                      <a:r>
                        <a:rPr lang="en-US" sz="2400" baseline="0" dirty="0" smtClean="0"/>
                        <a:t> myelosuppression, neuro myopathies</a:t>
                      </a:r>
                      <a:endParaRPr lang="en-US" sz="2400" dirty="0" smtClean="0"/>
                    </a:p>
                  </a:txBody>
                  <a:tcPr/>
                </a:tc>
              </a:tr>
            </a:tbl>
          </a:graphicData>
        </a:graphic>
      </p:graphicFrame>
      <p:sp>
        <p:nvSpPr>
          <p:cNvPr id="6" name="Rectangle 5"/>
          <p:cNvSpPr/>
          <p:nvPr/>
        </p:nvSpPr>
        <p:spPr>
          <a:xfrm>
            <a:off x="0" y="20444"/>
            <a:ext cx="2610210" cy="461665"/>
          </a:xfrm>
          <a:prstGeom prst="rect">
            <a:avLst/>
          </a:prstGeom>
        </p:spPr>
        <p:txBody>
          <a:bodyPr wrap="none">
            <a:spAutoFit/>
          </a:bodyPr>
          <a:lstStyle/>
          <a:p>
            <a:r>
              <a:rPr lang="en-US" sz="2400" dirty="0" smtClean="0"/>
              <a:t>Colchicine (Colcrys)</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905196695"/>
              </p:ext>
            </p:extLst>
          </p:nvPr>
        </p:nvGraphicFramePr>
        <p:xfrm>
          <a:off x="300493" y="3431827"/>
          <a:ext cx="11957144" cy="1737360"/>
        </p:xfrm>
        <a:graphic>
          <a:graphicData uri="http://schemas.openxmlformats.org/drawingml/2006/table">
            <a:tbl>
              <a:tblPr firstRow="1" bandRow="1">
                <a:tableStyleId>{5940675A-B579-460E-94D1-54222C63F5DA}</a:tableStyleId>
              </a:tblPr>
              <a:tblGrid>
                <a:gridCol w="4150278"/>
                <a:gridCol w="7806866"/>
              </a:tblGrid>
              <a:tr h="0">
                <a:tc>
                  <a:txBody>
                    <a:bodyPr/>
                    <a:lstStyle/>
                    <a:p>
                      <a:r>
                        <a:rPr lang="en-US" sz="2400" b="1" dirty="0" smtClean="0"/>
                        <a:t>Moderate CYP 3A4 inhibitors</a:t>
                      </a:r>
                      <a:endParaRPr lang="en-US" sz="2400" b="1" dirty="0"/>
                    </a:p>
                  </a:txBody>
                  <a:tcPr/>
                </a:tc>
                <a:tc>
                  <a:txBody>
                    <a:bodyPr/>
                    <a:lstStyle/>
                    <a:p>
                      <a:r>
                        <a:rPr lang="en-US" sz="2400" dirty="0" smtClean="0"/>
                        <a:t>Grape fruit</a:t>
                      </a:r>
                      <a:r>
                        <a:rPr lang="en-US" sz="2400" dirty="0" smtClean="0">
                          <a:solidFill>
                            <a:srgbClr val="FF0000"/>
                          </a:solidFill>
                        </a:rPr>
                        <a:t>, Verapamil, Diltiazem, Fluconazole</a:t>
                      </a:r>
                    </a:p>
                  </a:txBody>
                  <a:tcPr/>
                </a:tc>
              </a:tr>
              <a:tr h="0">
                <a:tc>
                  <a:txBody>
                    <a:bodyPr/>
                    <a:lstStyle/>
                    <a:p>
                      <a:r>
                        <a:rPr lang="en-US" sz="2400" dirty="0" smtClean="0"/>
                        <a:t>Acute</a:t>
                      </a:r>
                      <a:r>
                        <a:rPr lang="en-US" sz="2400" baseline="0" dirty="0" smtClean="0"/>
                        <a:t> Gout Attack</a:t>
                      </a:r>
                      <a:endParaRPr lang="en-US" sz="2400" dirty="0"/>
                    </a:p>
                  </a:txBody>
                  <a:tcPr/>
                </a:tc>
                <a:tc>
                  <a:txBody>
                    <a:bodyPr/>
                    <a:lstStyle/>
                    <a:p>
                      <a:r>
                        <a:rPr lang="en-US" sz="2400" dirty="0" smtClean="0"/>
                        <a:t>1.2 mg single dose</a:t>
                      </a:r>
                    </a:p>
                    <a:p>
                      <a:r>
                        <a:rPr lang="en-US" sz="2400" dirty="0" smtClean="0"/>
                        <a:t>Do</a:t>
                      </a:r>
                      <a:r>
                        <a:rPr lang="en-US" sz="2400" baseline="0" dirty="0" smtClean="0"/>
                        <a:t> not repeat for 3 days</a:t>
                      </a:r>
                      <a:endParaRPr lang="en-US" sz="2400" dirty="0"/>
                    </a:p>
                  </a:txBody>
                  <a:tcPr/>
                </a:tc>
              </a:tr>
              <a:tr h="0">
                <a:tc>
                  <a:txBody>
                    <a:bodyPr/>
                    <a:lstStyle/>
                    <a:p>
                      <a:r>
                        <a:rPr lang="en-US" sz="2400" dirty="0" smtClean="0"/>
                        <a:t>Gout prophylaxis</a:t>
                      </a:r>
                      <a:endParaRPr lang="en-US" sz="2400" dirty="0"/>
                    </a:p>
                  </a:txBody>
                  <a:tcPr/>
                </a:tc>
                <a:tc>
                  <a:txBody>
                    <a:bodyPr/>
                    <a:lstStyle/>
                    <a:p>
                      <a:r>
                        <a:rPr lang="en-US" sz="2400" dirty="0" smtClean="0"/>
                        <a:t>0.3 mg daily</a:t>
                      </a:r>
                      <a:endParaRPr lang="en-US" sz="24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53164416"/>
              </p:ext>
            </p:extLst>
          </p:nvPr>
        </p:nvGraphicFramePr>
        <p:xfrm>
          <a:off x="300493" y="5379164"/>
          <a:ext cx="12004396" cy="1737360"/>
        </p:xfrm>
        <a:graphic>
          <a:graphicData uri="http://schemas.openxmlformats.org/drawingml/2006/table">
            <a:tbl>
              <a:tblPr firstRow="1" bandRow="1">
                <a:tableStyleId>{5940675A-B579-460E-94D1-54222C63F5DA}</a:tableStyleId>
              </a:tblPr>
              <a:tblGrid>
                <a:gridCol w="4102174"/>
                <a:gridCol w="7902222"/>
              </a:tblGrid>
              <a:tr h="0">
                <a:tc>
                  <a:txBody>
                    <a:bodyPr/>
                    <a:lstStyle/>
                    <a:p>
                      <a:r>
                        <a:rPr lang="en-US" sz="2400" b="1" dirty="0" smtClean="0"/>
                        <a:t>Strong</a:t>
                      </a:r>
                      <a:r>
                        <a:rPr lang="en-US" sz="2400" b="1" baseline="0" dirty="0" smtClean="0"/>
                        <a:t> </a:t>
                      </a:r>
                      <a:r>
                        <a:rPr lang="en-US" sz="2400" b="1" dirty="0" smtClean="0"/>
                        <a:t>CYP 3A4 inhibitors</a:t>
                      </a:r>
                      <a:endParaRPr lang="en-US" sz="2400" b="1" dirty="0"/>
                    </a:p>
                  </a:txBody>
                  <a:tcPr/>
                </a:tc>
                <a:tc>
                  <a:txBody>
                    <a:bodyPr/>
                    <a:lstStyle/>
                    <a:p>
                      <a:r>
                        <a:rPr lang="en-US" sz="2400" dirty="0" smtClean="0"/>
                        <a:t>Dosing</a:t>
                      </a:r>
                    </a:p>
                  </a:txBody>
                  <a:tcPr/>
                </a:tc>
              </a:tr>
              <a:tr h="0">
                <a:tc>
                  <a:txBody>
                    <a:bodyPr/>
                    <a:lstStyle/>
                    <a:p>
                      <a:r>
                        <a:rPr lang="en-US" sz="2400" dirty="0" smtClean="0"/>
                        <a:t>Acute</a:t>
                      </a:r>
                      <a:r>
                        <a:rPr lang="en-US" sz="2400" baseline="0" dirty="0" smtClean="0"/>
                        <a:t> Gout Attack</a:t>
                      </a:r>
                      <a:endParaRPr lang="en-US" sz="2400" dirty="0"/>
                    </a:p>
                  </a:txBody>
                  <a:tcPr/>
                </a:tc>
                <a:tc>
                  <a:txBody>
                    <a:bodyPr/>
                    <a:lstStyle/>
                    <a:p>
                      <a:r>
                        <a:rPr lang="en-US" sz="2400" dirty="0" smtClean="0"/>
                        <a:t>0.6 mg PO then</a:t>
                      </a:r>
                    </a:p>
                    <a:p>
                      <a:r>
                        <a:rPr lang="en-US" sz="2400" dirty="0" smtClean="0"/>
                        <a:t>0.3</a:t>
                      </a:r>
                      <a:r>
                        <a:rPr lang="en-US" sz="2400" baseline="0" dirty="0" smtClean="0"/>
                        <a:t> mg PO one hour later</a:t>
                      </a:r>
                      <a:endParaRPr lang="en-US" sz="2400" dirty="0" smtClean="0"/>
                    </a:p>
                  </a:txBody>
                  <a:tcPr/>
                </a:tc>
              </a:tr>
              <a:tr h="0">
                <a:tc>
                  <a:txBody>
                    <a:bodyPr/>
                    <a:lstStyle/>
                    <a:p>
                      <a:r>
                        <a:rPr lang="en-US" sz="2400" dirty="0" smtClean="0"/>
                        <a:t>Gout prophylaxis</a:t>
                      </a:r>
                      <a:endParaRPr lang="en-US" sz="2400" dirty="0"/>
                    </a:p>
                  </a:txBody>
                  <a:tcPr/>
                </a:tc>
                <a:tc>
                  <a:txBody>
                    <a:bodyPr/>
                    <a:lstStyle/>
                    <a:p>
                      <a:r>
                        <a:rPr lang="en-US" sz="2400" dirty="0" smtClean="0"/>
                        <a:t>0.3 mg PO every</a:t>
                      </a:r>
                      <a:r>
                        <a:rPr lang="en-US" sz="2400" baseline="0" dirty="0" smtClean="0"/>
                        <a:t> other day</a:t>
                      </a:r>
                      <a:endParaRPr lang="en-US" sz="2400"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97736907"/>
              </p:ext>
            </p:extLst>
          </p:nvPr>
        </p:nvGraphicFramePr>
        <p:xfrm>
          <a:off x="272271" y="7326499"/>
          <a:ext cx="12004396" cy="1371600"/>
        </p:xfrm>
        <a:graphic>
          <a:graphicData uri="http://schemas.openxmlformats.org/drawingml/2006/table">
            <a:tbl>
              <a:tblPr firstRow="1" bandRow="1">
                <a:tableStyleId>{5940675A-B579-460E-94D1-54222C63F5DA}</a:tableStyleId>
              </a:tblPr>
              <a:tblGrid>
                <a:gridCol w="4102174"/>
                <a:gridCol w="7902222"/>
              </a:tblGrid>
              <a:tr h="370840">
                <a:tc>
                  <a:txBody>
                    <a:bodyPr/>
                    <a:lstStyle/>
                    <a:p>
                      <a:r>
                        <a:rPr lang="en-US" sz="2400" b="1" dirty="0" smtClean="0"/>
                        <a:t>P-glycoprotein inhibitors</a:t>
                      </a:r>
                      <a:endParaRPr lang="en-US" sz="2400" b="1" dirty="0"/>
                    </a:p>
                  </a:txBody>
                  <a:tcPr/>
                </a:tc>
                <a:tc>
                  <a:txBody>
                    <a:bodyPr/>
                    <a:lstStyle/>
                    <a:p>
                      <a:r>
                        <a:rPr lang="en-US" sz="2400" dirty="0" smtClean="0"/>
                        <a:t>Cyclosporine, Ranolazine</a:t>
                      </a:r>
                    </a:p>
                  </a:txBody>
                  <a:tcPr/>
                </a:tc>
              </a:tr>
              <a:tr h="370840">
                <a:tc>
                  <a:txBody>
                    <a:bodyPr/>
                    <a:lstStyle/>
                    <a:p>
                      <a:r>
                        <a:rPr lang="en-US" sz="2400" dirty="0" smtClean="0"/>
                        <a:t>Acute</a:t>
                      </a:r>
                      <a:r>
                        <a:rPr lang="en-US" sz="2400" baseline="0" dirty="0" smtClean="0"/>
                        <a:t> Gout Attack</a:t>
                      </a:r>
                      <a:endParaRPr lang="en-US" sz="2400" dirty="0"/>
                    </a:p>
                  </a:txBody>
                  <a:tcPr/>
                </a:tc>
                <a:tc>
                  <a:txBody>
                    <a:bodyPr/>
                    <a:lstStyle/>
                    <a:p>
                      <a:r>
                        <a:rPr lang="en-US" sz="2400" dirty="0" smtClean="0"/>
                        <a:t>0.6 mg PO</a:t>
                      </a:r>
                      <a:r>
                        <a:rPr lang="en-US" sz="2400" baseline="0" dirty="0" smtClean="0"/>
                        <a:t> do not repeat for 3 days</a:t>
                      </a:r>
                      <a:endParaRPr lang="en-US" sz="2400" dirty="0" smtClean="0"/>
                    </a:p>
                  </a:txBody>
                  <a:tcPr/>
                </a:tc>
              </a:tr>
              <a:tr h="370840">
                <a:tc>
                  <a:txBody>
                    <a:bodyPr/>
                    <a:lstStyle/>
                    <a:p>
                      <a:r>
                        <a:rPr lang="en-US" sz="2400" dirty="0" smtClean="0"/>
                        <a:t>Gout prophylaxis</a:t>
                      </a:r>
                      <a:endParaRPr lang="en-US" sz="2400" dirty="0"/>
                    </a:p>
                  </a:txBody>
                  <a:tcPr/>
                </a:tc>
                <a:tc>
                  <a:txBody>
                    <a:bodyPr/>
                    <a:lstStyle/>
                    <a:p>
                      <a:r>
                        <a:rPr lang="en-US" sz="2400" dirty="0" smtClean="0"/>
                        <a:t>0.3 mg PO every</a:t>
                      </a:r>
                      <a:r>
                        <a:rPr lang="en-US" sz="2400" baseline="0" dirty="0" smtClean="0"/>
                        <a:t> other day</a:t>
                      </a:r>
                      <a:endParaRPr lang="en-US" sz="2400" dirty="0" smtClean="0"/>
                    </a:p>
                  </a:txBody>
                  <a:tcPr/>
                </a:tc>
              </a:tr>
            </a:tbl>
          </a:graphicData>
        </a:graphic>
      </p:graphicFrame>
      <p:pic>
        <p:nvPicPr>
          <p:cNvPr id="2" name="Picture 1"/>
          <p:cNvPicPr>
            <a:picLocks noChangeAspect="1"/>
          </p:cNvPicPr>
          <p:nvPr/>
        </p:nvPicPr>
        <p:blipFill>
          <a:blip r:embed="rId3"/>
          <a:stretch>
            <a:fillRect/>
          </a:stretch>
        </p:blipFill>
        <p:spPr>
          <a:xfrm>
            <a:off x="10479228" y="138572"/>
            <a:ext cx="3148164" cy="3148164"/>
          </a:xfrm>
          <a:prstGeom prst="rect">
            <a:avLst/>
          </a:prstGeom>
        </p:spPr>
      </p:pic>
    </p:spTree>
    <p:extLst>
      <p:ext uri="{BB962C8B-B14F-4D97-AF65-F5344CB8AC3E}">
        <p14:creationId xmlns:p14="http://schemas.microsoft.com/office/powerpoint/2010/main" val="42553622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83290105"/>
              </p:ext>
            </p:extLst>
          </p:nvPr>
        </p:nvGraphicFramePr>
        <p:xfrm>
          <a:off x="505091" y="1113812"/>
          <a:ext cx="12533577" cy="5939581"/>
        </p:xfrm>
        <a:graphic>
          <a:graphicData uri="http://schemas.openxmlformats.org/drawingml/2006/table">
            <a:tbl>
              <a:tblPr firstRow="1" bandRow="1">
                <a:tableStyleId>{5940675A-B579-460E-94D1-54222C63F5DA}</a:tableStyleId>
              </a:tblPr>
              <a:tblGrid>
                <a:gridCol w="2461501"/>
                <a:gridCol w="5036038"/>
                <a:gridCol w="5036038"/>
              </a:tblGrid>
              <a:tr h="440481">
                <a:tc>
                  <a:txBody>
                    <a:bodyPr/>
                    <a:lstStyle/>
                    <a:p>
                      <a:endParaRPr lang="en-US" sz="2400" dirty="0"/>
                    </a:p>
                  </a:txBody>
                  <a:tcPr/>
                </a:tc>
                <a:tc>
                  <a:txBody>
                    <a:bodyPr/>
                    <a:lstStyle/>
                    <a:p>
                      <a:r>
                        <a:rPr lang="en-US" sz="2400" b="0" dirty="0" smtClean="0"/>
                        <a:t>Pegloticase</a:t>
                      </a:r>
                    </a:p>
                    <a:p>
                      <a:r>
                        <a:rPr lang="en-US" sz="2400" b="0" dirty="0" smtClean="0"/>
                        <a:t>(</a:t>
                      </a:r>
                      <a:r>
                        <a:rPr lang="en-US" sz="2400" b="0" dirty="0" err="1" smtClean="0"/>
                        <a:t>Krytexxa</a:t>
                      </a:r>
                      <a:r>
                        <a:rPr lang="en-US" sz="2400" b="0" dirty="0" smtClean="0"/>
                        <a:t>)</a:t>
                      </a:r>
                      <a:endParaRPr lang="en-US" sz="2400" b="0" dirty="0"/>
                    </a:p>
                  </a:txBody>
                  <a:tcPr/>
                </a:tc>
                <a:tc>
                  <a:txBody>
                    <a:bodyPr/>
                    <a:lstStyle/>
                    <a:p>
                      <a:r>
                        <a:rPr lang="en-US" sz="2400" b="0" dirty="0" smtClean="0"/>
                        <a:t>Rasburicase </a:t>
                      </a:r>
                    </a:p>
                    <a:p>
                      <a:r>
                        <a:rPr lang="en-US" sz="2400" b="0" dirty="0" smtClean="0"/>
                        <a:t>(Elitek)</a:t>
                      </a:r>
                      <a:endParaRPr lang="en-US" sz="2400" b="0" dirty="0"/>
                    </a:p>
                  </a:txBody>
                  <a:tcPr/>
                </a:tc>
              </a:tr>
              <a:tr h="1093261">
                <a:tc>
                  <a:txBody>
                    <a:bodyPr/>
                    <a:lstStyle/>
                    <a:p>
                      <a:r>
                        <a:rPr lang="en-US" sz="2400" dirty="0" smtClean="0"/>
                        <a:t>Indication </a:t>
                      </a:r>
                      <a:endParaRPr lang="en-US" sz="2400" dirty="0"/>
                    </a:p>
                  </a:txBody>
                  <a:tcPr/>
                </a:tc>
                <a:tc>
                  <a:txBody>
                    <a:bodyPr/>
                    <a:lstStyle/>
                    <a:p>
                      <a:r>
                        <a:rPr lang="en-US" sz="2400" dirty="0" smtClean="0"/>
                        <a:t>Chronic gout refractory</a:t>
                      </a:r>
                      <a:r>
                        <a:rPr lang="en-US" sz="2400" baseline="0" dirty="0" smtClean="0"/>
                        <a:t> to </a:t>
                      </a:r>
                    </a:p>
                    <a:p>
                      <a:r>
                        <a:rPr lang="en-US" sz="2400" baseline="0" dirty="0" smtClean="0"/>
                        <a:t>conventional therapy</a:t>
                      </a:r>
                    </a:p>
                  </a:txBody>
                  <a:tcPr/>
                </a:tc>
                <a:tc>
                  <a:txBody>
                    <a:bodyPr/>
                    <a:lstStyle/>
                    <a:p>
                      <a:pPr marL="0" marR="0" indent="0" algn="l" defTabSz="653110" rtl="0" eaLnBrk="1" fontAlgn="auto" latinLnBrk="0" hangingPunct="1">
                        <a:lnSpc>
                          <a:spcPct val="100000"/>
                        </a:lnSpc>
                        <a:spcBef>
                          <a:spcPts val="0"/>
                        </a:spcBef>
                        <a:spcAft>
                          <a:spcPts val="0"/>
                        </a:spcAft>
                        <a:buClrTx/>
                        <a:buSzTx/>
                        <a:buFontTx/>
                        <a:buNone/>
                        <a:tabLst/>
                        <a:defRPr/>
                      </a:pPr>
                      <a:r>
                        <a:rPr lang="en-US" sz="2400" dirty="0" smtClean="0"/>
                        <a:t>For pediatric population </a:t>
                      </a:r>
                    </a:p>
                    <a:p>
                      <a:pPr marL="0" marR="0" indent="0" algn="l" defTabSz="653110" rtl="0" eaLnBrk="1" fontAlgn="auto" latinLnBrk="0" hangingPunct="1">
                        <a:lnSpc>
                          <a:spcPct val="100000"/>
                        </a:lnSpc>
                        <a:spcBef>
                          <a:spcPts val="0"/>
                        </a:spcBef>
                        <a:spcAft>
                          <a:spcPts val="0"/>
                        </a:spcAft>
                        <a:buClrTx/>
                        <a:buSzTx/>
                        <a:buFontTx/>
                        <a:buNone/>
                        <a:tabLst/>
                        <a:defRPr/>
                      </a:pPr>
                      <a:r>
                        <a:rPr lang="en-US" sz="2400" dirty="0" smtClean="0"/>
                        <a:t>With childhood leukemias:</a:t>
                      </a:r>
                    </a:p>
                  </a:txBody>
                  <a:tcPr/>
                </a:tc>
              </a:tr>
              <a:tr h="440481">
                <a:tc>
                  <a:txBody>
                    <a:bodyPr/>
                    <a:lstStyle/>
                    <a:p>
                      <a:r>
                        <a:rPr lang="en-US" sz="2400" dirty="0" smtClean="0"/>
                        <a:t>MOA</a:t>
                      </a:r>
                      <a:endParaRPr lang="en-US" sz="2400" dirty="0"/>
                    </a:p>
                  </a:txBody>
                  <a:tcPr/>
                </a:tc>
                <a:tc>
                  <a:txBody>
                    <a:bodyPr/>
                    <a:lstStyle/>
                    <a:p>
                      <a:r>
                        <a:rPr lang="en-US" sz="2400" dirty="0" smtClean="0"/>
                        <a:t>--</a:t>
                      </a:r>
                      <a:endParaRPr lang="en-US" sz="2400" dirty="0"/>
                    </a:p>
                  </a:txBody>
                  <a:tcPr/>
                </a:tc>
                <a:tc>
                  <a:txBody>
                    <a:bodyPr/>
                    <a:lstStyle/>
                    <a:p>
                      <a:r>
                        <a:rPr lang="en-US" sz="2400" dirty="0" smtClean="0"/>
                        <a:t>Oxidizes</a:t>
                      </a:r>
                      <a:r>
                        <a:rPr lang="en-US" sz="2400" baseline="0" dirty="0" smtClean="0"/>
                        <a:t> uric acid to</a:t>
                      </a:r>
                    </a:p>
                    <a:p>
                      <a:r>
                        <a:rPr lang="en-US" sz="2400" baseline="0" dirty="0" smtClean="0"/>
                        <a:t>allantoin</a:t>
                      </a:r>
                      <a:endParaRPr lang="en-US" sz="2400" dirty="0"/>
                    </a:p>
                  </a:txBody>
                  <a:tcPr/>
                </a:tc>
              </a:tr>
              <a:tr h="558107">
                <a:tc>
                  <a:txBody>
                    <a:bodyPr/>
                    <a:lstStyle/>
                    <a:p>
                      <a:r>
                        <a:rPr lang="en-US" sz="2400" dirty="0" smtClean="0"/>
                        <a:t>Dose</a:t>
                      </a:r>
                      <a:endParaRPr lang="en-US" sz="2400" dirty="0"/>
                    </a:p>
                  </a:txBody>
                  <a:tcPr/>
                </a:tc>
                <a:tc>
                  <a:txBody>
                    <a:bodyPr/>
                    <a:lstStyle/>
                    <a:p>
                      <a:r>
                        <a:rPr lang="en-US" sz="2400" dirty="0" smtClean="0"/>
                        <a:t>8 mg IV q2 weeks</a:t>
                      </a:r>
                    </a:p>
                    <a:p>
                      <a:r>
                        <a:rPr lang="en-US" sz="2400" dirty="0" smtClean="0"/>
                        <a:t>  + </a:t>
                      </a:r>
                    </a:p>
                    <a:p>
                      <a:r>
                        <a:rPr lang="en-US" sz="2400" dirty="0" smtClean="0"/>
                        <a:t>Antihistamine IV over 2 hr</a:t>
                      </a:r>
                    </a:p>
                    <a:p>
                      <a:r>
                        <a:rPr lang="en-US" sz="2400" dirty="0" smtClean="0"/>
                        <a:t>  +</a:t>
                      </a:r>
                    </a:p>
                    <a:p>
                      <a:r>
                        <a:rPr lang="en-US" sz="2400" dirty="0" smtClean="0"/>
                        <a:t>Corticosteroids</a:t>
                      </a:r>
                      <a:r>
                        <a:rPr lang="en-US" sz="2400" baseline="0" dirty="0" smtClean="0"/>
                        <a:t> IV over 2 hr</a:t>
                      </a:r>
                      <a:endParaRPr lang="en-US" sz="2400" dirty="0"/>
                    </a:p>
                  </a:txBody>
                  <a:tcPr/>
                </a:tc>
                <a:tc>
                  <a:txBody>
                    <a:bodyPr/>
                    <a:lstStyle/>
                    <a:p>
                      <a:r>
                        <a:rPr lang="en-US" sz="2400" dirty="0" smtClean="0"/>
                        <a:t>0.15-0.2 mg/kg IV push </a:t>
                      </a:r>
                    </a:p>
                    <a:p>
                      <a:r>
                        <a:rPr lang="en-US" sz="2400" dirty="0" smtClean="0"/>
                        <a:t>for 5-7 days</a:t>
                      </a:r>
                      <a:endParaRPr lang="en-US" sz="2400" dirty="0"/>
                    </a:p>
                  </a:txBody>
                  <a:tcPr/>
                </a:tc>
              </a:tr>
              <a:tr h="244712">
                <a:tc>
                  <a:txBody>
                    <a:bodyPr/>
                    <a:lstStyle/>
                    <a:p>
                      <a:r>
                        <a:rPr lang="en-US" sz="2400" dirty="0" smtClean="0"/>
                        <a:t>Screening</a:t>
                      </a:r>
                      <a:endParaRPr lang="en-US" sz="2400" dirty="0"/>
                    </a:p>
                  </a:txBody>
                  <a:tcPr/>
                </a:tc>
                <a:tc>
                  <a:txBody>
                    <a:bodyPr/>
                    <a:lstStyle/>
                    <a:p>
                      <a:r>
                        <a:rPr lang="en-US" sz="2400" dirty="0" smtClean="0">
                          <a:solidFill>
                            <a:srgbClr val="FF0000"/>
                          </a:solidFill>
                        </a:rPr>
                        <a:t>CI if G6PD</a:t>
                      </a:r>
                      <a:endParaRPr lang="en-US" sz="2400" dirty="0">
                        <a:solidFill>
                          <a:srgbClr val="FF0000"/>
                        </a:solidFill>
                      </a:endParaRPr>
                    </a:p>
                  </a:txBody>
                  <a:tcPr/>
                </a:tc>
                <a:tc>
                  <a:txBody>
                    <a:bodyPr/>
                    <a:lstStyle/>
                    <a:p>
                      <a:r>
                        <a:rPr lang="en-US" sz="2400" dirty="0" smtClean="0">
                          <a:solidFill>
                            <a:srgbClr val="FF0000"/>
                          </a:solidFill>
                        </a:rPr>
                        <a:t>CI if</a:t>
                      </a:r>
                      <a:r>
                        <a:rPr lang="en-US" sz="2400" baseline="0" dirty="0" smtClean="0">
                          <a:solidFill>
                            <a:srgbClr val="FF0000"/>
                          </a:solidFill>
                        </a:rPr>
                        <a:t> G6PD</a:t>
                      </a:r>
                      <a:endParaRPr lang="en-US" sz="2400" dirty="0">
                        <a:solidFill>
                          <a:srgbClr val="FF0000"/>
                        </a:solidFill>
                      </a:endParaRPr>
                    </a:p>
                  </a:txBody>
                  <a:tcPr/>
                </a:tc>
              </a:tr>
              <a:tr h="426788">
                <a:tc>
                  <a:txBody>
                    <a:bodyPr/>
                    <a:lstStyle/>
                    <a:p>
                      <a:r>
                        <a:rPr lang="en-US" sz="2400" dirty="0" smtClean="0"/>
                        <a:t>Monitor</a:t>
                      </a:r>
                      <a:endParaRPr lang="en-US" sz="2400" dirty="0"/>
                    </a:p>
                  </a:txBody>
                  <a:tcPr/>
                </a:tc>
                <a:tc>
                  <a:txBody>
                    <a:bodyPr/>
                    <a:lstStyle/>
                    <a:p>
                      <a:r>
                        <a:rPr lang="en-US" sz="2400" dirty="0" smtClean="0">
                          <a:solidFill>
                            <a:srgbClr val="FF0000"/>
                          </a:solidFill>
                        </a:rPr>
                        <a:t>Anaphylaxis </a:t>
                      </a:r>
                    </a:p>
                    <a:p>
                      <a:r>
                        <a:rPr lang="en-US" sz="2400" dirty="0" smtClean="0"/>
                        <a:t>(give H1 and steroids)</a:t>
                      </a:r>
                      <a:endParaRPr lang="en-US" sz="2400" dirty="0"/>
                    </a:p>
                  </a:txBody>
                  <a:tcPr/>
                </a:tc>
                <a:tc>
                  <a:txBody>
                    <a:bodyPr/>
                    <a:lstStyle/>
                    <a:p>
                      <a:endParaRPr lang="en-US" sz="2400" dirty="0"/>
                    </a:p>
                  </a:txBody>
                  <a:tcPr/>
                </a:tc>
              </a:tr>
            </a:tbl>
          </a:graphicData>
        </a:graphic>
      </p:graphicFrame>
      <p:sp>
        <p:nvSpPr>
          <p:cNvPr id="5" name="TextBox 4"/>
          <p:cNvSpPr txBox="1"/>
          <p:nvPr/>
        </p:nvSpPr>
        <p:spPr>
          <a:xfrm>
            <a:off x="505091" y="153776"/>
            <a:ext cx="2574317" cy="492443"/>
          </a:xfrm>
          <a:prstGeom prst="rect">
            <a:avLst/>
          </a:prstGeom>
          <a:noFill/>
        </p:spPr>
        <p:txBody>
          <a:bodyPr wrap="none" rtlCol="0">
            <a:spAutoFit/>
          </a:bodyPr>
          <a:lstStyle/>
          <a:p>
            <a:r>
              <a:rPr lang="en-US" dirty="0" smtClean="0"/>
              <a:t>Other Tx for Gout</a:t>
            </a:r>
            <a:endParaRPr lang="en-US" dirty="0"/>
          </a:p>
        </p:txBody>
      </p:sp>
    </p:spTree>
    <p:extLst>
      <p:ext uri="{BB962C8B-B14F-4D97-AF65-F5344CB8AC3E}">
        <p14:creationId xmlns:p14="http://schemas.microsoft.com/office/powerpoint/2010/main" val="15226450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5355</TotalTime>
  <Words>418</Words>
  <Application>Microsoft Macintosh PowerPoint</Application>
  <PresentationFormat>Custom</PresentationFormat>
  <Paragraphs>107</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 Do</dc:creator>
  <cp:lastModifiedBy>Leon Do</cp:lastModifiedBy>
  <cp:revision>80</cp:revision>
  <dcterms:created xsi:type="dcterms:W3CDTF">2013-04-26T20:13:12Z</dcterms:created>
  <dcterms:modified xsi:type="dcterms:W3CDTF">2014-04-06T18:37:11Z</dcterms:modified>
</cp:coreProperties>
</file>