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58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5" autoAdjust="0"/>
    <p:restoredTop sz="94660"/>
  </p:normalViewPr>
  <p:slideViewPr>
    <p:cSldViewPr>
      <p:cViewPr varScale="1">
        <p:scale>
          <a:sx n="75" d="100"/>
          <a:sy n="75" d="100"/>
        </p:scale>
        <p:origin x="-2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hyperlink" Target="http://health-fts.blogspot.com/2012/03/gou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30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Gout &amp; </a:t>
            </a:r>
            <a:r>
              <a:rPr lang="en-US" b="1" dirty="0" err="1" smtClean="0"/>
              <a:t>Hyperuricemia</a:t>
            </a:r>
            <a:endParaRPr lang="en-US" b="1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590800" y="17526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 uric acid level </a:t>
            </a:r>
            <a:r>
              <a:rPr lang="en-US" sz="14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sym typeface="Symbol" pitchFamily="18" charset="2"/>
              </a:rPr>
              <a:t>&gt; 7 mg/</a:t>
            </a:r>
            <a:r>
              <a:rPr lang="en-US" sz="1600" b="1" dirty="0" err="1" smtClean="0">
                <a:solidFill>
                  <a:srgbClr val="FF0000"/>
                </a:solidFill>
                <a:sym typeface="Symbol" pitchFamily="18" charset="2"/>
              </a:rPr>
              <a:t>dL</a:t>
            </a:r>
            <a:r>
              <a:rPr lang="en-US" sz="1400" b="1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Uric acid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product of purine metabolism; excreted </a:t>
            </a:r>
            <a:r>
              <a:rPr lang="en-US" sz="1400" dirty="0" err="1" smtClean="0">
                <a:solidFill>
                  <a:schemeClr val="tx1"/>
                </a:solidFill>
                <a:sym typeface="Symbol" pitchFamily="18" charset="2"/>
              </a:rPr>
              <a:t>renally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Uric acid has no physiological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1371600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54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4572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Whom to Treat for </a:t>
            </a:r>
            <a:r>
              <a:rPr lang="en-US" sz="1600" b="1" dirty="0" err="1" smtClean="0"/>
              <a:t>Hyperuricemia</a:t>
            </a:r>
            <a:endParaRPr lang="en-US" sz="1600" b="1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1978025" y="990600"/>
            <a:ext cx="50323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Consider drug therapy if:</a:t>
            </a:r>
            <a:r>
              <a:rPr lang="en-US" sz="1600" dirty="0" smtClean="0"/>
              <a:t>	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Patient has 3-4 definite attacks of gout in a year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Patient has tophi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Patient has nephrolithiasis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Patient has nephropathy</a:t>
            </a:r>
          </a:p>
          <a:p>
            <a:pPr lvl="1" algn="l">
              <a:defRPr/>
            </a:pPr>
            <a:endParaRPr lang="en-US" sz="1600" dirty="0" smtClean="0"/>
          </a:p>
          <a:p>
            <a:pPr lvl="1" algn="l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NOT Asymptomatic </a:t>
            </a:r>
            <a:r>
              <a:rPr lang="en-US" sz="1600" dirty="0" err="1" smtClean="0">
                <a:solidFill>
                  <a:srgbClr val="FF0000"/>
                </a:solidFill>
              </a:rPr>
              <a:t>hyperuricemic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Up to 2/3 of patients with </a:t>
            </a:r>
            <a:r>
              <a:rPr lang="en-US" sz="1600" dirty="0" err="1" smtClean="0">
                <a:solidFill>
                  <a:srgbClr val="FF0000"/>
                </a:solidFill>
              </a:rPr>
              <a:t>hyperuricemia</a:t>
            </a:r>
            <a:r>
              <a:rPr lang="en-US" sz="1600" dirty="0" smtClean="0">
                <a:solidFill>
                  <a:srgbClr val="FF0000"/>
                </a:solidFill>
              </a:rPr>
              <a:t> never develop symptoms or complications</a:t>
            </a:r>
          </a:p>
          <a:p>
            <a:pPr lvl="1" algn="l">
              <a:defRPr/>
            </a:pPr>
            <a:endParaRPr lang="en-US" sz="1600" dirty="0" smtClean="0">
              <a:solidFill>
                <a:srgbClr val="FF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4382869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tabLst>
                <a:tab pos="2295525" algn="l"/>
                <a:tab pos="4279900" algn="l"/>
              </a:tabLst>
            </a:pPr>
            <a:r>
              <a:rPr lang="en-US" dirty="0" smtClean="0"/>
              <a:t>Allopurinol	- Rasburicase	 - NSAIDs</a:t>
            </a:r>
          </a:p>
          <a:p>
            <a:pPr marL="285750" indent="-285750">
              <a:buFontTx/>
              <a:buChar char="-"/>
              <a:tabLst>
                <a:tab pos="2295525" algn="l"/>
                <a:tab pos="4338638" algn="l"/>
              </a:tabLst>
            </a:pPr>
            <a:r>
              <a:rPr lang="en-US" dirty="0" smtClean="0"/>
              <a:t>Probenecid	- Pegloticase  	- Corticosteroids</a:t>
            </a:r>
          </a:p>
          <a:p>
            <a:pPr marL="285750" indent="-285750">
              <a:buFontTx/>
              <a:buChar char="-"/>
              <a:tabLst>
                <a:tab pos="2295525" algn="l"/>
                <a:tab pos="4513263" algn="l"/>
              </a:tabLst>
            </a:pPr>
            <a:r>
              <a:rPr lang="en-US" dirty="0"/>
              <a:t>Febuxostat</a:t>
            </a:r>
            <a:r>
              <a:rPr lang="en-US" dirty="0" smtClean="0"/>
              <a:t>	- Colchicine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3300" y="40386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Medications: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638800"/>
            <a:ext cx="530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Never start </a:t>
            </a:r>
            <a:r>
              <a:rPr lang="en-US" b="1" dirty="0" err="1" smtClean="0">
                <a:solidFill>
                  <a:srgbClr val="FF0000"/>
                </a:solidFill>
              </a:rPr>
              <a:t>hypouricemic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Tx</a:t>
            </a:r>
            <a:r>
              <a:rPr lang="en-US" b="1" dirty="0" smtClean="0">
                <a:solidFill>
                  <a:srgbClr val="FF0000"/>
                </a:solidFill>
              </a:rPr>
              <a:t> during an acute attack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6008132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Doesn't </a:t>
            </a:r>
            <a:r>
              <a:rPr lang="en-US" sz="1400" dirty="0"/>
              <a:t>help and may induce a recurrent attack by mobilizing uric acid from the tissues. However, if </a:t>
            </a:r>
            <a:r>
              <a:rPr lang="en-US" sz="1400" dirty="0" err="1"/>
              <a:t>pt</a:t>
            </a:r>
            <a:r>
              <a:rPr lang="en-US" sz="1400" dirty="0"/>
              <a:t> is on </a:t>
            </a:r>
            <a:r>
              <a:rPr lang="en-US" sz="1400" dirty="0" err="1"/>
              <a:t>hypouricemic</a:t>
            </a:r>
            <a:r>
              <a:rPr lang="en-US" sz="1400" dirty="0"/>
              <a:t> </a:t>
            </a:r>
            <a:r>
              <a:rPr lang="en-US" sz="1400" dirty="0" err="1"/>
              <a:t>tx</a:t>
            </a:r>
            <a:r>
              <a:rPr lang="en-US" sz="1400" dirty="0"/>
              <a:t>, don't d/c during acute attacks.</a:t>
            </a:r>
          </a:p>
        </p:txBody>
      </p:sp>
    </p:spTree>
    <p:extLst>
      <p:ext uri="{BB962C8B-B14F-4D97-AF65-F5344CB8AC3E}">
        <p14:creationId xmlns:p14="http://schemas.microsoft.com/office/powerpoint/2010/main" val="19358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nvuNR6Bb0wA/T1kWX_lIJ2I/AAAAAAAAAtQ/v2BPNdXGq7Y/s640/gout+Purines+to+Uric+acid+and+How+Gout+Medications+Work+%281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239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10200" y="6495693"/>
            <a:ext cx="3124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health-fts.blogspot.com/2012/03/gout.html</a:t>
            </a:r>
            <a:r>
              <a:rPr lang="en-US" sz="1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05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04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Allopurinol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838200"/>
            <a:ext cx="7315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Current mainstay of </a:t>
            </a:r>
            <a:r>
              <a:rPr lang="en-US" sz="1600" dirty="0" err="1" smtClean="0"/>
              <a:t>Tx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MOA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Effective in both under- </a:t>
            </a:r>
            <a:r>
              <a:rPr lang="en-US" sz="1600" dirty="0" err="1"/>
              <a:t>excretors</a:t>
            </a:r>
            <a:r>
              <a:rPr lang="en-US" sz="1600" dirty="0"/>
              <a:t> &amp; overproducers of uric acid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Dosing tips: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 100 mg daily  …  50 mg in </a:t>
            </a:r>
            <a:r>
              <a:rPr lang="en-US" sz="1400" dirty="0" err="1" smtClean="0"/>
              <a:t>pts</a:t>
            </a:r>
            <a:r>
              <a:rPr lang="en-US" sz="1400" dirty="0" smtClean="0"/>
              <a:t> with CKD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Gradual upward titration based on uric acid levels (2-5 </a:t>
            </a:r>
            <a:r>
              <a:rPr lang="en-US" sz="1400" dirty="0" err="1" smtClean="0"/>
              <a:t>wks</a:t>
            </a:r>
            <a:r>
              <a:rPr lang="en-US" sz="1400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Most will not need more than 300 mg/day  … however, some may need &gt; 300 mg/day even with CKD</a:t>
            </a:r>
          </a:p>
          <a:p>
            <a:pPr marL="285750" lvl="1" indent="-285750">
              <a:buFontTx/>
              <a:buChar char="-"/>
            </a:pPr>
            <a:r>
              <a:rPr lang="en-US" sz="1600" dirty="0"/>
              <a:t>Screen high risk </a:t>
            </a:r>
            <a:r>
              <a:rPr lang="en-US" sz="1600" dirty="0" err="1"/>
              <a:t>pts</a:t>
            </a:r>
            <a:r>
              <a:rPr lang="en-US" sz="1600" dirty="0"/>
              <a:t> for HLA-B*5801 </a:t>
            </a:r>
            <a:r>
              <a:rPr lang="en-US" sz="1400" dirty="0"/>
              <a:t>(Koreans with CKD, Han Chinese, Thai descent)</a:t>
            </a:r>
          </a:p>
          <a:p>
            <a:pPr marL="285750" lvl="1" indent="-285750">
              <a:buFontTx/>
              <a:buChar char="-"/>
            </a:pPr>
            <a:r>
              <a:rPr lang="en-US" sz="1600" dirty="0"/>
              <a:t>Monitoring: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Uric acid  …  only uric acid for </a:t>
            </a:r>
            <a:r>
              <a:rPr lang="en-US" sz="1400" dirty="0" err="1" smtClean="0"/>
              <a:t>Probenecid</a:t>
            </a:r>
            <a:endParaRPr lang="en-US" sz="1400" dirty="0" smtClean="0"/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Skin Rx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Renal disease (</a:t>
            </a:r>
            <a:r>
              <a:rPr lang="en-US" sz="1400" dirty="0" err="1" smtClean="0"/>
              <a:t>SCr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449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Drug-Drug Interactions with Allopurinol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2858869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Azathioprine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285886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6-mercaptopurine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858869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6-thiouracil</a:t>
            </a:r>
          </a:p>
          <a:p>
            <a:pPr algn="ctr"/>
            <a:r>
              <a:rPr lang="en-US" sz="1400" dirty="0" smtClean="0"/>
              <a:t>(inactive)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00400" y="15240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6-MMP</a:t>
            </a:r>
          </a:p>
          <a:p>
            <a:pPr algn="ctr"/>
            <a:r>
              <a:rPr lang="en-US" sz="1400" dirty="0" smtClean="0"/>
              <a:t>(inactive)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431268"/>
            <a:ext cx="2667000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Bone marrow suppression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0589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4838700" y="3043535"/>
            <a:ext cx="1943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3829050" y="2286000"/>
            <a:ext cx="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3829050" y="3228201"/>
            <a:ext cx="0" cy="962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3000" y="2667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Xanthine oxidase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Allopurinol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667500" y="1219200"/>
            <a:ext cx="1485900" cy="520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flipH="1">
            <a:off x="5810250" y="1740187"/>
            <a:ext cx="1600200" cy="92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09750" y="5562600"/>
            <a:ext cx="535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↓ Azathioprine/ 6-MP dose by 50% when allopurinol is added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38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Rot="1" noChangeArrowheads="1"/>
          </p:cNvSpPr>
          <p:nvPr/>
        </p:nvSpPr>
        <p:spPr>
          <a:xfrm>
            <a:off x="1600200" y="1143000"/>
            <a:ext cx="6251575" cy="224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ACE-Inhibitors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may predispose patients to severe allopurinol-hypersensitivity reactions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>
                <a:solidFill>
                  <a:schemeClr val="tx1"/>
                </a:solidFill>
              </a:rPr>
              <a:t>Warfarin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enhance anticoagulant effects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Reaction is minor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>
                <a:solidFill>
                  <a:schemeClr val="tx1"/>
                </a:solidFill>
              </a:rPr>
              <a:t>Cyclophosphamide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 cyclophosphamide-bone marrow suppression (mechanism unknown)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597025" y="3124200"/>
            <a:ext cx="58705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Aluminum hydroxide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decrease absorption; take allopurinol 3 hours before or 6 hours after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Ampicillin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drug rash often greater with allopurinol co-administration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Theophylline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decrease theophylline clearance; 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 concentration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Drug-Drug Interactions with Allopurinol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272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444625" y="914400"/>
            <a:ext cx="716597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Methotrexate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Increase concentration of MTX that could possibly enhance therapeutic and toxic effects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►"/>
              <a:defRPr/>
            </a:pPr>
            <a:r>
              <a:rPr lang="en-US" sz="1600" b="1" dirty="0" err="1" smtClean="0">
                <a:solidFill>
                  <a:schemeClr val="tx1"/>
                </a:solidFill>
              </a:rPr>
              <a:t>Penicillins</a:t>
            </a:r>
            <a:r>
              <a:rPr lang="en-US" sz="1600" b="1" dirty="0" smtClean="0">
                <a:solidFill>
                  <a:schemeClr val="tx1"/>
                </a:solidFill>
              </a:rPr>
              <a:t>/beta lactams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Increase PCN concentration (drug is used for this effect)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Salicylates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reduce </a:t>
            </a:r>
            <a:r>
              <a:rPr lang="en-US" sz="1400" dirty="0" err="1" smtClean="0">
                <a:solidFill>
                  <a:schemeClr val="tx1"/>
                </a:solidFill>
              </a:rPr>
              <a:t>uricosuric</a:t>
            </a:r>
            <a:r>
              <a:rPr lang="en-US" sz="1400" dirty="0" smtClean="0">
                <a:solidFill>
                  <a:schemeClr val="tx1"/>
                </a:solidFill>
              </a:rPr>
              <a:t> effects of </a:t>
            </a:r>
            <a:r>
              <a:rPr lang="en-US" sz="1400" dirty="0" err="1" smtClean="0">
                <a:solidFill>
                  <a:schemeClr val="tx1"/>
                </a:solidFill>
              </a:rPr>
              <a:t>probenecid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Drug-Drug Interactions with </a:t>
            </a:r>
            <a:r>
              <a:rPr lang="en-US" b="1" dirty="0" err="1" smtClean="0"/>
              <a:t>Probenecid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377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62400" y="30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Febuxostat</a:t>
            </a:r>
            <a:endParaRPr lang="en-US" b="1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2017712" y="914400"/>
            <a:ext cx="666908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Non-purine selective inhibitor of xanthine oxidase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Oral therapy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Dose: initial 40 mg daily; may increase to 80 mg daily</a:t>
            </a:r>
          </a:p>
          <a:p>
            <a:pPr marL="233363" indent="-233363"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No renal dosing; </a:t>
            </a:r>
            <a:r>
              <a:rPr lang="en-US" sz="1600" dirty="0" smtClean="0">
                <a:solidFill>
                  <a:srgbClr val="FF0000"/>
                </a:solidFill>
              </a:rPr>
              <a:t>primarily hepatic</a:t>
            </a:r>
            <a:r>
              <a:rPr lang="en-US" sz="1600" dirty="0" smtClean="0">
                <a:solidFill>
                  <a:schemeClr val="tx1"/>
                </a:solidFill>
              </a:rPr>
              <a:t>; does require LFT monitoring (baseline, then 2 and 4 months after initiation and then periodically)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Approved in 2009; </a:t>
            </a:r>
            <a:r>
              <a:rPr lang="en-US" sz="1600" dirty="0" err="1" smtClean="0">
                <a:solidFill>
                  <a:schemeClr val="tx1"/>
                </a:solidFill>
              </a:rPr>
              <a:t>Uloric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1752600" y="3048000"/>
            <a:ext cx="6442075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Again, </a:t>
            </a:r>
            <a:r>
              <a:rPr lang="en-US" sz="1600" dirty="0" smtClean="0">
                <a:solidFill>
                  <a:srgbClr val="FF0000"/>
                </a:solidFill>
              </a:rPr>
              <a:t>blocks the conversion of hypoxanthine to xanthine to uric acid</a:t>
            </a:r>
          </a:p>
          <a:p>
            <a:pPr marL="233363" indent="-233363"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Drug interactions like allopurinol regarding </a:t>
            </a:r>
            <a:r>
              <a:rPr lang="en-US" sz="1600" dirty="0" err="1" smtClean="0">
                <a:solidFill>
                  <a:schemeClr val="tx1"/>
                </a:solidFill>
              </a:rPr>
              <a:t>mercaptopurine</a:t>
            </a:r>
            <a:r>
              <a:rPr lang="en-US" sz="1600" dirty="0" smtClean="0">
                <a:solidFill>
                  <a:schemeClr val="tx1"/>
                </a:solidFill>
              </a:rPr>
              <a:t> and azathioprine; theophylline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Adverse effects:</a:t>
            </a:r>
          </a:p>
          <a:p>
            <a:pPr lvl="1" algn="l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LFT abnormalities (5 to 7%)</a:t>
            </a:r>
          </a:p>
          <a:p>
            <a:pPr lvl="1" algn="l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rash (1-2%)</a:t>
            </a:r>
          </a:p>
          <a:p>
            <a:pPr lvl="1" algn="l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Clinical trials also showed and increased risk of MI and CVA when compared to allopurinol, but cannot link a causal relationship/ mechanism of adverse effect</a:t>
            </a:r>
          </a:p>
        </p:txBody>
      </p:sp>
    </p:spTree>
    <p:extLst>
      <p:ext uri="{BB962C8B-B14F-4D97-AF65-F5344CB8AC3E}">
        <p14:creationId xmlns:p14="http://schemas.microsoft.com/office/powerpoint/2010/main" val="290539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0" y="304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Rasburicase</a:t>
            </a:r>
            <a:endParaRPr lang="en-US" b="1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502025" y="838200"/>
            <a:ext cx="5260975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Indication: chemotherapy induced </a:t>
            </a:r>
            <a:r>
              <a:rPr lang="en-US" sz="1400" dirty="0" err="1" smtClean="0">
                <a:solidFill>
                  <a:schemeClr val="tx1"/>
                </a:solidFill>
              </a:rPr>
              <a:t>hyperuricemia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4625" indent="-174625" algn="l">
              <a:buFont typeface="Arial" pitchFamily="34" charset="0"/>
              <a:buChar char="►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Biosynthetic form of </a:t>
            </a:r>
            <a:r>
              <a:rPr lang="en-US" sz="1400" dirty="0" err="1" smtClean="0">
                <a:solidFill>
                  <a:schemeClr val="tx1"/>
                </a:solidFill>
              </a:rPr>
              <a:t>urate</a:t>
            </a:r>
            <a:r>
              <a:rPr lang="en-US" sz="1400" dirty="0" smtClean="0">
                <a:solidFill>
                  <a:schemeClr val="tx1"/>
                </a:solidFill>
              </a:rPr>
              <a:t> oxidase which is an enzyme that oxidizes uric acid to an inactive and soluble metabolite called </a:t>
            </a:r>
            <a:r>
              <a:rPr lang="en-US" sz="1400" dirty="0" err="1" smtClean="0">
                <a:solidFill>
                  <a:schemeClr val="tx1"/>
                </a:solidFill>
              </a:rPr>
              <a:t>allantoin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3883025" y="1981200"/>
            <a:ext cx="526097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Generally for the pediatric population in childhood </a:t>
            </a:r>
            <a:r>
              <a:rPr lang="en-US" sz="1400" dirty="0" err="1" smtClean="0">
                <a:solidFill>
                  <a:schemeClr val="tx1"/>
                </a:solidFill>
              </a:rPr>
              <a:t>leukemias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Dose 0.15-0.2 mg/kg IV push for 5-7 days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Some studies looked at one time dosing</a:t>
            </a:r>
          </a:p>
          <a:p>
            <a:pPr marL="174625" indent="-174625"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Generally </a:t>
            </a:r>
            <a:r>
              <a:rPr lang="en-US" sz="1400" dirty="0" err="1" smtClean="0">
                <a:solidFill>
                  <a:schemeClr val="tx1"/>
                </a:solidFill>
              </a:rPr>
              <a:t>rasburicase</a:t>
            </a:r>
            <a:r>
              <a:rPr lang="en-US" sz="1400" dirty="0" smtClean="0">
                <a:solidFill>
                  <a:schemeClr val="tx1"/>
                </a:solidFill>
              </a:rPr>
              <a:t> has a rapid and marked effect on uric acid level reduction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4492625" y="3505200"/>
            <a:ext cx="4498975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Hemolytic Anemia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Contraindicated</a:t>
            </a:r>
            <a:r>
              <a:rPr lang="en-US" sz="1600" dirty="0" smtClean="0">
                <a:solidFill>
                  <a:schemeClr val="tx1"/>
                </a:solidFill>
              </a:rPr>
              <a:t> in patients with G6PD deficiency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Methemoglobinemia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Anaphylaxis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Common AE’s: N,V,D, fever</a:t>
            </a:r>
          </a:p>
        </p:txBody>
      </p:sp>
      <p:pic>
        <p:nvPicPr>
          <p:cNvPr id="9218" name="Picture 2" descr="http://www.cmej.org.za/index.php/cmej/article/viewFile/2315/2196/12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855"/>
            <a:ext cx="3883025" cy="477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5715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Glucose-6-phosphate dehydrogenase deficiency causes hemolysis</a:t>
            </a:r>
          </a:p>
          <a:p>
            <a:r>
              <a:rPr lang="en-US" sz="1400" dirty="0" err="1" smtClean="0"/>
              <a:t>Methhemoglobin</a:t>
            </a:r>
            <a:r>
              <a:rPr lang="en-US" sz="1400" dirty="0" smtClean="0"/>
              <a:t> cannot bind oxygen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90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86200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Pegloticase</a:t>
            </a:r>
            <a:endParaRPr lang="en-US" b="1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2282825" y="762000"/>
            <a:ext cx="495617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Brand </a:t>
            </a:r>
            <a:r>
              <a:rPr lang="en-US" sz="1600" dirty="0" err="1" smtClean="0">
                <a:solidFill>
                  <a:schemeClr val="tx1"/>
                </a:solidFill>
              </a:rPr>
              <a:t>Krystexxa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err="1" smtClean="0">
                <a:solidFill>
                  <a:srgbClr val="FF0000"/>
                </a:solidFill>
              </a:rPr>
              <a:t>Pegylated</a:t>
            </a:r>
            <a:r>
              <a:rPr lang="en-US" sz="1600" dirty="0" smtClean="0">
                <a:solidFill>
                  <a:srgbClr val="FF0000"/>
                </a:solidFill>
              </a:rPr>
              <a:t> recombinant </a:t>
            </a:r>
            <a:r>
              <a:rPr lang="en-US" sz="1600" dirty="0" smtClean="0">
                <a:solidFill>
                  <a:schemeClr val="tx1"/>
                </a:solidFill>
              </a:rPr>
              <a:t>form or </a:t>
            </a:r>
            <a:r>
              <a:rPr lang="en-US" sz="1600" dirty="0" err="1" smtClean="0">
                <a:solidFill>
                  <a:schemeClr val="tx1"/>
                </a:solidFill>
              </a:rPr>
              <a:t>urate</a:t>
            </a:r>
            <a:r>
              <a:rPr lang="en-US" sz="1600" dirty="0" smtClean="0">
                <a:solidFill>
                  <a:schemeClr val="tx1"/>
                </a:solidFill>
              </a:rPr>
              <a:t> oxidase (</a:t>
            </a:r>
            <a:r>
              <a:rPr lang="en-US" sz="1600" dirty="0" err="1" smtClean="0">
                <a:solidFill>
                  <a:schemeClr val="tx1"/>
                </a:solidFill>
              </a:rPr>
              <a:t>uricase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Again, converts uric acid to </a:t>
            </a:r>
            <a:r>
              <a:rPr lang="en-US" sz="1600" dirty="0" err="1" smtClean="0">
                <a:solidFill>
                  <a:schemeClr val="tx1"/>
                </a:solidFill>
              </a:rPr>
              <a:t>allantoin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1368425" y="1981200"/>
            <a:ext cx="7089775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Approved for the treatment of chronic gout refractory to conventional therapy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Dose: 8 mg IV every two weeks</a:t>
            </a:r>
          </a:p>
          <a:p>
            <a:pPr marL="174625" indent="-174625"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Gout flare prophylaxis with NSAIDs and colchicine is recommended beginning one week prior to therapy and continuing for at least 6 months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758825" y="3505200"/>
            <a:ext cx="7699375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ANAPHYLAXIS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Patients must be </a:t>
            </a:r>
            <a:r>
              <a:rPr lang="en-US" sz="1600" dirty="0" err="1" smtClean="0">
                <a:solidFill>
                  <a:schemeClr val="tx1"/>
                </a:solidFill>
              </a:rPr>
              <a:t>premedicated</a:t>
            </a:r>
            <a:r>
              <a:rPr lang="en-US" sz="1600" dirty="0" smtClean="0">
                <a:solidFill>
                  <a:schemeClr val="tx1"/>
                </a:solidFill>
              </a:rPr>
              <a:t> with antihistamines and corticosteroids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Infuse over </a:t>
            </a:r>
            <a:r>
              <a:rPr lang="en-US" sz="1600" u="sng" dirty="0" smtClean="0">
                <a:solidFill>
                  <a:schemeClr val="tx1"/>
                </a:solidFill>
              </a:rPr>
              <a:t>&gt; </a:t>
            </a:r>
            <a:r>
              <a:rPr lang="en-US" sz="1600" dirty="0" smtClean="0">
                <a:solidFill>
                  <a:schemeClr val="tx1"/>
                </a:solidFill>
              </a:rPr>
              <a:t> 120 minutes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Monitor for s/</a:t>
            </a:r>
            <a:r>
              <a:rPr lang="en-US" sz="1600" dirty="0" err="1" smtClean="0">
                <a:solidFill>
                  <a:schemeClr val="tx1"/>
                </a:solidFill>
              </a:rPr>
              <a:t>sx</a:t>
            </a:r>
            <a:r>
              <a:rPr lang="en-US" sz="1600" dirty="0" smtClean="0">
                <a:solidFill>
                  <a:schemeClr val="tx1"/>
                </a:solidFill>
              </a:rPr>
              <a:t> of anaphylaxis during infusion and for up to two hours after infusion 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Delayed reactions have also been reported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The higher the uric acid level, the greater the risk of anaphylaxis</a:t>
            </a: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143000" y="5562600"/>
            <a:ext cx="7315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Contraindicated</a:t>
            </a:r>
            <a:r>
              <a:rPr lang="en-US" sz="1600" dirty="0" smtClean="0">
                <a:solidFill>
                  <a:schemeClr val="tx1"/>
                </a:solidFill>
              </a:rPr>
              <a:t> in patients with G6PD deficiency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Caution with use in patients with HF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Formation of </a:t>
            </a:r>
            <a:r>
              <a:rPr lang="en-US" sz="1600" dirty="0" err="1" smtClean="0">
                <a:solidFill>
                  <a:schemeClr val="tx1"/>
                </a:solidFill>
              </a:rPr>
              <a:t>antipegloticase</a:t>
            </a:r>
            <a:r>
              <a:rPr lang="en-US" sz="1600" dirty="0" smtClean="0">
                <a:solidFill>
                  <a:schemeClr val="tx1"/>
                </a:solidFill>
              </a:rPr>
              <a:t> antibodies - Repeat infusions will lead to anaphylaxis</a:t>
            </a:r>
          </a:p>
          <a:p>
            <a:pPr algn="l">
              <a:defRPr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4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86200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Colchicine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676400" y="838200"/>
            <a:ext cx="6096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/>
              <a:t>Colchicine as branded </a:t>
            </a:r>
            <a:r>
              <a:rPr lang="en-US" sz="1600" dirty="0" err="1"/>
              <a:t>Colcrys</a:t>
            </a:r>
            <a:r>
              <a:rPr lang="en-US" sz="1600" dirty="0"/>
              <a:t> “officially approved by the FDA” but this dosing refers to all generic forms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►"/>
              <a:defRPr/>
            </a:pPr>
            <a:r>
              <a:rPr lang="en-US" sz="1600" dirty="0"/>
              <a:t>Acute attack dosing: 1.2 mg </a:t>
            </a:r>
            <a:r>
              <a:rPr lang="en-US" sz="1600" dirty="0" err="1"/>
              <a:t>po</a:t>
            </a:r>
            <a:r>
              <a:rPr lang="en-US" sz="1600" dirty="0"/>
              <a:t> then 0.6 mg </a:t>
            </a:r>
            <a:r>
              <a:rPr lang="en-US" sz="1600" dirty="0" err="1"/>
              <a:t>po</a:t>
            </a:r>
            <a:r>
              <a:rPr lang="en-US" sz="1600" dirty="0"/>
              <a:t> one </a:t>
            </a:r>
            <a:r>
              <a:rPr lang="en-US" sz="1600" dirty="0" smtClean="0"/>
              <a:t>hour</a:t>
            </a:r>
            <a:endParaRPr lang="en-US" sz="1600" dirty="0"/>
          </a:p>
          <a:p>
            <a:pPr marL="233363" indent="-233363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/>
              <a:t>In patients with severe renal or hepatic insufficiency any further courses should be avoided for two weeks</a:t>
            </a:r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>
          <a:xfrm>
            <a:off x="1520825" y="3273425"/>
            <a:ext cx="7089775" cy="274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GI: cramping, nausea, diarrhea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Rare but dangerous to fatal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Myelosuppression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Neuromyopathies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Drug Interactions (more so when colchicine is used chronically for prophylaxis)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Colchicine is a substrate of:</a:t>
            </a:r>
          </a:p>
          <a:p>
            <a:pPr lvl="2"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CYP 3A4 – interaction with strong CYP 3A4 inhibitor drugs</a:t>
            </a:r>
          </a:p>
          <a:p>
            <a:pPr lvl="2"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P-glycoprotein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Pharmacodynamic</a:t>
            </a:r>
            <a:r>
              <a:rPr lang="en-US" sz="1600" dirty="0" smtClean="0">
                <a:solidFill>
                  <a:schemeClr val="tx1"/>
                </a:solidFill>
              </a:rPr>
              <a:t>: Drugs that increase risk for myopathy</a:t>
            </a:r>
          </a:p>
          <a:p>
            <a:pPr marL="0" lvl="1"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chemeClr val="tx1"/>
                </a:solidFill>
              </a:rPr>
              <a:t>Not for </a:t>
            </a:r>
            <a:r>
              <a:rPr lang="en-US" sz="1600" dirty="0" err="1">
                <a:solidFill>
                  <a:schemeClr val="tx1"/>
                </a:solidFill>
              </a:rPr>
              <a:t>pts</a:t>
            </a:r>
            <a:r>
              <a:rPr lang="en-US" sz="1600" dirty="0">
                <a:solidFill>
                  <a:schemeClr val="tx1"/>
                </a:solidFill>
              </a:rPr>
              <a:t> with renal or hepatic impairment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2831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Adverse Effects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92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30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Gout &amp; </a:t>
            </a:r>
            <a:r>
              <a:rPr lang="en-US" b="1" dirty="0" err="1" smtClean="0"/>
              <a:t>Hyperuricemia</a:t>
            </a:r>
            <a:endParaRPr lang="en-US" b="1" dirty="0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444625" y="1283732"/>
            <a:ext cx="6861175" cy="3593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solidFill>
                  <a:schemeClr val="tx1"/>
                </a:solidFill>
                <a:sym typeface="Symbol" pitchFamily="18" charset="2"/>
              </a:rPr>
              <a:t>Overproducers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De novo synthesis, excessive </a:t>
            </a:r>
            <a:r>
              <a:rPr lang="en-US" sz="1400" dirty="0" smtClean="0">
                <a:solidFill>
                  <a:srgbClr val="FF0000"/>
                </a:solidFill>
                <a:sym typeface="Symbol" pitchFamily="18" charset="2"/>
              </a:rPr>
              <a:t>dietary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 purine intake, excessive </a:t>
            </a:r>
            <a:r>
              <a:rPr lang="en-US" sz="1400" dirty="0" smtClean="0">
                <a:solidFill>
                  <a:srgbClr val="FF0000"/>
                </a:solidFill>
                <a:sym typeface="Symbol" pitchFamily="18" charset="2"/>
              </a:rPr>
              <a:t>nucleoprotein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 turnover</a:t>
            </a:r>
          </a:p>
          <a:p>
            <a:pPr lvl="1" algn="l">
              <a:defRPr/>
            </a:pPr>
            <a:r>
              <a:rPr lang="en-US" sz="1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Nutritional</a:t>
            </a:r>
          </a:p>
          <a:p>
            <a:pPr lvl="1" algn="l">
              <a:defRPr/>
            </a:pPr>
            <a:r>
              <a:rPr lang="en-US" sz="1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Hematologic</a:t>
            </a:r>
          </a:p>
          <a:p>
            <a:pPr lvl="1" algn="l">
              <a:defRPr/>
            </a:pPr>
            <a:r>
              <a:rPr lang="en-US" sz="1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Drugs</a:t>
            </a:r>
          </a:p>
          <a:p>
            <a:pPr lvl="1" algn="l">
              <a:defRPr/>
            </a:pPr>
            <a:r>
              <a:rPr lang="en-US" sz="1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Miscellaneous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Tumor </a:t>
            </a:r>
            <a:r>
              <a:rPr lang="en-US" sz="1400" dirty="0" err="1" smtClean="0">
                <a:solidFill>
                  <a:schemeClr val="tx1"/>
                </a:solidFill>
                <a:sym typeface="Symbol" pitchFamily="18" charset="2"/>
              </a:rPr>
              <a:t>lysis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 syndrome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	- Chemotherapy destroys tumor cells … massive release of cellular DNA</a:t>
            </a:r>
            <a:endParaRPr lang="en-US" sz="1400" dirty="0">
              <a:solidFill>
                <a:schemeClr val="tx1"/>
              </a:solidFill>
              <a:sym typeface="Symbol" pitchFamily="18" charset="2"/>
            </a:endParaRPr>
          </a:p>
          <a:p>
            <a:pPr lvl="1" algn="l">
              <a:defRPr/>
            </a:pPr>
            <a:endParaRPr lang="en-US" sz="1400" dirty="0" smtClean="0">
              <a:solidFill>
                <a:schemeClr val="tx1"/>
              </a:solidFill>
              <a:sym typeface="Symbol" pitchFamily="18" charset="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600" b="1" dirty="0" err="1" smtClean="0">
                <a:solidFill>
                  <a:schemeClr val="tx1"/>
                </a:solidFill>
                <a:sym typeface="Symbol" pitchFamily="18" charset="2"/>
              </a:rPr>
              <a:t>Underexcretors</a:t>
            </a:r>
            <a:endParaRPr lang="en-US" sz="16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Defect in renal excretion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Uric acid is </a:t>
            </a:r>
            <a:r>
              <a:rPr lang="en-US" sz="1400" dirty="0" err="1" smtClean="0">
                <a:solidFill>
                  <a:schemeClr val="tx1"/>
                </a:solidFill>
                <a:sym typeface="Symbol" pitchFamily="18" charset="2"/>
              </a:rPr>
              <a:t>filteredreabsorbedsecreted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 distal to the proximal </a:t>
            </a:r>
            <a:r>
              <a:rPr lang="en-US" sz="1400" dirty="0" err="1" smtClean="0">
                <a:solidFill>
                  <a:schemeClr val="tx1"/>
                </a:solidFill>
                <a:sym typeface="Symbol" pitchFamily="18" charset="2"/>
              </a:rPr>
              <a:t>tubular’s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 reabsorption </a:t>
            </a:r>
            <a:r>
              <a:rPr lang="en-US" sz="1400" dirty="0" err="1" smtClean="0">
                <a:solidFill>
                  <a:schemeClr val="tx1"/>
                </a:solidFill>
                <a:sym typeface="Symbol" pitchFamily="18" charset="2"/>
              </a:rPr>
              <a:t>sitereabsorbed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 again </a:t>
            </a:r>
            <a:r>
              <a:rPr lang="en-US" sz="1400" b="1" dirty="0" smtClean="0">
                <a:solidFill>
                  <a:srgbClr val="FF0000"/>
                </a:solidFill>
                <a:sym typeface="Symbol" pitchFamily="18" charset="2"/>
              </a:rPr>
              <a:t>(75%)</a:t>
            </a:r>
          </a:p>
          <a:p>
            <a:pPr lvl="1" algn="l">
              <a:defRPr/>
            </a:pPr>
            <a:r>
              <a:rPr lang="en-US" sz="1400" b="1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Drugs</a:t>
            </a:r>
          </a:p>
          <a:p>
            <a:pPr lvl="1" algn="l">
              <a:defRPr/>
            </a:pPr>
            <a:r>
              <a:rPr lang="en-US" sz="1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Renal</a:t>
            </a:r>
          </a:p>
          <a:p>
            <a:pPr lvl="1" algn="l">
              <a:defRPr/>
            </a:pPr>
            <a:r>
              <a:rPr lang="en-US" sz="1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Metabolic / endocrine</a:t>
            </a:r>
          </a:p>
          <a:p>
            <a:pPr lvl="1" algn="l">
              <a:defRPr/>
            </a:pPr>
            <a:r>
              <a:rPr lang="en-US" sz="1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sym typeface="Symbol" pitchFamily="18" charset="2"/>
              </a:rPr>
              <a:t>- Miscellaneous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914400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Causes: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46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24200" y="304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NSAIDs</a:t>
            </a:r>
            <a:endParaRPr lang="en-US" b="1" dirty="0"/>
          </a:p>
          <a:p>
            <a:pPr algn="ctr"/>
            <a:r>
              <a:rPr lang="en-US" b="1" dirty="0" smtClean="0"/>
              <a:t>For Acute Gout Attack</a:t>
            </a:r>
            <a:endParaRPr lang="en-US" b="1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977697" y="1143000"/>
            <a:ext cx="731837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Really are the drugs of choice unless there is relative contraindication for not using</a:t>
            </a:r>
          </a:p>
          <a:p>
            <a:pPr algn="l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Any NSAID can be used; </a:t>
            </a:r>
            <a:r>
              <a:rPr lang="en-US" sz="1600" dirty="0" smtClean="0">
                <a:solidFill>
                  <a:srgbClr val="FF0000"/>
                </a:solidFill>
              </a:rPr>
              <a:t>indomethacin is NOT preferred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Naproxen: 750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x 1; then 250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q8h or just 500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BID </a:t>
            </a:r>
          </a:p>
          <a:p>
            <a:pPr lvl="1" algn="l">
              <a:lnSpc>
                <a:spcPct val="90000"/>
              </a:lnSpc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hlink"/>
                </a:solidFill>
              </a:rPr>
              <a:t>Aspirin is avoided because of the paradoxical effects of salicylates on serum uric acid resulting at renal uric acid retention at doses &lt; 2 to 3 gram/day</a:t>
            </a:r>
          </a:p>
        </p:txBody>
      </p:sp>
    </p:spTree>
    <p:extLst>
      <p:ext uri="{BB962C8B-B14F-4D97-AF65-F5344CB8AC3E}">
        <p14:creationId xmlns:p14="http://schemas.microsoft.com/office/powerpoint/2010/main" val="119075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242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Corticosteroids</a:t>
            </a:r>
            <a:endParaRPr lang="en-US" b="1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2359025" y="762000"/>
            <a:ext cx="4956175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Another option for acute gout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Prednisone 30-60 mg </a:t>
            </a:r>
            <a:r>
              <a:rPr lang="en-US" sz="1400" dirty="0" err="1" smtClean="0">
                <a:solidFill>
                  <a:schemeClr val="tx1"/>
                </a:solidFill>
              </a:rPr>
              <a:t>po</a:t>
            </a:r>
            <a:r>
              <a:rPr lang="en-US" sz="1400" dirty="0" smtClean="0">
                <a:solidFill>
                  <a:schemeClr val="tx1"/>
                </a:solidFill>
              </a:rPr>
              <a:t> daily then taper over 7-10 days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Intra-articular: methylprednisolone</a:t>
            </a:r>
          </a:p>
          <a:p>
            <a:pPr lvl="2"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Small joint: 10-20 mg</a:t>
            </a:r>
          </a:p>
          <a:p>
            <a:pPr lvl="2"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Large joint: 20-60 mg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139825" y="4267200"/>
            <a:ext cx="7546975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Target Interleukin-1 (IL-1)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Important mediator of inflammation in acute gout therefore a therapeutic target</a:t>
            </a:r>
          </a:p>
          <a:p>
            <a:pPr lvl="2" algn="l">
              <a:buFont typeface="Arial" pitchFamily="34" charset="0"/>
              <a:buChar char="►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Anakinra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>
              <a:buFont typeface="Arial" pitchFamily="34" charset="0"/>
              <a:buChar char="►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Canakinumab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745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Investigational </a:t>
            </a:r>
            <a:r>
              <a:rPr lang="en-US" b="1" dirty="0" err="1" smtClean="0"/>
              <a:t>Tx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98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24200" y="304800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Prophylaxis</a:t>
            </a:r>
          </a:p>
          <a:p>
            <a:pPr algn="ctr"/>
            <a:r>
              <a:rPr lang="en-US" sz="1600" dirty="0" smtClean="0"/>
              <a:t>Generally after an acute flare</a:t>
            </a:r>
            <a:endParaRPr lang="en-US" sz="1600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758825" y="1143000"/>
            <a:ext cx="8080375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Colchicine 0.6-1.2 mg daily (generally at the 0.6 mg daily; watch renal function)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NSAIDs (i.e. naproxen 500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BID)</a:t>
            </a:r>
          </a:p>
          <a:p>
            <a:pPr marL="174625" indent="-174625"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Prophylaxis for both agents is needed for as long as 6-12 months for most patients (or even lifetime depending on # of attacks vs. risk of long term colchicine or NSAID therapy)</a:t>
            </a:r>
          </a:p>
        </p:txBody>
      </p:sp>
    </p:spTree>
    <p:extLst>
      <p:ext uri="{BB962C8B-B14F-4D97-AF65-F5344CB8AC3E}">
        <p14:creationId xmlns:p14="http://schemas.microsoft.com/office/powerpoint/2010/main" val="307521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0.tqn.com/d/chemistry/1/0/E/O/1/pur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87713"/>
            <a:ext cx="1164076" cy="8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685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Purine</a:t>
            </a:r>
            <a:endParaRPr lang="en-US" sz="1600" dirty="0"/>
          </a:p>
        </p:txBody>
      </p:sp>
      <p:pic>
        <p:nvPicPr>
          <p:cNvPr id="1038" name="Picture 14" descr="http://classconnection.s3.amazonaws.com/66/flashcards/228066/png/adenine13536168258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24" y="1981200"/>
            <a:ext cx="1299453" cy="12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1036" y="2514600"/>
            <a:ext cx="881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Adenine</a:t>
            </a:r>
          </a:p>
          <a:p>
            <a:pPr algn="ctr"/>
            <a:r>
              <a:rPr lang="en-US" sz="1400" dirty="0" smtClean="0"/>
              <a:t>(base)</a:t>
            </a:r>
            <a:endParaRPr lang="en-US" sz="1400" dirty="0"/>
          </a:p>
        </p:txBody>
      </p:sp>
      <p:pic>
        <p:nvPicPr>
          <p:cNvPr id="1040" name="Picture 16" descr="http://www.benbest.com/health/adenosin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83" y="3581400"/>
            <a:ext cx="2016817" cy="28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ontent.answcdn.com/main/content/img/oxford/oxfordBiochemistry/0198529171.adenosine-5.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3048000" cy="22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6096000"/>
            <a:ext cx="2095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Adenosine Phosphate</a:t>
            </a:r>
          </a:p>
          <a:p>
            <a:pPr algn="ctr"/>
            <a:r>
              <a:rPr lang="en-US" sz="1400" dirty="0" smtClean="0"/>
              <a:t>(nucleotide)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172200"/>
            <a:ext cx="111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(nucleoside)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1036" idx="2"/>
          </p:cNvCxnSpPr>
          <p:nvPr/>
        </p:nvCxnSpPr>
        <p:spPr>
          <a:xfrm>
            <a:off x="4392038" y="1434579"/>
            <a:ext cx="0" cy="3942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39438" y="3152321"/>
            <a:ext cx="941962" cy="657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40" idx="3"/>
          </p:cNvCxnSpPr>
          <p:nvPr/>
        </p:nvCxnSpPr>
        <p:spPr>
          <a:xfrm>
            <a:off x="3048000" y="5012059"/>
            <a:ext cx="1926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96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icine.ox.ac.uk/bandolier/booth/gout/goutint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6629400" cy="60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9800" y="5638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~ 17%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5734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~ 50%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029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ric acid as a danger signal in gout and its comorbid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"/>
            <a:ext cx="7620000" cy="65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2710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Metabolism of Purines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1600200"/>
            <a:ext cx="13716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Allopurinol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934200" y="1981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781800" y="1981200"/>
            <a:ext cx="1219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0900" y="3789402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Allantoin</a:t>
            </a:r>
            <a:endParaRPr lang="en-US" sz="1600" b="1" dirty="0" smtClean="0"/>
          </a:p>
          <a:p>
            <a:pPr algn="ctr"/>
            <a:r>
              <a:rPr lang="en-US" sz="1400" dirty="0" smtClean="0"/>
              <a:t>(soluble inactive)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001000" y="4648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Uricase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001000" y="4343400"/>
            <a:ext cx="0" cy="80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6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gure 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0392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5334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Renal Excretion of Uric Acid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343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~ 25% excretion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533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Drug-Induced </a:t>
            </a:r>
            <a:r>
              <a:rPr lang="en-US" sz="1600" b="1" dirty="0" err="1" smtClean="0"/>
              <a:t>Hyperuricemia</a:t>
            </a:r>
            <a:endParaRPr lang="en-US" sz="1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67071"/>
              </p:ext>
            </p:extLst>
          </p:nvPr>
        </p:nvGraphicFramePr>
        <p:xfrm>
          <a:off x="1524000" y="1143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Cyclosporine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Levodopa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Methyldopa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Diuretics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Niacin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Ethambutol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Pancreatin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Pancrealipase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Glucocorticoids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Pyrazinamide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G-MCSF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Salicylates</a:t>
                      </a:r>
                      <a:r>
                        <a:rPr lang="en-US" baseline="0" dirty="0" smtClean="0"/>
                        <a:t> (low dose)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Ketoconazole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Theophylline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1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3581400" y="4876800"/>
            <a:ext cx="1905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Gout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Nephrolithiasis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Nephropathy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dirty="0" err="1" smtClean="0">
                <a:solidFill>
                  <a:schemeClr val="tx1"/>
                </a:solidFill>
              </a:rPr>
              <a:t>Tophaceous</a:t>
            </a:r>
            <a:r>
              <a:rPr lang="en-US" sz="1800" dirty="0" smtClean="0">
                <a:solidFill>
                  <a:schemeClr val="tx1"/>
                </a:solidFill>
              </a:rPr>
              <a:t> gout</a:t>
            </a:r>
          </a:p>
          <a:p>
            <a:pPr algn="l"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Complications: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350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381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GOUT</a:t>
            </a:r>
            <a:endParaRPr lang="en-US" sz="1600" b="1" dirty="0"/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828800" y="8382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Disorder of uric acid metabolism</a:t>
            </a:r>
          </a:p>
          <a:p>
            <a:pPr marL="233363" indent="-233363"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Most common </a:t>
            </a:r>
            <a:r>
              <a:rPr lang="en-US" sz="1600" dirty="0" smtClean="0">
                <a:solidFill>
                  <a:srgbClr val="FF0000"/>
                </a:solidFill>
              </a:rPr>
              <a:t>inflammatory joint </a:t>
            </a:r>
            <a:r>
              <a:rPr lang="en-US" sz="1600" dirty="0" smtClean="0">
                <a:solidFill>
                  <a:schemeClr val="tx1"/>
                </a:solidFill>
              </a:rPr>
              <a:t>disease (deposits of monosodium </a:t>
            </a:r>
            <a:r>
              <a:rPr lang="en-US" sz="1600" dirty="0" err="1" smtClean="0">
                <a:solidFill>
                  <a:schemeClr val="tx1"/>
                </a:solidFill>
              </a:rPr>
              <a:t>urate</a:t>
            </a:r>
            <a:r>
              <a:rPr lang="en-US" sz="1600" dirty="0" smtClean="0">
                <a:solidFill>
                  <a:schemeClr val="tx1"/>
                </a:solidFill>
              </a:rPr>
              <a:t> crystals) in men &gt; 40 </a:t>
            </a:r>
            <a:r>
              <a:rPr lang="en-US" sz="1600" dirty="0" err="1" smtClean="0">
                <a:solidFill>
                  <a:schemeClr val="tx1"/>
                </a:solidFill>
              </a:rPr>
              <a:t>y.o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Men vs. women – more common in men than women</a:t>
            </a:r>
          </a:p>
          <a:p>
            <a:pPr algn="l">
              <a:buFont typeface="Arial" pitchFamily="34" charset="0"/>
              <a:buChar char="►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Uncommon &lt; 30 years old; usually occurs in middle age</a:t>
            </a:r>
          </a:p>
        </p:txBody>
      </p:sp>
      <p:sp>
        <p:nvSpPr>
          <p:cNvPr id="10" name="Rectangle 1027"/>
          <p:cNvSpPr txBox="1">
            <a:spLocks noRot="1" noChangeArrowheads="1"/>
          </p:cNvSpPr>
          <p:nvPr/>
        </p:nvSpPr>
        <p:spPr>
          <a:xfrm>
            <a:off x="1217612" y="3505200"/>
            <a:ext cx="670877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1.  </a:t>
            </a:r>
            <a:r>
              <a:rPr lang="en-US" sz="1600" dirty="0" smtClean="0">
                <a:solidFill>
                  <a:srgbClr val="FF0000"/>
                </a:solidFill>
              </a:rPr>
              <a:t>Asymptomatic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hyperuricemia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09600" indent="-609600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2.  </a:t>
            </a:r>
            <a:r>
              <a:rPr lang="en-US" sz="1600" dirty="0" smtClean="0">
                <a:solidFill>
                  <a:srgbClr val="FF0000"/>
                </a:solidFill>
              </a:rPr>
              <a:t>Acute</a:t>
            </a:r>
            <a:r>
              <a:rPr lang="en-US" sz="1600" dirty="0" smtClean="0">
                <a:solidFill>
                  <a:schemeClr val="tx1"/>
                </a:solidFill>
              </a:rPr>
              <a:t> gout</a:t>
            </a: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3.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Intercritical</a:t>
            </a:r>
            <a:r>
              <a:rPr lang="en-US" sz="1600" dirty="0" smtClean="0">
                <a:solidFill>
                  <a:schemeClr val="tx1"/>
                </a:solidFill>
              </a:rPr>
              <a:t> gout</a:t>
            </a:r>
          </a:p>
          <a:p>
            <a:pPr marL="990600" lvl="1" indent="-533400" algn="l">
              <a:buFont typeface="Wingdings" pitchFamily="2" charset="2"/>
              <a:buChar char="ü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Time between gout attacks is known as the </a:t>
            </a:r>
            <a:r>
              <a:rPr lang="en-US" sz="1600" dirty="0" err="1" smtClean="0">
                <a:solidFill>
                  <a:schemeClr val="tx1"/>
                </a:solidFill>
              </a:rPr>
              <a:t>intercritical</a:t>
            </a:r>
            <a:r>
              <a:rPr lang="en-US" sz="1600" dirty="0" smtClean="0">
                <a:solidFill>
                  <a:schemeClr val="tx1"/>
                </a:solidFill>
              </a:rPr>
              <a:t> period; if not treated properly, the time between attacks is shortened</a:t>
            </a:r>
          </a:p>
          <a:p>
            <a:pPr marL="609600" indent="-609600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4.  </a:t>
            </a:r>
            <a:r>
              <a:rPr lang="en-US" sz="1600" dirty="0" smtClean="0">
                <a:solidFill>
                  <a:srgbClr val="FF0000"/>
                </a:solidFill>
              </a:rPr>
              <a:t>Chronic </a:t>
            </a:r>
            <a:r>
              <a:rPr lang="en-US" sz="1600" dirty="0" err="1" smtClean="0">
                <a:solidFill>
                  <a:srgbClr val="FF0000"/>
                </a:solidFill>
              </a:rPr>
              <a:t>tophaceous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gout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3048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Four Clinical Phases of Gout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791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/>
              <a:t>Gout can either manifest as acute arthritis or chronic </a:t>
            </a:r>
            <a:r>
              <a:rPr lang="en-US" sz="1400" dirty="0" err="1"/>
              <a:t>arthropathy</a:t>
            </a:r>
            <a:r>
              <a:rPr lang="en-US" sz="1400" dirty="0"/>
              <a:t>, which is also called </a:t>
            </a:r>
            <a:r>
              <a:rPr lang="en-US" sz="1400" dirty="0" err="1"/>
              <a:t>tophaceous</a:t>
            </a:r>
            <a:r>
              <a:rPr lang="en-US" sz="1400" dirty="0"/>
              <a:t> gout</a:t>
            </a:r>
          </a:p>
        </p:txBody>
      </p:sp>
    </p:spTree>
    <p:extLst>
      <p:ext uri="{BB962C8B-B14F-4D97-AF65-F5344CB8AC3E}">
        <p14:creationId xmlns:p14="http://schemas.microsoft.com/office/powerpoint/2010/main" val="211877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457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Precipitating Factors</a:t>
            </a:r>
            <a:endParaRPr lang="en-US" sz="1600" b="1" dirty="0"/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1752600" y="914400"/>
            <a:ext cx="6135688" cy="251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Trauma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ETOH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err="1" smtClean="0">
                <a:solidFill>
                  <a:schemeClr val="tx1"/>
                </a:solidFill>
              </a:rPr>
              <a:t>Hypouricemic</a:t>
            </a:r>
            <a:r>
              <a:rPr lang="en-US" sz="1600" b="1" dirty="0" smtClean="0">
                <a:solidFill>
                  <a:schemeClr val="tx1"/>
                </a:solidFill>
              </a:rPr>
              <a:t> therapy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If started initially during an acute gouty attack in </a:t>
            </a:r>
            <a:r>
              <a:rPr lang="en-US" sz="1400" dirty="0" err="1" smtClean="0">
                <a:solidFill>
                  <a:schemeClr val="tx1"/>
                </a:solidFill>
              </a:rPr>
              <a:t>naiive</a:t>
            </a:r>
            <a:r>
              <a:rPr lang="en-US" sz="1400" dirty="0" smtClean="0">
                <a:solidFill>
                  <a:schemeClr val="tx1"/>
                </a:solidFill>
              </a:rPr>
              <a:t> patients</a:t>
            </a:r>
          </a:p>
          <a:p>
            <a:pPr lvl="2" algn="l">
              <a:lnSpc>
                <a:spcPct val="9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Does not apply to patients already on this therapy and who may experience a gout attack while on uric acid lowering therapy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  <a:sym typeface="Symbol" pitchFamily="18" charset="2"/>
              </a:rPr>
              <a:t> physical activity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  <a:sym typeface="Symbol" pitchFamily="18" charset="2"/>
              </a:rPr>
              <a:t>Overindulgence in rich foods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chemeClr val="tx1"/>
                </a:solidFill>
                <a:sym typeface="Symbol" pitchFamily="18" charset="2"/>
              </a:rPr>
              <a:t>Drugs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defRPr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1143000" y="4191000"/>
            <a:ext cx="7013575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►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Gold standard</a:t>
            </a:r>
          </a:p>
          <a:p>
            <a:pPr lvl="1" algn="l">
              <a:defRPr/>
            </a:pPr>
            <a:r>
              <a:rPr lang="en-US" sz="1400" dirty="0" err="1" smtClean="0">
                <a:solidFill>
                  <a:srgbClr val="FF0000"/>
                </a:solidFill>
              </a:rPr>
              <a:t>Urate</a:t>
            </a:r>
            <a:r>
              <a:rPr lang="en-US" sz="1400" dirty="0" smtClean="0">
                <a:solidFill>
                  <a:srgbClr val="FF0000"/>
                </a:solidFill>
              </a:rPr>
              <a:t> crystal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Diagnosed with polarized microscopy “needle-like crystals with negative birefringence”</a:t>
            </a:r>
          </a:p>
          <a:p>
            <a:pPr lvl="1" algn="l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Synovial fluid--decrease viscosity; increase neutrophils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300" y="3852446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Diagnosis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506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1266</Words>
  <Application>Microsoft Macintosh PowerPoint</Application>
  <PresentationFormat>On-screen Show (4:3)</PresentationFormat>
  <Paragraphs>226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Leon Do</cp:lastModifiedBy>
  <cp:revision>111</cp:revision>
  <dcterms:created xsi:type="dcterms:W3CDTF">2006-08-16T00:00:00Z</dcterms:created>
  <dcterms:modified xsi:type="dcterms:W3CDTF">2014-04-07T17:43:30Z</dcterms:modified>
</cp:coreProperties>
</file>