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9" r:id="rId2"/>
    <p:sldId id="277" r:id="rId3"/>
    <p:sldId id="261" r:id="rId4"/>
    <p:sldId id="260" r:id="rId5"/>
    <p:sldId id="264" r:id="rId6"/>
    <p:sldId id="272" r:id="rId7"/>
    <p:sldId id="273" r:id="rId8"/>
    <p:sldId id="280" r:id="rId9"/>
    <p:sldId id="262" r:id="rId10"/>
    <p:sldId id="265" r:id="rId11"/>
    <p:sldId id="269" r:id="rId12"/>
    <p:sldId id="281" r:id="rId13"/>
    <p:sldId id="266" r:id="rId14"/>
    <p:sldId id="257" r:id="rId15"/>
    <p:sldId id="275" r:id="rId16"/>
    <p:sldId id="271" r:id="rId17"/>
    <p:sldId id="263" r:id="rId18"/>
    <p:sldId id="268" r:id="rId19"/>
    <p:sldId id="282" r:id="rId20"/>
    <p:sldId id="278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6419EA2-8B26-A941-885C-CF8B9583E48B}">
          <p14:sldIdLst>
            <p14:sldId id="259"/>
            <p14:sldId id="277"/>
            <p14:sldId id="261"/>
            <p14:sldId id="260"/>
          </p14:sldIdLst>
        </p14:section>
        <p14:section name="Tx" id="{A4CDFEDB-0D10-AC4C-942F-56988028C6C5}">
          <p14:sldIdLst>
            <p14:sldId id="264"/>
            <p14:sldId id="272"/>
            <p14:sldId id="273"/>
          </p14:sldIdLst>
        </p14:section>
        <p14:section name="phase 1" id="{03870C68-1E13-3C44-9B9F-476C0FCB2392}">
          <p14:sldIdLst>
            <p14:sldId id="280"/>
            <p14:sldId id="262"/>
            <p14:sldId id="265"/>
            <p14:sldId id="269"/>
            <p14:sldId id="281"/>
          </p14:sldIdLst>
        </p14:section>
        <p14:section name="phase 2" id="{D747F1A7-79F2-B844-B392-00A52311B734}">
          <p14:sldIdLst>
            <p14:sldId id="266"/>
            <p14:sldId id="257"/>
            <p14:sldId id="275"/>
            <p14:sldId id="271"/>
            <p14:sldId id="263"/>
            <p14:sldId id="268"/>
          </p14:sldIdLst>
        </p14:section>
        <p14:section name="Phase 3" id="{87470398-BAB7-2644-8534-078DB6AAE154}">
          <p14:sldIdLst>
            <p14:sldId id="282"/>
            <p14:sldId id="278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08" autoAdjust="0"/>
  </p:normalViewPr>
  <p:slideViewPr>
    <p:cSldViewPr snapToGrid="0" snapToObjects="1">
      <p:cViewPr varScale="1">
        <p:scale>
          <a:sx n="51" d="100"/>
          <a:sy n="51" d="100"/>
        </p:scale>
        <p:origin x="-2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2D30-70AB-AF4A-AC96-9CE80AC4767F}" type="datetimeFigureOut">
              <a:rPr lang="en-US" smtClean="0"/>
              <a:t>4/6/14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7E248-6198-A94A-B546-D5FB332C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48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CRP = C reactive protein</a:t>
            </a:r>
          </a:p>
          <a:p>
            <a:endParaRPr lang="en-US" dirty="0" smtClean="0"/>
          </a:p>
          <a:p>
            <a:r>
              <a:rPr lang="en-US" b="1" dirty="0" smtClean="0"/>
              <a:t>List drug</a:t>
            </a:r>
            <a:r>
              <a:rPr lang="en-US" b="1" baseline="0" dirty="0" smtClean="0"/>
              <a:t> ---- list MOA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7E248-6198-A94A-B546-D5FB332C4C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06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 dosing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7E248-6198-A94A-B546-D5FB332C4C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7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 cells release</a:t>
            </a:r>
            <a:r>
              <a:rPr lang="en-US" baseline="0" dirty="0" smtClean="0"/>
              <a:t> Rheumatoid Factors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7E248-6198-A94A-B546-D5FB332C4C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30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 diagnosis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MCP: Metacarpophalangeal joint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PIP: proximal interphalangeal joint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7E248-6198-A94A-B546-D5FB332C4C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30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DMARD:</a:t>
            </a:r>
            <a:r>
              <a:rPr lang="en-US" baseline="0" dirty="0" smtClean="0"/>
              <a:t> effect is slow</a:t>
            </a:r>
          </a:p>
          <a:p>
            <a:r>
              <a:rPr lang="en-US" baseline="0" dirty="0" smtClean="0"/>
              <a:t>NSAID helps with pain quickly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7E248-6198-A94A-B546-D5FB332C4C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0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7E248-6198-A94A-B546-D5FB332C4C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84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b/c COX-2, FDA started</a:t>
            </a:r>
            <a:r>
              <a:rPr lang="en-US" baseline="0" dirty="0" smtClean="0"/>
              <a:t> black box warning: cardiac disease</a:t>
            </a:r>
          </a:p>
          <a:p>
            <a:r>
              <a:rPr lang="en-US" baseline="0" dirty="0" smtClean="0"/>
              <a:t>Naproxen has least cardiac</a:t>
            </a:r>
          </a:p>
          <a:p>
            <a:endParaRPr lang="en-US" baseline="0" dirty="0" smtClean="0"/>
          </a:p>
          <a:p>
            <a:r>
              <a:rPr lang="en-US" baseline="0" dirty="0" smtClean="0"/>
              <a:t>Celecoxib in high doses has anti-angiogenesis activity </a:t>
            </a:r>
            <a:r>
              <a:rPr lang="en-US" baseline="0" dirty="0" smtClean="0">
                <a:sym typeface="Wingdings"/>
              </a:rPr>
              <a:t> good for cancer</a:t>
            </a:r>
          </a:p>
          <a:p>
            <a:r>
              <a:rPr lang="en-US" baseline="0" dirty="0" smtClean="0">
                <a:sym typeface="Wingdings"/>
              </a:rPr>
              <a:t>COX-1 blocks </a:t>
            </a:r>
            <a:r>
              <a:rPr lang="en-US" baseline="0" dirty="0" err="1" smtClean="0">
                <a:sym typeface="Wingdings"/>
              </a:rPr>
              <a:t>thomboxane</a:t>
            </a:r>
            <a:r>
              <a:rPr lang="en-US" baseline="0" dirty="0" smtClean="0">
                <a:sym typeface="Wingdings"/>
              </a:rPr>
              <a:t>  fluid blood  good on heart (Celebrex only blocks COX-2)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7E248-6198-A94A-B546-D5FB332C4C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04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Uses: autoimmune</a:t>
            </a:r>
            <a:r>
              <a:rPr lang="en-US" baseline="0" dirty="0" smtClean="0"/>
              <a:t> disease, cancer and ectopic pregnancy</a:t>
            </a:r>
          </a:p>
          <a:p>
            <a:endParaRPr lang="en-US" baseline="0" dirty="0" smtClean="0"/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Contraindications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hypersensitivity to methotrexate or any component of the formulation; breast-feeding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 contraindications for patients with psoriasis or rheumatoid arthritis: Pregnancy, alcoholism, alcoholic liver disease or other chronic liver disease, immunodeficiency syndrome (overt or laboratory evidence); pre-existing blood dyscrasias 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bone marrow hypoplasia, leukopenia, thrombocytopenia, significant anemia)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7E248-6198-A94A-B546-D5FB332C4C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72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 dosing b/c 100 mg DAILY</a:t>
            </a:r>
            <a:r>
              <a:rPr lang="en-US" baseline="0" dirty="0" smtClean="0"/>
              <a:t> is a mistake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Take cholestyramine for lipids to flush out leflunomide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7E248-6198-A94A-B546-D5FB332C4C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90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Adalimumab (</a:t>
            </a:r>
            <a:r>
              <a:rPr lang="en-US" baseline="0" smtClean="0"/>
              <a:t>Humira)		AEI - HER</a:t>
            </a:r>
            <a:endParaRPr lang="en-US" baseline="0" dirty="0" smtClean="0"/>
          </a:p>
          <a:p>
            <a:r>
              <a:rPr lang="en-US" dirty="0" smtClean="0"/>
              <a:t>Etanercept</a:t>
            </a:r>
            <a:r>
              <a:rPr lang="en-US" baseline="0" dirty="0" smtClean="0"/>
              <a:t> </a:t>
            </a:r>
            <a:r>
              <a:rPr lang="en-US" baseline="0" dirty="0" smtClean="0"/>
              <a:t>(Enbrel)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</a:t>
            </a:r>
            <a:r>
              <a:rPr lang="en-US" dirty="0" smtClean="0"/>
              <a:t>nfliximab (Remicade)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Ignore dosing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7E248-6198-A94A-B546-D5FB332C4C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04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874F-C6B5-314F-A388-5BBAF2CAEA13}" type="datetimeFigureOut">
              <a:rPr lang="en-US" smtClean="0"/>
              <a:t>4/6/14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B868-5BB8-5B4D-8A79-7285CEDB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8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874F-C6B5-314F-A388-5BBAF2CAEA13}" type="datetimeFigureOut">
              <a:rPr lang="en-US" smtClean="0"/>
              <a:t>4/6/14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B868-5BB8-5B4D-8A79-7285CEDB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2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874F-C6B5-314F-A388-5BBAF2CAEA13}" type="datetimeFigureOut">
              <a:rPr lang="en-US" smtClean="0"/>
              <a:t>4/6/14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B868-5BB8-5B4D-8A79-7285CEDB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6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874F-C6B5-314F-A388-5BBAF2CAEA13}" type="datetimeFigureOut">
              <a:rPr lang="en-US" smtClean="0"/>
              <a:t>4/6/14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B868-5BB8-5B4D-8A79-7285CEDB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9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874F-C6B5-314F-A388-5BBAF2CAEA13}" type="datetimeFigureOut">
              <a:rPr lang="en-US" smtClean="0"/>
              <a:t>4/6/14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B868-5BB8-5B4D-8A79-7285CEDB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4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874F-C6B5-314F-A388-5BBAF2CAEA13}" type="datetimeFigureOut">
              <a:rPr lang="en-US" smtClean="0"/>
              <a:t>4/6/14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B868-5BB8-5B4D-8A79-7285CEDB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1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874F-C6B5-314F-A388-5BBAF2CAEA13}" type="datetimeFigureOut">
              <a:rPr lang="en-US" smtClean="0"/>
              <a:t>4/6/14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B868-5BB8-5B4D-8A79-7285CEDB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2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874F-C6B5-314F-A388-5BBAF2CAEA13}" type="datetimeFigureOut">
              <a:rPr lang="en-US" smtClean="0"/>
              <a:t>4/6/14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B868-5BB8-5B4D-8A79-7285CEDB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8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874F-C6B5-314F-A388-5BBAF2CAEA13}" type="datetimeFigureOut">
              <a:rPr lang="en-US" smtClean="0"/>
              <a:t>4/6/14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B868-5BB8-5B4D-8A79-7285CEDB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6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874F-C6B5-314F-A388-5BBAF2CAEA13}" type="datetimeFigureOut">
              <a:rPr lang="en-US" smtClean="0"/>
              <a:t>4/6/14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B868-5BB8-5B4D-8A79-7285CEDB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1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874F-C6B5-314F-A388-5BBAF2CAEA13}" type="datetimeFigureOut">
              <a:rPr lang="en-US" smtClean="0"/>
              <a:t>4/6/14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B868-5BB8-5B4D-8A79-7285CEDB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8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B874F-C6B5-314F-A388-5BBAF2CAEA13}" type="datetimeFigureOut">
              <a:rPr lang="en-US" smtClean="0"/>
              <a:t>4/6/14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4B868-5BB8-5B4D-8A79-7285CEDB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1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22593"/>
              </p:ext>
            </p:extLst>
          </p:nvPr>
        </p:nvGraphicFramePr>
        <p:xfrm>
          <a:off x="148239" y="992100"/>
          <a:ext cx="8715969" cy="4673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580"/>
                <a:gridCol w="4819286"/>
                <a:gridCol w="217710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Rheumatoid Arthritis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Osteoarthritis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Pathophysiology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Immune complex in cartilage &amp; synovium</a:t>
                      </a:r>
                    </a:p>
                    <a:p>
                      <a:r>
                        <a:rPr lang="en-US" dirty="0" smtClean="0"/>
                        <a:t>Initiation of inflammatory</a:t>
                      </a:r>
                      <a:r>
                        <a:rPr lang="en-US" baseline="0" dirty="0" smtClean="0"/>
                        <a:t> process: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RF and CRP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Wear</a:t>
                      </a:r>
                      <a:r>
                        <a:rPr lang="en-US" baseline="0" dirty="0" smtClean="0"/>
                        <a:t> and tear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Macrophages </a:t>
                      </a:r>
                      <a:r>
                        <a:rPr lang="en-US" dirty="0" smtClean="0">
                          <a:sym typeface="Wingdings"/>
                        </a:rPr>
                        <a:t> secrete cytokines</a:t>
                      </a:r>
                    </a:p>
                    <a:p>
                      <a:r>
                        <a:rPr lang="en-US" dirty="0" smtClean="0">
                          <a:sym typeface="Wingdings"/>
                        </a:rPr>
                        <a:t>T</a:t>
                      </a:r>
                      <a:r>
                        <a:rPr lang="en-US" baseline="0" dirty="0" smtClean="0">
                          <a:sym typeface="Wingdings"/>
                        </a:rPr>
                        <a:t> cell  secrete cytokine TNF-</a:t>
                      </a:r>
                      <a:r>
                        <a:rPr lang="en-US" dirty="0" smtClean="0">
                          <a:latin typeface="Arial" charset="0"/>
                          <a:cs typeface="+mn-cs"/>
                          <a:sym typeface="Symbol" charset="0"/>
                        </a:rPr>
                        <a:t></a:t>
                      </a:r>
                    </a:p>
                    <a:p>
                      <a:r>
                        <a:rPr lang="en-US" baseline="0" dirty="0" smtClean="0">
                          <a:sym typeface="Wingdings"/>
                        </a:rPr>
                        <a:t>B cell  secrete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Rheumatoid Factors</a:t>
                      </a:r>
                    </a:p>
                    <a:p>
                      <a:r>
                        <a:rPr lang="en-US" baseline="0" dirty="0" smtClean="0">
                          <a:sym typeface="Wingdings"/>
                        </a:rPr>
                        <a:t>Rheumatoid factor  autoantibody in 75% RA 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Autoimmune response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symptoms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joints (hands)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 bearing joints</a:t>
                      </a:r>
                    </a:p>
                    <a:p>
                      <a:r>
                        <a:rPr lang="en-US" dirty="0" smtClean="0"/>
                        <a:t>  Hips, knees, spine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Swelling, redness, stiffness</a:t>
                      </a:r>
                    </a:p>
                    <a:p>
                      <a:r>
                        <a:rPr lang="en-US" dirty="0" smtClean="0"/>
                        <a:t>Symmetrical S/S</a:t>
                      </a:r>
                    </a:p>
                    <a:p>
                      <a:r>
                        <a:rPr lang="en-US" dirty="0" smtClean="0"/>
                        <a:t>Anemia:</a:t>
                      </a:r>
                    </a:p>
                    <a:p>
                      <a:r>
                        <a:rPr lang="en-US" dirty="0" smtClean="0"/>
                        <a:t>   </a:t>
                      </a:r>
                      <a:r>
                        <a:rPr lang="en-US" dirty="0" err="1" smtClean="0"/>
                        <a:t>Nomocytic</a:t>
                      </a:r>
                      <a:r>
                        <a:rPr lang="en-US" dirty="0" smtClean="0"/>
                        <a:t>: normal cell size</a:t>
                      </a:r>
                      <a:r>
                        <a:rPr lang="en-US" baseline="0" dirty="0" smtClean="0"/>
                        <a:t> = measure MCV</a:t>
                      </a:r>
                    </a:p>
                    <a:p>
                      <a:r>
                        <a:rPr lang="en-US" baseline="0" dirty="0" smtClean="0"/>
                        <a:t>   </a:t>
                      </a:r>
                      <a:r>
                        <a:rPr lang="en-US" baseline="0" dirty="0" err="1" smtClean="0"/>
                        <a:t>Nono</a:t>
                      </a:r>
                      <a:r>
                        <a:rPr lang="en-US" baseline="0" dirty="0" smtClean="0"/>
                        <a:t> chromic: same color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 “</a:t>
                      </a:r>
                    </a:p>
                    <a:p>
                      <a:r>
                        <a:rPr lang="en-US" dirty="0" smtClean="0"/>
                        <a:t>Not symmetrical S/S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8239" y="220234"/>
            <a:ext cx="102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 </a:t>
            </a:r>
            <a:r>
              <a:rPr lang="en-US" dirty="0" err="1" smtClean="0"/>
              <a:t>vs</a:t>
            </a:r>
            <a:r>
              <a:rPr lang="en-US" dirty="0" smtClean="0"/>
              <a:t> OA</a:t>
            </a:r>
          </a:p>
        </p:txBody>
      </p:sp>
    </p:spTree>
    <p:extLst>
      <p:ext uri="{BB962C8B-B14F-4D97-AF65-F5344CB8AC3E}">
        <p14:creationId xmlns:p14="http://schemas.microsoft.com/office/powerpoint/2010/main" val="1606905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995516"/>
              </p:ext>
            </p:extLst>
          </p:nvPr>
        </p:nvGraphicFramePr>
        <p:xfrm>
          <a:off x="273123" y="505694"/>
          <a:ext cx="8580957" cy="329183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22865"/>
                <a:gridCol w="6958092"/>
              </a:tblGrid>
              <a:tr h="18272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Methotrexate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</a:tr>
              <a:tr h="18272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Methotrexate is Gold Standard</a:t>
                      </a:r>
                      <a:endParaRPr 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4850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Decrease T and B lymphocyte function</a:t>
                      </a:r>
                    </a:p>
                    <a:p>
                      <a:r>
                        <a:rPr lang="en-US" sz="1800" dirty="0" smtClean="0"/>
                        <a:t>Folic acid antagonist</a:t>
                      </a:r>
                    </a:p>
                    <a:p>
                      <a:r>
                        <a:rPr lang="en-US" sz="1800" dirty="0" smtClean="0"/>
                        <a:t>Interferes with purine biosynthesis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/>
                </a:tc>
              </a:tr>
              <a:tr h="44850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Dosing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 or IM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Weekly</a:t>
                      </a:r>
                      <a:r>
                        <a:rPr lang="en-US" sz="1800" dirty="0" smtClean="0"/>
                        <a:t> dosing</a:t>
                      </a:r>
                    </a:p>
                    <a:p>
                      <a:r>
                        <a:rPr lang="en-US" sz="1800" dirty="0" smtClean="0"/>
                        <a:t>   +</a:t>
                      </a:r>
                    </a:p>
                    <a:p>
                      <a:r>
                        <a:rPr lang="en-US" sz="1800" dirty="0" smtClean="0"/>
                        <a:t>Folic acid 1 mg daily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272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Time to </a:t>
                      </a:r>
                      <a:r>
                        <a:rPr lang="en-US" sz="1800" baseline="0" dirty="0" smtClean="0"/>
                        <a:t>effect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r>
                        <a:rPr lang="en-US" sz="1800" baseline="0" dirty="0" smtClean="0"/>
                        <a:t> – 2 months</a:t>
                      </a:r>
                      <a:endParaRPr lang="en-US" sz="1800" dirty="0"/>
                    </a:p>
                  </a:txBody>
                  <a:tcPr/>
                </a:tc>
              </a:tr>
              <a:tr h="18272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Monitor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Liver (cumulative toxicity), pulmonary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54715" y="44337"/>
            <a:ext cx="5884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DMARD for phase 1:   Disease-Modifying Antirheumatic Drug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215" y="3797533"/>
            <a:ext cx="2079546" cy="29193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81" y="4368800"/>
            <a:ext cx="43307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81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925779"/>
              </p:ext>
            </p:extLst>
          </p:nvPr>
        </p:nvGraphicFramePr>
        <p:xfrm>
          <a:off x="264111" y="787346"/>
          <a:ext cx="8497930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52769"/>
                <a:gridCol w="6645161"/>
              </a:tblGrid>
              <a:tr h="205298">
                <a:tc>
                  <a:txBody>
                    <a:bodyPr/>
                    <a:lstStyle/>
                    <a:p>
                      <a:r>
                        <a:rPr lang="en-US" dirty="0" smtClean="0"/>
                        <a:t>Sulfasalazine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</a:tr>
              <a:tr h="19869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Add on to methotrexate: Mild presentations</a:t>
                      </a:r>
                      <a:endParaRPr 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052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Unclear</a:t>
                      </a:r>
                      <a:endParaRPr lang="en-US" sz="1800" dirty="0"/>
                    </a:p>
                  </a:txBody>
                  <a:tcPr/>
                </a:tc>
              </a:tr>
              <a:tr h="19869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Dosing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gram PO BID</a:t>
                      </a:r>
                      <a:endParaRPr lang="en-US" dirty="0"/>
                    </a:p>
                  </a:txBody>
                  <a:tcPr/>
                </a:tc>
              </a:tr>
              <a:tr h="19869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Time to </a:t>
                      </a:r>
                      <a:r>
                        <a:rPr lang="en-US" sz="1800" baseline="0" dirty="0" smtClean="0"/>
                        <a:t>effect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– 3 months </a:t>
                      </a:r>
                      <a:endParaRPr lang="en-US" dirty="0"/>
                    </a:p>
                  </a:txBody>
                  <a:tcPr/>
                </a:tc>
              </a:tr>
              <a:tr h="19869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Adverse effects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Photosensitivity (rash)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475331"/>
              </p:ext>
            </p:extLst>
          </p:nvPr>
        </p:nvGraphicFramePr>
        <p:xfrm>
          <a:off x="264111" y="3459433"/>
          <a:ext cx="8557260" cy="2926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1176"/>
                <a:gridCol w="6686084"/>
              </a:tblGrid>
              <a:tr h="16881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Leflunomide</a:t>
                      </a:r>
                    </a:p>
                    <a:p>
                      <a:r>
                        <a:rPr lang="en-US" sz="1800" dirty="0" smtClean="0"/>
                        <a:t>(Arava)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Not popular</a:t>
                      </a:r>
                      <a:r>
                        <a:rPr lang="en-US" sz="1800" b="1" baseline="0" dirty="0" smtClean="0"/>
                        <a:t> b/c of hepatotoxicity </a:t>
                      </a:r>
                      <a:endParaRPr lang="en-US" sz="1800" b="1" dirty="0"/>
                    </a:p>
                  </a:txBody>
                  <a:tcPr/>
                </a:tc>
              </a:tr>
              <a:tr h="29542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Inhibits enzyme </a:t>
                      </a:r>
                      <a:r>
                        <a:rPr lang="en-US" sz="1800" dirty="0" err="1" smtClean="0"/>
                        <a:t>dihydroorate</a:t>
                      </a:r>
                      <a:r>
                        <a:rPr lang="en-US" sz="1800" dirty="0" smtClean="0"/>
                        <a:t> dehydrogenase</a:t>
                      </a:r>
                      <a:r>
                        <a:rPr lang="en-US" sz="1800" baseline="0" dirty="0" smtClean="0"/>
                        <a:t> used </a:t>
                      </a:r>
                      <a:r>
                        <a:rPr lang="en-US" sz="1800" dirty="0" smtClean="0"/>
                        <a:t>In pyrimidine synthesis</a:t>
                      </a:r>
                      <a:endParaRPr lang="en-US" sz="1800" dirty="0"/>
                    </a:p>
                  </a:txBody>
                  <a:tcPr/>
                </a:tc>
              </a:tr>
              <a:tr h="29542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Dosing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100 mg PO load for 3 days then</a:t>
                      </a:r>
                    </a:p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10 – 20 mg PO daily as maintenance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7115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Time to </a:t>
                      </a:r>
                      <a:r>
                        <a:rPr lang="en-US" sz="1800" baseline="0" dirty="0" smtClean="0"/>
                        <a:t>effect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 – 3 months</a:t>
                      </a:r>
                      <a:endParaRPr lang="en-US" sz="1800" dirty="0"/>
                    </a:p>
                  </a:txBody>
                  <a:tcPr/>
                </a:tc>
              </a:tr>
              <a:tr h="29542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Adverse effects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Liver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 LFT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 monthly</a:t>
                      </a:r>
                    </a:p>
                    <a:p>
                      <a:r>
                        <a:rPr lang="en-US" sz="1800" baseline="0" dirty="0" smtClean="0">
                          <a:sym typeface="Wingdings"/>
                        </a:rPr>
                        <a:t>Pregnancy X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54715" y="159801"/>
            <a:ext cx="5884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DMARD for phase 1:   Disease-Modifying Antirheumatic Drug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979" y="700368"/>
            <a:ext cx="1130041" cy="22815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611" y="4622800"/>
            <a:ext cx="2714326" cy="189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19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457" y="114116"/>
            <a:ext cx="1636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Glucocorticoids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094913"/>
              </p:ext>
            </p:extLst>
          </p:nvPr>
        </p:nvGraphicFramePr>
        <p:xfrm>
          <a:off x="261457" y="517252"/>
          <a:ext cx="8263696" cy="321055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48130"/>
                <a:gridCol w="66155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Glucocorticoids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Bridge therapy until DMARDS become effective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DMARDS take months for effect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Most potent and rapidly acting anti-inflammatory agent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Low dose may slow rate of joint damage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Less</a:t>
                      </a:r>
                      <a:r>
                        <a:rPr lang="en-US" baseline="0" dirty="0" smtClean="0"/>
                        <a:t> toxic than DMARDS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Osteoprorsis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Wingdings"/>
                        </a:rPr>
                        <a:t> Tx with Ca and </a:t>
                      </a:r>
                      <a:r>
                        <a:rPr lang="en-US" dirty="0" err="1" smtClean="0">
                          <a:sym typeface="Wingdings"/>
                        </a:rPr>
                        <a:t>Vit</a:t>
                      </a:r>
                      <a:r>
                        <a:rPr lang="en-US" baseline="0" dirty="0" smtClean="0">
                          <a:sym typeface="Wingdings"/>
                        </a:rPr>
                        <a:t> D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BP,</a:t>
                      </a:r>
                      <a:r>
                        <a:rPr lang="en-US" baseline="0" dirty="0" smtClean="0"/>
                        <a:t> BG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Weight gain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Bone </a:t>
                      </a:r>
                      <a:r>
                        <a:rPr lang="en-US" baseline="0" dirty="0" err="1" smtClean="0"/>
                        <a:t>densiometry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727563"/>
              </p:ext>
            </p:extLst>
          </p:nvPr>
        </p:nvGraphicFramePr>
        <p:xfrm>
          <a:off x="261457" y="4263965"/>
          <a:ext cx="8273254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70599"/>
                <a:gridCol w="56026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 Dose: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&lt; 10 mg/day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High Dose: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1 mg/kg/day for severe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Burst Dose: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1 mg/kg/day then taper over 1-3 weeks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Intra-articular (joint)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1 injection in same joint q3 months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Life threatening systemic involvement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417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Drugs: Phase 2 Tx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669"/>
            <a:ext cx="8229600" cy="503146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rial" charset="0"/>
              </a:rPr>
              <a:t>TNF </a:t>
            </a:r>
            <a:r>
              <a:rPr lang="el-GR" dirty="0">
                <a:latin typeface="Arial" charset="0"/>
              </a:rPr>
              <a:t>α</a:t>
            </a:r>
            <a:r>
              <a:rPr lang="en-US" dirty="0">
                <a:latin typeface="Arial" charset="0"/>
              </a:rPr>
              <a:t> 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/>
              <a:t>Infliximab</a:t>
            </a:r>
          </a:p>
          <a:p>
            <a:pPr lvl="1"/>
            <a:r>
              <a:rPr lang="en-US" dirty="0"/>
              <a:t>Etanercept</a:t>
            </a:r>
          </a:p>
          <a:p>
            <a:pPr lvl="1"/>
            <a:r>
              <a:rPr lang="en-US" dirty="0"/>
              <a:t>Adalimumab</a:t>
            </a:r>
          </a:p>
          <a:p>
            <a:pPr lvl="1"/>
            <a:r>
              <a:rPr lang="en-US" dirty="0"/>
              <a:t>Golimumab</a:t>
            </a:r>
          </a:p>
          <a:p>
            <a:pPr lvl="1"/>
            <a:r>
              <a:rPr lang="en-US" dirty="0"/>
              <a:t>Certolizumab</a:t>
            </a:r>
          </a:p>
          <a:p>
            <a:pPr lvl="1"/>
            <a:endParaRPr lang="en-US" dirty="0" smtClean="0"/>
          </a:p>
          <a:p>
            <a:r>
              <a:rPr lang="en-US" dirty="0"/>
              <a:t>Other DMARDS</a:t>
            </a:r>
          </a:p>
          <a:p>
            <a:pPr lvl="1"/>
            <a:r>
              <a:rPr lang="en-US" dirty="0"/>
              <a:t>Hydroxychloroquine</a:t>
            </a:r>
          </a:p>
          <a:p>
            <a:pPr lvl="1"/>
            <a:r>
              <a:rPr lang="en-US" dirty="0"/>
              <a:t>Gold</a:t>
            </a:r>
          </a:p>
          <a:p>
            <a:pPr lvl="1"/>
            <a:r>
              <a:rPr lang="en-US" dirty="0"/>
              <a:t>Cyclosporine </a:t>
            </a:r>
          </a:p>
          <a:p>
            <a:pPr lvl="1"/>
            <a:r>
              <a:rPr lang="en-US" dirty="0"/>
              <a:t>Azathioprine</a:t>
            </a:r>
          </a:p>
          <a:p>
            <a:pPr lvl="1"/>
            <a:r>
              <a:rPr lang="en-US" dirty="0"/>
              <a:t>Penicillamine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3012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10200" y="228600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Summary of </a:t>
            </a:r>
            <a:r>
              <a:rPr lang="en-US" sz="1600" b="1" dirty="0" err="1" smtClean="0"/>
              <a:t>Biologicals</a:t>
            </a:r>
            <a:r>
              <a:rPr lang="en-US" sz="1600" b="1" dirty="0" smtClean="0"/>
              <a:t> for </a:t>
            </a:r>
            <a:r>
              <a:rPr lang="en-US" sz="1600" b="1" dirty="0" err="1" smtClean="0"/>
              <a:t>Tx</a:t>
            </a:r>
            <a:r>
              <a:rPr lang="en-US" sz="1600" b="1" dirty="0" smtClean="0"/>
              <a:t> of RA</a:t>
            </a:r>
            <a:endParaRPr lang="en-US" sz="1600" b="1" dirty="0"/>
          </a:p>
        </p:txBody>
      </p:sp>
      <p:pic>
        <p:nvPicPr>
          <p:cNvPr id="5" name="Picture 2" descr="http://img.medscape.com/article/745/566/745566-fi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76" y="76200"/>
            <a:ext cx="4516023" cy="671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www.xeljanzhcp.com/sites/default/themes/xeljanz/images/chronic-inflammation-cyc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133600"/>
            <a:ext cx="4114801" cy="411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638800" y="1143000"/>
            <a:ext cx="1392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Tofacitinib</a:t>
            </a:r>
            <a:endParaRPr lang="en-US" sz="1600" b="1" dirty="0"/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>
            <a:off x="6335261" y="1481554"/>
            <a:ext cx="1208539" cy="17950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553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397968"/>
              </p:ext>
            </p:extLst>
          </p:nvPr>
        </p:nvGraphicFramePr>
        <p:xfrm>
          <a:off x="143423" y="377476"/>
          <a:ext cx="8982698" cy="5715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9580"/>
                <a:gridCol w="7263118"/>
              </a:tblGrid>
              <a:tr h="3150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TNF-</a:t>
                      </a:r>
                      <a:r>
                        <a:rPr lang="el-GR" sz="1800" dirty="0" smtClean="0"/>
                        <a:t>α</a:t>
                      </a:r>
                      <a:r>
                        <a:rPr lang="en-US" sz="1800" dirty="0" smtClean="0"/>
                        <a:t> inhibitors</a:t>
                      </a:r>
                      <a:endParaRPr lang="en-US" sz="1800" b="1" dirty="0" smtClean="0">
                        <a:latin typeface="+mn-lt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</a:tr>
              <a:tr h="134591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Drugs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A-E-I-C-G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A</a:t>
                      </a:r>
                      <a:r>
                        <a:rPr lang="en-US" dirty="0" smtClean="0"/>
                        <a:t>dalimumab (Humira)     </a:t>
                      </a:r>
                      <a:r>
                        <a:rPr lang="en-US" baseline="0" dirty="0" smtClean="0"/>
                        <a:t>   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SQ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E</a:t>
                      </a:r>
                      <a:r>
                        <a:rPr lang="en-US" dirty="0" smtClean="0"/>
                        <a:t>tanercept (Enbrel)        </a:t>
                      </a:r>
                      <a:r>
                        <a:rPr lang="en-US" baseline="0" dirty="0" smtClean="0"/>
                        <a:t>  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SQ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I</a:t>
                      </a:r>
                      <a:r>
                        <a:rPr lang="en-US" dirty="0" smtClean="0"/>
                        <a:t>nfliximab (Remicade)            </a:t>
                      </a:r>
                      <a:r>
                        <a:rPr lang="en-US" b="1" u="sng" dirty="0" smtClean="0">
                          <a:solidFill>
                            <a:srgbClr val="FF0000"/>
                          </a:solidFill>
                        </a:rPr>
                        <a:t>IV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G</a:t>
                      </a:r>
                      <a:r>
                        <a:rPr lang="en-US" dirty="0" smtClean="0"/>
                        <a:t>olimumab                        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SQ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C</a:t>
                      </a:r>
                      <a:r>
                        <a:rPr lang="en-US" dirty="0" smtClean="0"/>
                        <a:t>ertolizumab                     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SQ</a:t>
                      </a:r>
                      <a:endParaRPr lang="en-US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727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MOA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TNF α is a pro inflammatory cytokine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Drug neutralizes</a:t>
                      </a:r>
                      <a:r>
                        <a:rPr lang="en-US" baseline="0" dirty="0" smtClean="0"/>
                        <a:t> it</a:t>
                      </a:r>
                      <a:endParaRPr lang="en-US" dirty="0"/>
                    </a:p>
                  </a:txBody>
                  <a:tcPr/>
                </a:tc>
              </a:tr>
              <a:tr h="10881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Adverse effects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Immune Suppression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   Myelosuppression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   Infection: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Reactivation of TB (Pulmonary problems)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-&gt; get TB anergy panel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                     Fungal infection (Histoplasmosis, coccidiomycosis)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aseline="0" dirty="0" smtClean="0"/>
                        <a:t>Demyelination of CNS and heart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632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4715" y="154767"/>
            <a:ext cx="4780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DMARD:   Disease-Modifying Antirheumatic Drug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211742"/>
              </p:ext>
            </p:extLst>
          </p:nvPr>
        </p:nvGraphicFramePr>
        <p:xfrm>
          <a:off x="273122" y="782382"/>
          <a:ext cx="8645575" cy="248103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62165"/>
                <a:gridCol w="6783410"/>
              </a:tblGrid>
              <a:tr h="37791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Hydroxychloroquine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(Plaquenil) </a:t>
                      </a:r>
                    </a:p>
                  </a:txBody>
                  <a:tcPr/>
                </a:tc>
              </a:tr>
              <a:tr h="21594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Mild presentations (also for lupus </a:t>
                      </a:r>
                      <a:r>
                        <a:rPr lang="en-US" sz="1800" smtClean="0"/>
                        <a:t>and malaria)</a:t>
                      </a:r>
                      <a:endParaRPr 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79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Inhibit</a:t>
                      </a:r>
                      <a:r>
                        <a:rPr lang="en-US" sz="1800" baseline="0" dirty="0" smtClean="0"/>
                        <a:t> macrophages and B cell function</a:t>
                      </a:r>
                    </a:p>
                    <a:p>
                      <a:r>
                        <a:rPr lang="en-US" sz="1800" baseline="0" dirty="0" smtClean="0"/>
                        <a:t>Decrease IL-1 secretion (a type of cytokine)</a:t>
                      </a:r>
                      <a:endParaRPr lang="en-US" sz="1800" dirty="0"/>
                    </a:p>
                  </a:txBody>
                  <a:tcPr/>
                </a:tc>
              </a:tr>
              <a:tr h="21894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Dosing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200 mg PO BID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1894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Time to </a:t>
                      </a:r>
                      <a:r>
                        <a:rPr lang="en-US" sz="1800" baseline="0" dirty="0" smtClean="0"/>
                        <a:t>effect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– 6 months</a:t>
                      </a:r>
                      <a:endParaRPr lang="en-US" dirty="0"/>
                    </a:p>
                  </a:txBody>
                  <a:tcPr/>
                </a:tc>
              </a:tr>
              <a:tr h="21894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Adverse effects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Vision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Changes </a:t>
                      </a:r>
                      <a:r>
                        <a:rPr lang="en-US" baseline="0" dirty="0" smtClean="0"/>
                        <a:t>(rare) </a:t>
                      </a:r>
                      <a:r>
                        <a:rPr lang="en-US" baseline="0" dirty="0" smtClean="0">
                          <a:sym typeface="Wingdings"/>
                        </a:rPr>
                        <a:t> eye exam q year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931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4715" y="128969"/>
            <a:ext cx="4780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DMARD:   Disease-Modifying Antirheumatic Drug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502834"/>
              </p:ext>
            </p:extLst>
          </p:nvPr>
        </p:nvGraphicFramePr>
        <p:xfrm>
          <a:off x="254715" y="4445273"/>
          <a:ext cx="8654587" cy="174951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98980"/>
                <a:gridCol w="6755607"/>
              </a:tblGrid>
              <a:tr h="3779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Cyclosporine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</a:tr>
              <a:tr h="3779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Calcineurin inhibitor</a:t>
                      </a:r>
                    </a:p>
                    <a:p>
                      <a:r>
                        <a:rPr lang="en-US" dirty="0" smtClean="0"/>
                        <a:t>Prevent activation of T-cells</a:t>
                      </a:r>
                    </a:p>
                  </a:txBody>
                  <a:tcPr/>
                </a:tc>
              </a:tr>
              <a:tr h="21894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Dosing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mg/kg/day in 2 divided doses</a:t>
                      </a:r>
                    </a:p>
                  </a:txBody>
                  <a:tcPr/>
                </a:tc>
              </a:tr>
              <a:tr h="21894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Time to </a:t>
                      </a:r>
                      <a:r>
                        <a:rPr lang="en-US" sz="1800" baseline="0" dirty="0" smtClean="0"/>
                        <a:t>effect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– 6 months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524314"/>
              </p:ext>
            </p:extLst>
          </p:nvPr>
        </p:nvGraphicFramePr>
        <p:xfrm>
          <a:off x="254715" y="865899"/>
          <a:ext cx="8654587" cy="314809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16269"/>
                <a:gridCol w="6538318"/>
              </a:tblGrid>
              <a:tr h="3779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Gold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</a:tr>
              <a:tr h="3779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/>
                        <a:t>Reserved for active RA</a:t>
                      </a:r>
                      <a:endParaRPr lang="en-US" sz="18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79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Inhibit macrophage of neutrophils</a:t>
                      </a:r>
                    </a:p>
                  </a:txBody>
                  <a:tcPr/>
                </a:tc>
              </a:tr>
              <a:tr h="4598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Dosing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</a:t>
                      </a:r>
                      <a:endParaRPr lang="en-US" dirty="0"/>
                    </a:p>
                  </a:txBody>
                  <a:tcPr/>
                </a:tc>
              </a:tr>
              <a:tr h="21894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Time to </a:t>
                      </a:r>
                      <a:r>
                        <a:rPr lang="en-US" sz="1800" baseline="0" dirty="0" smtClean="0"/>
                        <a:t>effect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–</a:t>
                      </a:r>
                      <a:r>
                        <a:rPr lang="en-US" baseline="0" dirty="0" smtClean="0"/>
                        <a:t> 6 months</a:t>
                      </a:r>
                      <a:endParaRPr lang="en-US" dirty="0"/>
                    </a:p>
                  </a:txBody>
                  <a:tcPr/>
                </a:tc>
              </a:tr>
              <a:tr h="21894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Adverse effects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Rash</a:t>
                      </a:r>
                    </a:p>
                    <a:p>
                      <a:r>
                        <a:rPr lang="en-US" dirty="0" smtClean="0"/>
                        <a:t>Stomatitis (mouth)</a:t>
                      </a:r>
                    </a:p>
                    <a:p>
                      <a:r>
                        <a:rPr lang="en-US" dirty="0" smtClean="0"/>
                        <a:t>Myelosuppression</a:t>
                      </a:r>
                    </a:p>
                    <a:p>
                      <a:r>
                        <a:rPr lang="en-US" dirty="0" smtClean="0"/>
                        <a:t>Thrombocytopenia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516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4715" y="36944"/>
            <a:ext cx="4780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DMARD:   Disease-Modifying Antirheumatic Drug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244054"/>
              </p:ext>
            </p:extLst>
          </p:nvPr>
        </p:nvGraphicFramePr>
        <p:xfrm>
          <a:off x="254715" y="975816"/>
          <a:ext cx="8654587" cy="212742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16269"/>
                <a:gridCol w="6538318"/>
              </a:tblGrid>
              <a:tr h="3779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Azathioprine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</a:tr>
              <a:tr h="3779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Inhibit lymphocyte proliferation</a:t>
                      </a:r>
                      <a:endParaRPr lang="en-US" dirty="0"/>
                    </a:p>
                  </a:txBody>
                  <a:tcPr/>
                </a:tc>
              </a:tr>
              <a:tr h="21894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Dosing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– 150 mg PO daily</a:t>
                      </a:r>
                      <a:endParaRPr lang="en-US" dirty="0"/>
                    </a:p>
                  </a:txBody>
                  <a:tcPr/>
                </a:tc>
              </a:tr>
              <a:tr h="21894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Time to </a:t>
                      </a:r>
                      <a:r>
                        <a:rPr lang="en-US" sz="1800" baseline="0" dirty="0" smtClean="0"/>
                        <a:t>effect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– 3 months</a:t>
                      </a:r>
                      <a:endParaRPr lang="en-US" dirty="0"/>
                    </a:p>
                  </a:txBody>
                  <a:tcPr/>
                </a:tc>
              </a:tr>
              <a:tr h="21894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Adverse effects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Myelosuppression</a:t>
                      </a:r>
                    </a:p>
                    <a:p>
                      <a:r>
                        <a:rPr lang="en-US" dirty="0" smtClean="0"/>
                        <a:t>Hepatic (LFT)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737211"/>
              </p:ext>
            </p:extLst>
          </p:nvPr>
        </p:nvGraphicFramePr>
        <p:xfrm>
          <a:off x="254715" y="3542901"/>
          <a:ext cx="8654587" cy="276750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16269"/>
                <a:gridCol w="6538318"/>
              </a:tblGrid>
              <a:tr h="3779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Penicillamine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</a:tr>
              <a:tr h="21594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Unpopular due to Adverse Effects</a:t>
                      </a:r>
                      <a:endParaRPr 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79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Inhibit</a:t>
                      </a:r>
                      <a:r>
                        <a:rPr lang="en-US" sz="1800" baseline="0" dirty="0" smtClean="0"/>
                        <a:t> T cell proliferation by complexing with CU++</a:t>
                      </a:r>
                      <a:endParaRPr lang="en-US" sz="1800" dirty="0"/>
                    </a:p>
                  </a:txBody>
                  <a:tcPr/>
                </a:tc>
              </a:tr>
              <a:tr h="21894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Dosing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</a:t>
                      </a:r>
                      <a:r>
                        <a:rPr lang="en-US" baseline="0" dirty="0" smtClean="0"/>
                        <a:t> – 750 mg PO daily</a:t>
                      </a:r>
                      <a:endParaRPr lang="en-US" dirty="0"/>
                    </a:p>
                  </a:txBody>
                  <a:tcPr/>
                </a:tc>
              </a:tr>
              <a:tr h="21894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Time to </a:t>
                      </a:r>
                      <a:r>
                        <a:rPr lang="en-US" sz="1800" baseline="0" dirty="0" smtClean="0"/>
                        <a:t>effect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 to 6 months</a:t>
                      </a:r>
                      <a:endParaRPr lang="en-US" dirty="0"/>
                    </a:p>
                  </a:txBody>
                  <a:tcPr/>
                </a:tc>
              </a:tr>
              <a:tr h="21894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Adverse effects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Rash</a:t>
                      </a:r>
                    </a:p>
                    <a:p>
                      <a:r>
                        <a:rPr lang="en-US" baseline="0" dirty="0" smtClean="0"/>
                        <a:t>Stomatitis (mouth), dysgeusia</a:t>
                      </a:r>
                    </a:p>
                    <a:p>
                      <a:r>
                        <a:rPr lang="en-US" baseline="0" dirty="0" smtClean="0"/>
                        <a:t>Myelosuppression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339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78"/>
            <a:ext cx="8229600" cy="1143000"/>
          </a:xfrm>
        </p:spPr>
        <p:txBody>
          <a:bodyPr/>
          <a:lstStyle/>
          <a:p>
            <a:r>
              <a:rPr lang="en-US" dirty="0" smtClean="0"/>
              <a:t>Drugs: Phase 3 Tx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4840"/>
            <a:ext cx="4899426" cy="4525963"/>
          </a:xfrm>
        </p:spPr>
        <p:txBody>
          <a:bodyPr/>
          <a:lstStyle/>
          <a:p>
            <a:r>
              <a:rPr lang="en-US" b="1" dirty="0" smtClean="0"/>
              <a:t>R</a:t>
            </a:r>
            <a:r>
              <a:rPr lang="en-US" dirty="0" smtClean="0"/>
              <a:t>ituximab</a:t>
            </a:r>
          </a:p>
          <a:p>
            <a:r>
              <a:rPr lang="en-US" b="1" dirty="0" smtClean="0"/>
              <a:t>A</a:t>
            </a:r>
            <a:r>
              <a:rPr lang="en-US" dirty="0" smtClean="0"/>
              <a:t>batacept</a:t>
            </a:r>
            <a:endParaRPr lang="en-US" dirty="0"/>
          </a:p>
          <a:p>
            <a:r>
              <a:rPr lang="en-US" b="1" dirty="0" smtClean="0"/>
              <a:t>T</a:t>
            </a:r>
            <a:r>
              <a:rPr lang="en-US" dirty="0" smtClean="0"/>
              <a:t>ocilizumab </a:t>
            </a:r>
          </a:p>
          <a:p>
            <a:pPr>
              <a:lnSpc>
                <a:spcPct val="100000"/>
              </a:lnSpc>
            </a:pPr>
            <a:r>
              <a:rPr lang="en-US" b="1" dirty="0"/>
              <a:t>T</a:t>
            </a:r>
            <a:r>
              <a:rPr lang="en-US" dirty="0"/>
              <a:t>ofacitinib (Xeljanz)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18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8514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56983"/>
              </p:ext>
            </p:extLst>
          </p:nvPr>
        </p:nvGraphicFramePr>
        <p:xfrm>
          <a:off x="166901" y="4198232"/>
          <a:ext cx="8589931" cy="2286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465393"/>
                <a:gridCol w="6124538"/>
              </a:tblGrid>
              <a:tr h="1221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Abatacept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/>
                    </a:p>
                  </a:txBody>
                  <a:tcPr/>
                </a:tc>
              </a:tr>
              <a:tr h="3915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MOA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Co-Stimulator Blocker: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   Decrease cytokine release from macrophages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aseline="0" dirty="0" smtClean="0"/>
                        <a:t>   Decrease B cell activation</a:t>
                      </a:r>
                      <a:endParaRPr lang="en-US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Blocks earliest activation</a:t>
                      </a:r>
                      <a:r>
                        <a:rPr lang="en-US" baseline="0" dirty="0" smtClean="0"/>
                        <a:t> of T cells</a:t>
                      </a:r>
                    </a:p>
                  </a:txBody>
                  <a:tcPr/>
                </a:tc>
              </a:tr>
              <a:tr h="1221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Dose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500 – 1000 mg IV on</a:t>
                      </a:r>
                      <a:r>
                        <a:rPr lang="en-US" baseline="0" dirty="0" smtClean="0"/>
                        <a:t> week 0, 2 then monthly</a:t>
                      </a:r>
                      <a:endParaRPr lang="en-US" dirty="0"/>
                    </a:p>
                  </a:txBody>
                  <a:tcPr/>
                </a:tc>
              </a:tr>
              <a:tr h="1221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Adverse effects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infections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56454"/>
            <a:ext cx="400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Phase 3 Tx biologicals (look at algorithm)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523140"/>
              </p:ext>
            </p:extLst>
          </p:nvPr>
        </p:nvGraphicFramePr>
        <p:xfrm>
          <a:off x="166901" y="676982"/>
          <a:ext cx="8589931" cy="304282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73355"/>
                <a:gridCol w="6216576"/>
              </a:tblGrid>
              <a:tr h="4389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Rituximab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</a:tr>
              <a:tr h="4389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MOA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Anti-CD20 monoclonal antibody present on</a:t>
                      </a:r>
                      <a:r>
                        <a:rPr lang="en-US" baseline="0" dirty="0" smtClean="0"/>
                        <a:t> all B cells</a:t>
                      </a:r>
                      <a:endParaRPr lang="en-US" dirty="0"/>
                    </a:p>
                  </a:txBody>
                  <a:tcPr/>
                </a:tc>
              </a:tr>
              <a:tr h="108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Dose (premedicate)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/>
                        <a:t>methylprednisolone IV to</a:t>
                      </a:r>
                      <a:r>
                        <a:rPr lang="en-US" sz="1800" kern="1200" baseline="0" dirty="0" smtClean="0"/>
                        <a:t> prevent infusion toxicity</a:t>
                      </a:r>
                      <a:endParaRPr lang="en-US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  +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Rituximab 1000 mg IV</a:t>
                      </a:r>
                      <a:r>
                        <a:rPr lang="en-US" baseline="0" dirty="0" smtClean="0"/>
                        <a:t> on week 0, 2</a:t>
                      </a:r>
                    </a:p>
                  </a:txBody>
                  <a:tcPr/>
                </a:tc>
              </a:tr>
              <a:tr h="108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Adverse effects: PML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Progressive Multifocal Leukoencephalopathy </a:t>
                      </a:r>
                      <a:r>
                        <a:rPr lang="en-US" baseline="0" dirty="0" smtClean="0"/>
                        <a:t>is an opportunistic viral infection that demyelinates the brain and within 4 months can lead to death. No treatment.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34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6454"/>
            <a:ext cx="400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Phase 3 Tx biologicals (look at algorithm)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993079"/>
              </p:ext>
            </p:extLst>
          </p:nvPr>
        </p:nvGraphicFramePr>
        <p:xfrm>
          <a:off x="166901" y="872182"/>
          <a:ext cx="8613548" cy="18544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031949"/>
                <a:gridCol w="5581599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Tocilizumab (Actemra)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MOA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IL-6</a:t>
                      </a:r>
                      <a:r>
                        <a:rPr lang="en-US" baseline="0" dirty="0" smtClean="0"/>
                        <a:t> antagonist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Initial Dose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 mg/kg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IV</a:t>
                      </a:r>
                      <a:r>
                        <a:rPr lang="en-US" dirty="0" smtClean="0"/>
                        <a:t> over 4 hours q month</a:t>
                      </a:r>
                    </a:p>
                  </a:txBody>
                  <a:tcPr/>
                </a:tc>
              </a:tr>
              <a:tr h="3710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800 mg per infusion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Infusion </a:t>
                      </a:r>
                      <a:r>
                        <a:rPr lang="en-US" dirty="0" err="1" smtClean="0"/>
                        <a:t>Rxns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Liver toxicities</a:t>
                      </a:r>
                      <a:r>
                        <a:rPr lang="en-US" baseline="0" dirty="0" smtClean="0"/>
                        <a:t> and cytopenias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735346"/>
              </p:ext>
            </p:extLst>
          </p:nvPr>
        </p:nvGraphicFramePr>
        <p:xfrm>
          <a:off x="166901" y="3159512"/>
          <a:ext cx="8613548" cy="1381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031949"/>
                <a:gridCol w="5581599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Tofacitinib (Xeljanz)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MOA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Janus Kinase (JAK) inhibitor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Dose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PO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Dose modifications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for Cytopenia, Renal and Hepatic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71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7261" y="42520"/>
            <a:ext cx="8849477" cy="3153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smtClean="0"/>
              <a:t>Must have 4 of 7 to be </a:t>
            </a:r>
            <a:r>
              <a:rPr lang="en-US" sz="1600" u="sng" dirty="0" smtClean="0">
                <a:solidFill>
                  <a:srgbClr val="FF0000"/>
                </a:solidFill>
              </a:rPr>
              <a:t>DIAGNOSED with RA</a:t>
            </a:r>
          </a:p>
          <a:p>
            <a:endParaRPr lang="en-US" sz="1600" u="sng" dirty="0"/>
          </a:p>
          <a:p>
            <a:pPr>
              <a:lnSpc>
                <a:spcPct val="80000"/>
              </a:lnSpc>
              <a:defRPr/>
            </a:pPr>
            <a:r>
              <a:rPr lang="en-US" sz="1600" dirty="0" smtClean="0"/>
              <a:t>1. Morning </a:t>
            </a:r>
            <a:r>
              <a:rPr lang="en-US" sz="1600" dirty="0"/>
              <a:t>stiffness in and around joints lasting at least 1 hour before maximal improvement</a:t>
            </a:r>
          </a:p>
          <a:p>
            <a:pPr>
              <a:lnSpc>
                <a:spcPct val="80000"/>
              </a:lnSpc>
              <a:defRPr/>
            </a:pPr>
            <a:endParaRPr lang="en-US" sz="1600" dirty="0" smtClean="0"/>
          </a:p>
          <a:p>
            <a:pPr>
              <a:lnSpc>
                <a:spcPct val="80000"/>
              </a:lnSpc>
              <a:defRPr/>
            </a:pPr>
            <a:r>
              <a:rPr lang="en-US" sz="1600" dirty="0" smtClean="0"/>
              <a:t>2</a:t>
            </a:r>
            <a:r>
              <a:rPr lang="en-US" sz="1600" dirty="0"/>
              <a:t>.  Soft tissue swelling (arthritis) of three or more joint areas observed by a physician</a:t>
            </a:r>
          </a:p>
          <a:p>
            <a:pPr>
              <a:lnSpc>
                <a:spcPct val="80000"/>
              </a:lnSpc>
              <a:defRPr/>
            </a:pPr>
            <a:endParaRPr lang="en-US" sz="1600" dirty="0" smtClean="0">
              <a:sym typeface="Symbol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1600" dirty="0" smtClean="0">
                <a:sym typeface="Symbol" charset="0"/>
              </a:rPr>
              <a:t>3</a:t>
            </a:r>
            <a:r>
              <a:rPr lang="en-US" sz="1600" dirty="0">
                <a:sym typeface="Symbol" charset="0"/>
              </a:rPr>
              <a:t>.  Swelling (arthritis) of the PIP, MCP or wrist joints.</a:t>
            </a:r>
          </a:p>
          <a:p>
            <a:pPr>
              <a:lnSpc>
                <a:spcPct val="80000"/>
              </a:lnSpc>
              <a:defRPr/>
            </a:pPr>
            <a:endParaRPr lang="en-US" sz="1600" dirty="0" smtClean="0">
              <a:sym typeface="Symbol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1600" dirty="0" smtClean="0">
                <a:sym typeface="Symbol" charset="0"/>
              </a:rPr>
              <a:t>4</a:t>
            </a:r>
            <a:r>
              <a:rPr lang="en-US" sz="1600" dirty="0">
                <a:sym typeface="Symbol" charset="0"/>
              </a:rPr>
              <a:t>.  Symmetric arthritis</a:t>
            </a:r>
          </a:p>
          <a:p>
            <a:pPr>
              <a:lnSpc>
                <a:spcPct val="80000"/>
              </a:lnSpc>
              <a:defRPr/>
            </a:pPr>
            <a:endParaRPr lang="en-US" sz="1600" dirty="0" smtClean="0">
              <a:sym typeface="Symbol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1600" dirty="0" smtClean="0">
                <a:sym typeface="Symbol" charset="0"/>
              </a:rPr>
              <a:t>5</a:t>
            </a:r>
            <a:r>
              <a:rPr lang="en-US" sz="1600" dirty="0">
                <a:sym typeface="Symbol" charset="0"/>
              </a:rPr>
              <a:t>.  Rheumatoid nodules</a:t>
            </a:r>
          </a:p>
          <a:p>
            <a:pPr>
              <a:lnSpc>
                <a:spcPct val="80000"/>
              </a:lnSpc>
              <a:defRPr/>
            </a:pPr>
            <a:endParaRPr lang="en-US" sz="1600" dirty="0" smtClean="0">
              <a:sym typeface="Symbol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1600" dirty="0" smtClean="0">
                <a:sym typeface="Symbol" charset="0"/>
              </a:rPr>
              <a:t>6</a:t>
            </a:r>
            <a:r>
              <a:rPr lang="en-US" sz="1600" dirty="0">
                <a:sym typeface="Symbol" charset="0"/>
              </a:rPr>
              <a:t>.  Positive test for RF</a:t>
            </a:r>
          </a:p>
          <a:p>
            <a:pPr>
              <a:lnSpc>
                <a:spcPct val="80000"/>
              </a:lnSpc>
              <a:defRPr/>
            </a:pPr>
            <a:endParaRPr lang="en-US" sz="1600" dirty="0" smtClean="0">
              <a:sym typeface="Symbol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1600" dirty="0" smtClean="0">
                <a:sym typeface="Symbol" charset="0"/>
              </a:rPr>
              <a:t>7</a:t>
            </a:r>
            <a:r>
              <a:rPr lang="en-US" sz="1600" dirty="0">
                <a:sym typeface="Symbol" charset="0"/>
              </a:rPr>
              <a:t>.  Radiographic erosions or periarticular osteopenia in hand or wrist joints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828344" y="29999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1925" y="3369271"/>
            <a:ext cx="3431949" cy="3026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u="sng" dirty="0"/>
              <a:t>5 of 6 for 2 </a:t>
            </a:r>
            <a:r>
              <a:rPr lang="en-US" sz="1600" u="sng" dirty="0" smtClean="0"/>
              <a:t>months to be </a:t>
            </a:r>
            <a:r>
              <a:rPr lang="en-US" sz="1600" u="sng" dirty="0" smtClean="0">
                <a:solidFill>
                  <a:srgbClr val="FF0000"/>
                </a:solidFill>
              </a:rPr>
              <a:t>CURED of RA:</a:t>
            </a:r>
            <a:endParaRPr lang="en-US" sz="1600" u="sng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smtClean="0"/>
              <a:t>No morning stiffness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smtClean="0"/>
              <a:t>No fatigue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smtClean="0"/>
              <a:t>No joint pain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smtClean="0"/>
              <a:t>No joint pain in motion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smtClean="0"/>
              <a:t>No soft tissue swelling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 smtClean="0"/>
              <a:t>6.    Females: ESR &lt; 30 mm/hr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</a:t>
            </a:r>
            <a:r>
              <a:rPr lang="en-US" sz="1600" dirty="0" smtClean="0"/>
              <a:t>      Males    : ESR &lt; 20 mm/hr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315" y="3369271"/>
            <a:ext cx="2692395" cy="319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99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8157" y="219447"/>
            <a:ext cx="258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Factors that can cause RA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973453"/>
              </p:ext>
            </p:extLst>
          </p:nvPr>
        </p:nvGraphicFramePr>
        <p:xfrm>
          <a:off x="368157" y="710500"/>
          <a:ext cx="7197204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070"/>
                <a:gridCol w="57581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Genetics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Found in: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HLA-DR1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Italians, Israeli Jewish</a:t>
                      </a:r>
                    </a:p>
                    <a:p>
                      <a:r>
                        <a:rPr lang="en-US" dirty="0" smtClean="0"/>
                        <a:t>Hispanics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HLA-DR4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North Europeans</a:t>
                      </a:r>
                      <a:r>
                        <a:rPr lang="en-US" baseline="0" dirty="0" smtClean="0"/>
                        <a:t> and Americans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HLA-DR14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Yakima</a:t>
                      </a:r>
                      <a:r>
                        <a:rPr lang="en-US" baseline="0" dirty="0" smtClean="0"/>
                        <a:t> Indians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962461"/>
              </p:ext>
            </p:extLst>
          </p:nvPr>
        </p:nvGraphicFramePr>
        <p:xfrm>
          <a:off x="368157" y="2942325"/>
          <a:ext cx="6506459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1633"/>
                <a:gridCol w="50348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Environment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Found in: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Bacteria- Mycobacteria, Mycoplasma</a:t>
                      </a:r>
                    </a:p>
                    <a:p>
                      <a:r>
                        <a:rPr lang="en-US" dirty="0" smtClean="0"/>
                        <a:t>Virus- Retrovirus,</a:t>
                      </a:r>
                      <a:r>
                        <a:rPr lang="en-US" baseline="0" dirty="0" smtClean="0"/>
                        <a:t> herpes, Epstein-Barr virus, Rubella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119" y="2734754"/>
            <a:ext cx="2195881" cy="415307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69035" y="4841297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3200400" algn="l"/>
              </a:tabLst>
            </a:pPr>
            <a:r>
              <a:rPr lang="en-US" b="1" dirty="0">
                <a:solidFill>
                  <a:srgbClr val="FF0066"/>
                </a:solidFill>
                <a:latin typeface="Arial" charset="0"/>
              </a:rPr>
              <a:t>Factors predicting poor </a:t>
            </a:r>
            <a:r>
              <a:rPr lang="en-US" b="1" dirty="0" smtClean="0">
                <a:solidFill>
                  <a:srgbClr val="FF0066"/>
                </a:solidFill>
                <a:latin typeface="Arial" charset="0"/>
              </a:rPr>
              <a:t>prognosis:</a:t>
            </a:r>
          </a:p>
          <a:p>
            <a:pPr>
              <a:tabLst>
                <a:tab pos="3200400" algn="l"/>
              </a:tabLst>
            </a:pPr>
            <a:r>
              <a:rPr lang="en-US" b="1" dirty="0" smtClean="0">
                <a:solidFill>
                  <a:srgbClr val="FF0066"/>
                </a:solidFill>
                <a:latin typeface="Arial" charset="0"/>
              </a:rPr>
              <a:t>male</a:t>
            </a:r>
            <a:r>
              <a:rPr lang="en-US" b="1" dirty="0">
                <a:solidFill>
                  <a:srgbClr val="FF0066"/>
                </a:solidFill>
                <a:latin typeface="Arial" charset="0"/>
              </a:rPr>
              <a:t>, age &gt;50, </a:t>
            </a:r>
            <a:endParaRPr lang="en-US" b="1" dirty="0" smtClean="0">
              <a:solidFill>
                <a:srgbClr val="FF0066"/>
              </a:solidFill>
              <a:latin typeface="Arial" charset="0"/>
            </a:endParaRPr>
          </a:p>
          <a:p>
            <a:pPr>
              <a:tabLst>
                <a:tab pos="3200400" algn="l"/>
              </a:tabLst>
            </a:pPr>
            <a:r>
              <a:rPr lang="en-US" b="1" dirty="0" smtClean="0">
                <a:solidFill>
                  <a:srgbClr val="FF0066"/>
                </a:solidFill>
                <a:latin typeface="Arial" charset="0"/>
              </a:rPr>
              <a:t>poor </a:t>
            </a:r>
            <a:r>
              <a:rPr lang="en-US" b="1" dirty="0">
                <a:solidFill>
                  <a:srgbClr val="FF0066"/>
                </a:solidFill>
                <a:latin typeface="Arial" charset="0"/>
              </a:rPr>
              <a:t>functional capacity</a:t>
            </a:r>
            <a:r>
              <a:rPr lang="en-US" b="1" dirty="0" smtClean="0">
                <a:solidFill>
                  <a:srgbClr val="FF0066"/>
                </a:solidFill>
                <a:latin typeface="Arial" charset="0"/>
              </a:rPr>
              <a:t>,</a:t>
            </a:r>
          </a:p>
          <a:p>
            <a:pPr>
              <a:tabLst>
                <a:tab pos="3200400" algn="l"/>
              </a:tabLst>
            </a:pPr>
            <a:r>
              <a:rPr lang="en-US" b="1" dirty="0" smtClean="0">
                <a:solidFill>
                  <a:srgbClr val="FF0066"/>
                </a:solidFill>
                <a:latin typeface="Arial" charset="0"/>
              </a:rPr>
              <a:t>positive </a:t>
            </a:r>
            <a:r>
              <a:rPr lang="en-US" b="1" dirty="0">
                <a:solidFill>
                  <a:srgbClr val="FF0066"/>
                </a:solidFill>
                <a:latin typeface="Arial" charset="0"/>
              </a:rPr>
              <a:t>RF, presence of nodules</a:t>
            </a:r>
            <a:r>
              <a:rPr lang="en-US" b="1" dirty="0" smtClean="0">
                <a:solidFill>
                  <a:srgbClr val="FF0066"/>
                </a:solidFill>
                <a:latin typeface="Arial" charset="0"/>
              </a:rPr>
              <a:t>,</a:t>
            </a:r>
          </a:p>
          <a:p>
            <a:pPr>
              <a:tabLst>
                <a:tab pos="3200400" algn="l"/>
              </a:tabLst>
            </a:pPr>
            <a:r>
              <a:rPr lang="en-US" b="1" dirty="0" smtClean="0">
                <a:solidFill>
                  <a:srgbClr val="FF0066"/>
                </a:solidFill>
                <a:latin typeface="Arial" charset="0"/>
              </a:rPr>
              <a:t>HLA</a:t>
            </a:r>
            <a:r>
              <a:rPr lang="en-US" b="1" dirty="0">
                <a:solidFill>
                  <a:srgbClr val="FF0066"/>
                </a:solidFill>
                <a:latin typeface="Arial" charset="0"/>
              </a:rPr>
              <a:t>-DR4 haplotype</a:t>
            </a:r>
            <a:r>
              <a:rPr lang="en-US" b="1" dirty="0" smtClean="0">
                <a:solidFill>
                  <a:srgbClr val="FF0066"/>
                </a:solidFill>
                <a:latin typeface="Arial" charset="0"/>
              </a:rPr>
              <a:t>;</a:t>
            </a:r>
          </a:p>
          <a:p>
            <a:pPr>
              <a:tabLst>
                <a:tab pos="3200400" algn="l"/>
              </a:tabLst>
            </a:pPr>
            <a:r>
              <a:rPr lang="en-US" b="1" smtClean="0">
                <a:solidFill>
                  <a:srgbClr val="FF0066"/>
                </a:solidFill>
                <a:latin typeface="Arial" charset="0"/>
              </a:rPr>
              <a:t>&gt; </a:t>
            </a:r>
            <a:r>
              <a:rPr lang="en-US" b="1" dirty="0">
                <a:solidFill>
                  <a:srgbClr val="FF0066"/>
                </a:solidFill>
                <a:latin typeface="Arial" charset="0"/>
              </a:rPr>
              <a:t>20 joints involved</a:t>
            </a:r>
          </a:p>
        </p:txBody>
      </p:sp>
    </p:spTree>
    <p:extLst>
      <p:ext uri="{BB962C8B-B14F-4D97-AF65-F5344CB8AC3E}">
        <p14:creationId xmlns:p14="http://schemas.microsoft.com/office/powerpoint/2010/main" val="3954278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38163" y="210302"/>
            <a:ext cx="2207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Diagnosis of RA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377502"/>
              </p:ext>
            </p:extLst>
          </p:nvPr>
        </p:nvGraphicFramePr>
        <p:xfrm>
          <a:off x="1410382" y="1105970"/>
          <a:ext cx="4242931" cy="2164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09832"/>
                <a:gridCol w="193309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Drug: DMARD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 next if:</a:t>
                      </a:r>
                      <a:endParaRPr lang="en-US" sz="1600" dirty="0"/>
                    </a:p>
                  </a:txBody>
                  <a:tcPr/>
                </a:tc>
              </a:tr>
              <a:tr h="16033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Methotrexate + Folic Acid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Pregnant</a:t>
                      </a:r>
                    </a:p>
                    <a:p>
                      <a:r>
                        <a:rPr lang="en-US" sz="1600" dirty="0" smtClean="0"/>
                        <a:t>Chronic Liver Disease</a:t>
                      </a:r>
                    </a:p>
                    <a:p>
                      <a:r>
                        <a:rPr lang="en-US" sz="1600" dirty="0" smtClean="0"/>
                        <a:t>Blood Dyscrasias</a:t>
                      </a:r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Leflunomide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Pregnant</a:t>
                      </a:r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Sulfasalazine (</a:t>
                      </a:r>
                      <a:r>
                        <a:rPr lang="en-US" sz="1600" dirty="0" err="1" smtClean="0"/>
                        <a:t>txs</a:t>
                      </a:r>
                      <a:r>
                        <a:rPr lang="en-US" sz="1600" dirty="0" smtClean="0"/>
                        <a:t> mild)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Moderate/Sever</a:t>
                      </a:r>
                      <a:r>
                        <a:rPr lang="en-US" sz="1600" baseline="0" dirty="0" smtClean="0"/>
                        <a:t>e RA</a:t>
                      </a:r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IM Gold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804703" y="1921767"/>
            <a:ext cx="564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+/-</a:t>
            </a:r>
            <a:endParaRPr lang="en-US" sz="2400" b="1" dirty="0"/>
          </a:p>
        </p:txBody>
      </p:sp>
      <p:sp>
        <p:nvSpPr>
          <p:cNvPr id="26" name="Left Brace 25"/>
          <p:cNvSpPr/>
          <p:nvPr/>
        </p:nvSpPr>
        <p:spPr>
          <a:xfrm rot="5400000">
            <a:off x="4122111" y="-2259606"/>
            <a:ext cx="635066" cy="635035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843513" y="3945497"/>
            <a:ext cx="2658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Follow up in 3 – 6 months.</a:t>
            </a:r>
          </a:p>
          <a:p>
            <a:pPr algn="ctr"/>
            <a:r>
              <a:rPr lang="en-US" dirty="0" smtClean="0"/>
              <a:t>Cured of RA?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84331" y="100488"/>
            <a:ext cx="216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Phase 1 Tx Algorithm</a:t>
            </a:r>
            <a:endParaRPr lang="en-US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5197915" y="4967356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737675" y="496735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331135" y="5817689"/>
            <a:ext cx="130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Continue Tx</a:t>
            </a:r>
            <a:endParaRPr lang="en-US" dirty="0"/>
          </a:p>
        </p:txBody>
      </p:sp>
      <p:cxnSp>
        <p:nvCxnSpPr>
          <p:cNvPr id="37" name="Straight Connector 36"/>
          <p:cNvCxnSpPr>
            <a:stCxn id="27" idx="2"/>
            <a:endCxn id="34" idx="0"/>
          </p:cNvCxnSpPr>
          <p:nvPr/>
        </p:nvCxnSpPr>
        <p:spPr>
          <a:xfrm flipH="1">
            <a:off x="2990309" y="4591828"/>
            <a:ext cx="1182486" cy="37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7" idx="2"/>
            <a:endCxn id="33" idx="0"/>
          </p:cNvCxnSpPr>
          <p:nvPr/>
        </p:nvCxnSpPr>
        <p:spPr>
          <a:xfrm>
            <a:off x="4172795" y="4591828"/>
            <a:ext cx="1252819" cy="37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2"/>
            <a:endCxn id="35" idx="0"/>
          </p:cNvCxnSpPr>
          <p:nvPr/>
        </p:nvCxnSpPr>
        <p:spPr>
          <a:xfrm flipH="1">
            <a:off x="2981839" y="5336688"/>
            <a:ext cx="8470" cy="481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685192" y="5817689"/>
            <a:ext cx="148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 to Phase 2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33" idx="2"/>
            <a:endCxn id="46" idx="0"/>
          </p:cNvCxnSpPr>
          <p:nvPr/>
        </p:nvCxnSpPr>
        <p:spPr>
          <a:xfrm>
            <a:off x="5425614" y="5336688"/>
            <a:ext cx="0" cy="481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2"/>
          </p:cNvCxnSpPr>
          <p:nvPr/>
        </p:nvCxnSpPr>
        <p:spPr>
          <a:xfrm>
            <a:off x="5425614" y="6187021"/>
            <a:ext cx="0" cy="512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836165"/>
              </p:ext>
            </p:extLst>
          </p:nvPr>
        </p:nvGraphicFramePr>
        <p:xfrm>
          <a:off x="6559030" y="1976599"/>
          <a:ext cx="1055794" cy="370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557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/>
                        <a:t>NSAIDS</a:t>
                      </a:r>
                      <a:endParaRPr lang="en-US" sz="1800" i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358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62615" y="340016"/>
            <a:ext cx="2699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Any Efficacy from Phase 1?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882" y="239295"/>
            <a:ext cx="216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accent6">
                    <a:lumMod val="75000"/>
                  </a:schemeClr>
                </a:solidFill>
              </a:rPr>
              <a:t>Phase 2 Tx Algorithm</a:t>
            </a:r>
            <a:endParaRPr 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14775" y="1314831"/>
            <a:ext cx="1858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 Efficacy:</a:t>
            </a:r>
          </a:p>
          <a:p>
            <a:pPr algn="ctr"/>
            <a:r>
              <a:rPr lang="en-US" dirty="0" smtClean="0"/>
              <a:t>Add TNF-Inhibitor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77906" y="1314831"/>
            <a:ext cx="3359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Efficacy:</a:t>
            </a:r>
          </a:p>
          <a:p>
            <a:pPr algn="ctr"/>
            <a:r>
              <a:rPr lang="en-US" dirty="0" smtClean="0"/>
              <a:t>Add</a:t>
            </a:r>
            <a:r>
              <a:rPr lang="en-US" dirty="0"/>
              <a:t> </a:t>
            </a:r>
            <a:r>
              <a:rPr lang="en-US" dirty="0" smtClean="0"/>
              <a:t>second DMARD from Phase 1</a:t>
            </a:r>
          </a:p>
        </p:txBody>
      </p:sp>
      <p:cxnSp>
        <p:nvCxnSpPr>
          <p:cNvPr id="10" name="Straight Connector 9"/>
          <p:cNvCxnSpPr>
            <a:stCxn id="4" idx="2"/>
            <a:endCxn id="7" idx="0"/>
          </p:cNvCxnSpPr>
          <p:nvPr/>
        </p:nvCxnSpPr>
        <p:spPr>
          <a:xfrm flipH="1">
            <a:off x="3044101" y="709348"/>
            <a:ext cx="1968196" cy="6054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2"/>
            <a:endCxn id="8" idx="0"/>
          </p:cNvCxnSpPr>
          <p:nvPr/>
        </p:nvCxnSpPr>
        <p:spPr>
          <a:xfrm>
            <a:off x="5012297" y="709348"/>
            <a:ext cx="1945253" cy="6054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78409" y="2499626"/>
            <a:ext cx="3131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Follow up in 3 – 6 months</a:t>
            </a:r>
          </a:p>
          <a:p>
            <a:pPr algn="ctr"/>
            <a:r>
              <a:rPr lang="en-US" dirty="0" smtClean="0"/>
              <a:t>If not cured, then go to phase 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61426" y="2499626"/>
            <a:ext cx="3829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Follow up in 3 – 6 months</a:t>
            </a:r>
          </a:p>
          <a:p>
            <a:pPr algn="ctr"/>
            <a:r>
              <a:rPr lang="en-US" dirty="0" smtClean="0"/>
              <a:t>Not not cured, then add TNF (phase 3)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7" idx="2"/>
            <a:endCxn id="18" idx="0"/>
          </p:cNvCxnSpPr>
          <p:nvPr/>
        </p:nvCxnSpPr>
        <p:spPr>
          <a:xfrm>
            <a:off x="3044101" y="1961162"/>
            <a:ext cx="1" cy="5384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2"/>
            <a:endCxn id="19" idx="0"/>
          </p:cNvCxnSpPr>
          <p:nvPr/>
        </p:nvCxnSpPr>
        <p:spPr>
          <a:xfrm>
            <a:off x="6957550" y="1961162"/>
            <a:ext cx="18410" cy="5384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5224" y="342202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  <a:alpha val="43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3882" y="3464632"/>
            <a:ext cx="216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Phase 3 Tx Algorithm</a:t>
            </a:r>
            <a:endParaRPr lang="en-US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342984" y="4582735"/>
            <a:ext cx="1935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Change to another</a:t>
            </a:r>
          </a:p>
          <a:p>
            <a:pPr algn="ctr"/>
            <a:r>
              <a:rPr lang="en-US" dirty="0" smtClean="0"/>
              <a:t>TNF-Inhibitor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97451"/>
              </p:ext>
            </p:extLst>
          </p:nvPr>
        </p:nvGraphicFramePr>
        <p:xfrm>
          <a:off x="3770939" y="4582735"/>
          <a:ext cx="271307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8580"/>
                <a:gridCol w="455012"/>
                <a:gridCol w="919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Biological Tx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 smtClean="0"/>
                        <a:t>+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DMARD</a:t>
                      </a:r>
                      <a:endParaRPr 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Rituximab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DMARD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Abatacept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DMARD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Tocilizumab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+/-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3" name="Straight Arrow Connector 32"/>
          <p:cNvCxnSpPr>
            <a:stCxn id="18" idx="2"/>
            <a:endCxn id="30" idx="0"/>
          </p:cNvCxnSpPr>
          <p:nvPr/>
        </p:nvCxnSpPr>
        <p:spPr>
          <a:xfrm flipH="1">
            <a:off x="1310632" y="3145957"/>
            <a:ext cx="1733470" cy="1436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2"/>
            <a:endCxn id="31" idx="0"/>
          </p:cNvCxnSpPr>
          <p:nvPr/>
        </p:nvCxnSpPr>
        <p:spPr>
          <a:xfrm>
            <a:off x="3044102" y="3145957"/>
            <a:ext cx="2083373" cy="1436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60330" y="4582735"/>
            <a:ext cx="390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9594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402" y="187184"/>
            <a:ext cx="4944941" cy="2001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403" y="2188575"/>
            <a:ext cx="4944942" cy="2337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811" y="4526319"/>
            <a:ext cx="4766820" cy="2138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0891" y="293853"/>
            <a:ext cx="181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Algorithm (again)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11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Drugs: Phase 1 Tx	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NSAIDS</a:t>
            </a:r>
          </a:p>
          <a:p>
            <a:r>
              <a:rPr lang="en-US" dirty="0" smtClean="0"/>
              <a:t>DMARDS</a:t>
            </a:r>
          </a:p>
          <a:p>
            <a:pPr lvl="1"/>
            <a:r>
              <a:rPr lang="en-US" dirty="0" smtClean="0"/>
              <a:t>Bridge DMARDS with glucocorticoids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938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9575"/>
              </p:ext>
            </p:extLst>
          </p:nvPr>
        </p:nvGraphicFramePr>
        <p:xfrm>
          <a:off x="276116" y="739273"/>
          <a:ext cx="8596372" cy="576579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78483"/>
                <a:gridCol w="3093450"/>
                <a:gridCol w="2724439"/>
              </a:tblGrid>
              <a:tr h="1666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NSAIDS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COX-2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Drugs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Ibuprofen 400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mg q6h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Nabumetone 1000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mg daily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Diclofenac 50 mg TID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Celecoxib 200 mg daily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Anti-inflammatory</a:t>
                      </a:r>
                      <a:r>
                        <a:rPr lang="en-US" baseline="0" dirty="0" smtClean="0"/>
                        <a:t> effect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1-2 weeks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CBC at baseline yearly</a:t>
                      </a:r>
                    </a:p>
                    <a:p>
                      <a:r>
                        <a:rPr lang="en-US" dirty="0" smtClean="0"/>
                        <a:t>High risk pts: </a:t>
                      </a:r>
                      <a:r>
                        <a:rPr lang="en-US" dirty="0" err="1" smtClean="0"/>
                        <a:t>SCr</a:t>
                      </a:r>
                      <a:r>
                        <a:rPr lang="en-US" dirty="0" smtClean="0"/>
                        <a:t> weekly</a:t>
                      </a:r>
                    </a:p>
                    <a:p>
                      <a:r>
                        <a:rPr lang="en-US" dirty="0" smtClean="0"/>
                        <a:t>Diclofenac: LFT</a:t>
                      </a:r>
                      <a:r>
                        <a:rPr lang="en-US" baseline="0" dirty="0" smtClean="0"/>
                        <a:t> q8w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Pre-existing cardiac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Risk Factors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GI Risk factors</a:t>
                      </a:r>
                    </a:p>
                    <a:p>
                      <a:pPr marL="0" indent="0">
                        <a:buFont typeface="Wingdings" charset="0"/>
                        <a:buNone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  &gt; 60 y/o</a:t>
                      </a:r>
                    </a:p>
                    <a:p>
                      <a:pPr marL="0" indent="0">
                        <a:buFont typeface="Wingdings" charset="0"/>
                        <a:buNone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  Take with corticosteroids</a:t>
                      </a:r>
                    </a:p>
                    <a:p>
                      <a:pPr marL="0" indent="0">
                        <a:buFont typeface="Wingdings" charset="0"/>
                        <a:buNone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  Take with anticoagulants</a:t>
                      </a:r>
                    </a:p>
                    <a:p>
                      <a:pPr marL="0" indent="0">
                        <a:buFont typeface="Wingdings" charset="0"/>
                        <a:buNone/>
                      </a:pP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Font typeface="Wingdings" charset="0"/>
                        <a:buNone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Renal</a:t>
                      </a:r>
                      <a:r>
                        <a:rPr lang="en-US" dirty="0" smtClean="0"/>
                        <a:t> risk</a:t>
                      </a:r>
                      <a:r>
                        <a:rPr lang="en-US" baseline="0" dirty="0" smtClean="0"/>
                        <a:t> factors</a:t>
                      </a:r>
                    </a:p>
                    <a:p>
                      <a:pPr marL="0" indent="0">
                        <a:buFont typeface="Wingdings" charset="0"/>
                        <a:buNone/>
                      </a:pPr>
                      <a:r>
                        <a:rPr lang="en-US" baseline="0" dirty="0" smtClean="0"/>
                        <a:t>   CHF</a:t>
                      </a:r>
                    </a:p>
                    <a:p>
                      <a:pPr marL="0" indent="0">
                        <a:buFont typeface="Wingdings" charset="0"/>
                        <a:buNone/>
                      </a:pPr>
                      <a:r>
                        <a:rPr lang="en-US" baseline="0" dirty="0" smtClean="0"/>
                        <a:t>   Diuretics</a:t>
                      </a:r>
                    </a:p>
                    <a:p>
                      <a:pPr marL="0" indent="0">
                        <a:buFont typeface="Wingdings" charset="0"/>
                        <a:buNone/>
                      </a:pPr>
                      <a:r>
                        <a:rPr lang="en-US" baseline="0" dirty="0" smtClean="0"/>
                        <a:t>   cirrhosis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0"/>
                        <a:buNone/>
                      </a:pPr>
                      <a:r>
                        <a:rPr lang="en-US" dirty="0" smtClean="0"/>
                        <a:t>“ “ 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D-D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0"/>
                        <a:buNone/>
                      </a:pPr>
                      <a:r>
                        <a:rPr lang="en-US" dirty="0" smtClean="0"/>
                        <a:t>Lithium </a:t>
                      </a:r>
                      <a:r>
                        <a:rPr lang="en-US" dirty="0" smtClean="0">
                          <a:sym typeface="Wingdings"/>
                        </a:rPr>
                        <a:t> increase Li levels</a:t>
                      </a:r>
                      <a:endParaRPr lang="en-US" dirty="0" smtClean="0"/>
                    </a:p>
                    <a:p>
                      <a:pPr marL="0" indent="0">
                        <a:buFont typeface="Wingdings" charset="0"/>
                        <a:buNone/>
                      </a:pPr>
                      <a:r>
                        <a:rPr lang="en-US" dirty="0" smtClean="0"/>
                        <a:t>Diuretics, ACE-I </a:t>
                      </a:r>
                      <a:r>
                        <a:rPr lang="en-US" dirty="0" smtClean="0">
                          <a:sym typeface="Wingdings"/>
                        </a:rPr>
                        <a:t> renal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0"/>
                        <a:buNone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6116" y="132548"/>
            <a:ext cx="278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NSAIDS and COX-2 Inhibitor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73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5121</TotalTime>
  <Words>1533</Words>
  <Application>Microsoft Macintosh PowerPoint</Application>
  <PresentationFormat>On-screen Show (4:3)</PresentationFormat>
  <Paragraphs>392</Paragraphs>
  <Slides>21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Drugs: Phase 1 Tx </vt:lpstr>
      <vt:lpstr>PowerPoint Presentation</vt:lpstr>
      <vt:lpstr>PowerPoint Presentation</vt:lpstr>
      <vt:lpstr>PowerPoint Presentation</vt:lpstr>
      <vt:lpstr>PowerPoint Presentation</vt:lpstr>
      <vt:lpstr>Drugs: Phase 2 Tx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Drugs: Phase 3 Tx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139</cp:revision>
  <dcterms:created xsi:type="dcterms:W3CDTF">2013-04-23T13:38:29Z</dcterms:created>
  <dcterms:modified xsi:type="dcterms:W3CDTF">2014-04-06T19:45:21Z</dcterms:modified>
</cp:coreProperties>
</file>