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7" autoAdjust="0"/>
  </p:normalViewPr>
  <p:slideViewPr>
    <p:cSldViewPr snapToGrid="0" snapToObjects="1">
      <p:cViewPr varScale="1">
        <p:scale>
          <a:sx n="67" d="100"/>
          <a:sy n="67" d="100"/>
        </p:scale>
        <p:origin x="-10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1E1D-3803-C343-90E2-2576657A67AF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7846F-5156-174E-8255-41C014EF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Hyaluroan</a:t>
            </a:r>
            <a:r>
              <a:rPr lang="en-US" dirty="0" smtClean="0"/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Orthovisc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SSRI decrease levels of tramadol</a:t>
            </a:r>
          </a:p>
          <a:p>
            <a:r>
              <a:rPr lang="en-US" dirty="0" smtClean="0"/>
              <a:t>Tramadol increases SSRI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7846F-5156-174E-8255-41C014EFF1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874F-C6B5-314F-A388-5BBAF2CAEA13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641292"/>
              </p:ext>
            </p:extLst>
          </p:nvPr>
        </p:nvGraphicFramePr>
        <p:xfrm>
          <a:off x="148239" y="992100"/>
          <a:ext cx="8715969" cy="4673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580"/>
                <a:gridCol w="4819286"/>
                <a:gridCol w="217710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Rheumatoid Arthritis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Osteoarthritis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Pathophysiology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Immune complex in cartilage &amp; synovium</a:t>
                      </a:r>
                    </a:p>
                    <a:p>
                      <a:r>
                        <a:rPr lang="en-US" dirty="0" smtClean="0"/>
                        <a:t>Initiation of inflammatory</a:t>
                      </a:r>
                      <a:r>
                        <a:rPr lang="en-US" baseline="0" dirty="0" smtClean="0"/>
                        <a:t> process: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RF and CRP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Wear</a:t>
                      </a:r>
                      <a:r>
                        <a:rPr lang="en-US" baseline="0" dirty="0" smtClean="0"/>
                        <a:t> and tear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Macrophages </a:t>
                      </a:r>
                      <a:r>
                        <a:rPr lang="en-US" dirty="0" smtClean="0">
                          <a:sym typeface="Wingdings"/>
                        </a:rPr>
                        <a:t> secrete cytokines</a:t>
                      </a:r>
                    </a:p>
                    <a:p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0" dirty="0" smtClean="0">
                          <a:sym typeface="Wingdings"/>
                        </a:rPr>
                        <a:t> cell  secrete cytokine TNF-</a:t>
                      </a:r>
                      <a:r>
                        <a:rPr lang="en-US" dirty="0" smtClean="0">
                          <a:latin typeface="Arial" charset="0"/>
                          <a:cs typeface="+mn-cs"/>
                          <a:sym typeface="Symbol" charset="0"/>
                        </a:rPr>
                        <a:t></a:t>
                      </a:r>
                    </a:p>
                    <a:p>
                      <a:r>
                        <a:rPr lang="en-US" baseline="0" dirty="0" smtClean="0">
                          <a:sym typeface="Wingdings"/>
                        </a:rPr>
                        <a:t>B cell  secrete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Rheumatoid Factors</a:t>
                      </a:r>
                    </a:p>
                    <a:p>
                      <a:r>
                        <a:rPr lang="en-US" baseline="0" dirty="0" smtClean="0">
                          <a:sym typeface="Wingdings"/>
                        </a:rPr>
                        <a:t>Rheumatoid factor  autoantibody in 75% RA 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Autoimmune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joints (hands)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bearing joints</a:t>
                      </a:r>
                    </a:p>
                    <a:p>
                      <a:r>
                        <a:rPr lang="en-US" dirty="0" smtClean="0"/>
                        <a:t>  Hips, knees, spine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Swelling, redness, stiffness</a:t>
                      </a:r>
                    </a:p>
                    <a:p>
                      <a:r>
                        <a:rPr lang="en-US" dirty="0" smtClean="0"/>
                        <a:t>Symmetrical S/S</a:t>
                      </a:r>
                    </a:p>
                    <a:p>
                      <a:r>
                        <a:rPr lang="en-US" dirty="0" smtClean="0"/>
                        <a:t>Anemia: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Nomocytic</a:t>
                      </a:r>
                      <a:r>
                        <a:rPr lang="en-US" dirty="0" smtClean="0"/>
                        <a:t>: normal cell size</a:t>
                      </a:r>
                      <a:r>
                        <a:rPr lang="en-US" baseline="0" dirty="0" smtClean="0"/>
                        <a:t> = measure MCV</a:t>
                      </a:r>
                    </a:p>
                    <a:p>
                      <a:r>
                        <a:rPr lang="en-US" baseline="0" dirty="0" smtClean="0"/>
                        <a:t>   </a:t>
                      </a:r>
                      <a:r>
                        <a:rPr lang="en-US" baseline="0" dirty="0" err="1" smtClean="0"/>
                        <a:t>Nono</a:t>
                      </a:r>
                      <a:r>
                        <a:rPr lang="en-US" baseline="0" dirty="0" smtClean="0"/>
                        <a:t> chromic: same color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symmetrical S/S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239" y="220234"/>
            <a:ext cx="102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 </a:t>
            </a:r>
            <a:r>
              <a:rPr lang="en-US" dirty="0" err="1" smtClean="0"/>
              <a:t>vs</a:t>
            </a:r>
            <a:r>
              <a:rPr lang="en-US" dirty="0" smtClean="0"/>
              <a:t> OA</a:t>
            </a:r>
          </a:p>
        </p:txBody>
      </p:sp>
    </p:spTree>
    <p:extLst>
      <p:ext uri="{BB962C8B-B14F-4D97-AF65-F5344CB8AC3E}">
        <p14:creationId xmlns:p14="http://schemas.microsoft.com/office/powerpoint/2010/main" val="160690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923" y="1495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Osteoarthritis Tx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57727" y="516819"/>
            <a:ext cx="375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Non-Pharmacologic (physical therapy)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7444" y="1506692"/>
            <a:ext cx="195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APAP 1 gram QID</a:t>
            </a:r>
          </a:p>
          <a:p>
            <a:pPr algn="ctr"/>
            <a:r>
              <a:rPr lang="en-US" dirty="0" smtClean="0"/>
              <a:t>(Max 4 grams/day)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4234334" y="886151"/>
            <a:ext cx="0" cy="62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34727" y="2852707"/>
            <a:ext cx="2399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Non-Acetylated NSAIDS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Ibuprofen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3823" y="55397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72739"/>
              </p:ext>
            </p:extLst>
          </p:nvPr>
        </p:nvGraphicFramePr>
        <p:xfrm>
          <a:off x="214923" y="4612673"/>
          <a:ext cx="54465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580"/>
                <a:gridCol w="2236038"/>
                <a:gridCol w="136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Tramadol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– 100 mg PO q4-6h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400 mg daily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Renal impairment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– 100 mg PO q12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200 mg daily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Elderly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mg PO q4-6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 mg daily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Cirrhosis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mg PO q12h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58254"/>
              </p:ext>
            </p:extLst>
          </p:nvPr>
        </p:nvGraphicFramePr>
        <p:xfrm>
          <a:off x="5661521" y="4612673"/>
          <a:ext cx="2911458" cy="1870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145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S/E</a:t>
                      </a:r>
                      <a:endParaRPr lang="en-US" dirty="0"/>
                    </a:p>
                  </a:txBody>
                  <a:tcPr/>
                </a:tc>
              </a:tr>
              <a:tr h="15051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Interact with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2D6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SSRI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/>
                        <a:t>   Serotonin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Syndrome (SSRI)</a:t>
                      </a:r>
                    </a:p>
                    <a:p>
                      <a:r>
                        <a:rPr lang="en-US" baseline="0" dirty="0" smtClean="0"/>
                        <a:t>Avoid St john’s </a:t>
                      </a:r>
                      <a:r>
                        <a:rPr lang="en-US" baseline="0" dirty="0" smtClean="0"/>
                        <a:t>wort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Seizures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7" idx="2"/>
            <a:endCxn id="12" idx="0"/>
          </p:cNvCxnSpPr>
          <p:nvPr/>
        </p:nvCxnSpPr>
        <p:spPr>
          <a:xfrm>
            <a:off x="4234334" y="2153023"/>
            <a:ext cx="0" cy="699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4234334" y="3776037"/>
            <a:ext cx="0" cy="530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10809" y="2273587"/>
            <a:ext cx="113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If no good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0809" y="3858936"/>
            <a:ext cx="113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If no good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9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212</Words>
  <Application>Microsoft Macintosh PowerPoint</Application>
  <PresentationFormat>On-screen Show (4:3)</PresentationFormat>
  <Paragraphs>60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24</cp:revision>
  <dcterms:created xsi:type="dcterms:W3CDTF">2013-04-23T13:38:29Z</dcterms:created>
  <dcterms:modified xsi:type="dcterms:W3CDTF">2014-03-28T13:25:42Z</dcterms:modified>
</cp:coreProperties>
</file>