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4" r:id="rId4"/>
    <p:sldId id="263" r:id="rId5"/>
    <p:sldId id="262" r:id="rId6"/>
  </p:sldIdLst>
  <p:sldSz cx="13716000" cy="9144000"/>
  <p:notesSz cx="6858000" cy="9144000"/>
  <p:defaultTextStyle>
    <a:defPPr>
      <a:defRPr lang="en-US"/>
    </a:defPPr>
    <a:lvl1pPr marL="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out" id="{7EBD1F7D-9172-F24C-9463-1D693B75D10C}">
          <p14:sldIdLst>
            <p14:sldId id="258"/>
            <p14:sldId id="259"/>
            <p14:sldId id="264"/>
            <p14:sldId id="263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5" d="100"/>
          <a:sy n="45" d="100"/>
        </p:scale>
        <p:origin x="-104" y="-552"/>
      </p:cViewPr>
      <p:guideLst>
        <p:guide orient="horz" pos="288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B4E0B-DC6E-7A41-8E74-C699631F52AD}" type="datetimeFigureOut">
              <a:rPr lang="en-US" smtClean="0"/>
              <a:t>4/27/13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61C70-E533-684C-8A68-D7932310A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75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www.aafp.org</a:t>
            </a:r>
            <a:r>
              <a:rPr lang="en-US" dirty="0" smtClean="0"/>
              <a:t>/</a:t>
            </a:r>
            <a:r>
              <a:rPr lang="en-US" dirty="0" err="1" smtClean="0"/>
              <a:t>afp</a:t>
            </a:r>
            <a:r>
              <a:rPr lang="en-US" dirty="0" smtClean="0"/>
              <a:t>/1999/0215/p925.html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61C70-E533-684C-8A68-D7932310AE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1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840568"/>
            <a:ext cx="116586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181600"/>
            <a:ext cx="96012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45245-C0D2-4B4B-A1EA-7187510F6A86}" type="datetimeFigureOut">
              <a:rPr lang="en-US" smtClean="0"/>
              <a:t>4/26/13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3F00-CD22-FF49-9EE3-8705861B4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7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45245-C0D2-4B4B-A1EA-7187510F6A86}" type="datetimeFigureOut">
              <a:rPr lang="en-US" smtClean="0"/>
              <a:t>4/26/13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3F00-CD22-FF49-9EE3-8705861B4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8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366185"/>
            <a:ext cx="30861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66185"/>
            <a:ext cx="90297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45245-C0D2-4B4B-A1EA-7187510F6A86}" type="datetimeFigureOut">
              <a:rPr lang="en-US" smtClean="0"/>
              <a:t>4/26/13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3F00-CD22-FF49-9EE3-8705861B4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8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45245-C0D2-4B4B-A1EA-7187510F6A86}" type="datetimeFigureOut">
              <a:rPr lang="en-US" smtClean="0"/>
              <a:t>4/26/13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3F00-CD22-FF49-9EE3-8705861B4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3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45245-C0D2-4B4B-A1EA-7187510F6A86}" type="datetimeFigureOut">
              <a:rPr lang="en-US" smtClean="0"/>
              <a:t>4/26/13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3F00-CD22-FF49-9EE3-8705861B4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81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33601"/>
            <a:ext cx="6057900" cy="603461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2133601"/>
            <a:ext cx="6057900" cy="603461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45245-C0D2-4B4B-A1EA-7187510F6A86}" type="datetimeFigureOut">
              <a:rPr lang="en-US" smtClean="0"/>
              <a:t>4/26/13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3F00-CD22-FF49-9EE3-8705861B4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45245-C0D2-4B4B-A1EA-7187510F6A86}" type="datetimeFigureOut">
              <a:rPr lang="en-US" smtClean="0"/>
              <a:t>4/26/13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3F00-CD22-FF49-9EE3-8705861B4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5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45245-C0D2-4B4B-A1EA-7187510F6A86}" type="datetimeFigureOut">
              <a:rPr lang="en-US" smtClean="0"/>
              <a:t>4/26/13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3F00-CD22-FF49-9EE3-8705861B4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3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45245-C0D2-4B4B-A1EA-7187510F6A86}" type="datetimeFigureOut">
              <a:rPr lang="en-US" smtClean="0"/>
              <a:t>4/26/13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3F00-CD22-FF49-9EE3-8705861B4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5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45245-C0D2-4B4B-A1EA-7187510F6A86}" type="datetimeFigureOut">
              <a:rPr lang="en-US" smtClean="0"/>
              <a:t>4/26/13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3F00-CD22-FF49-9EE3-8705861B4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25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45245-C0D2-4B4B-A1EA-7187510F6A86}" type="datetimeFigureOut">
              <a:rPr lang="en-US" smtClean="0"/>
              <a:t>4/26/13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3F00-CD22-FF49-9EE3-8705861B4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8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33601"/>
            <a:ext cx="12344400" cy="6034617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8475134"/>
            <a:ext cx="3200400" cy="486833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45245-C0D2-4B4B-A1EA-7187510F6A86}" type="datetimeFigureOut">
              <a:rPr lang="en-US" smtClean="0"/>
              <a:t>4/26/13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8475134"/>
            <a:ext cx="4343400" cy="486833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8475134"/>
            <a:ext cx="3200400" cy="486833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03F00-CD22-FF49-9EE3-8705861B4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8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3110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833" indent="-489833" algn="l" defTabSz="653110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304" indent="-408194" algn="l" defTabSz="65311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76" indent="-326555" algn="l" defTabSz="65311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886" indent="-326555" algn="l" defTabSz="653110" rtl="0" eaLnBrk="1" latinLnBrk="0" hangingPunct="1">
        <a:spcBef>
          <a:spcPct val="20000"/>
        </a:spcBef>
        <a:buFont typeface="Arial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996" indent="-326555" algn="l" defTabSz="653110" rtl="0" eaLnBrk="1" latinLnBrk="0" hangingPunct="1">
        <a:spcBef>
          <a:spcPct val="20000"/>
        </a:spcBef>
        <a:buFont typeface="Arial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1216" y="2204259"/>
            <a:ext cx="11536112" cy="2132445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u="sng" dirty="0" smtClean="0"/>
              <a:t>Four phases of gout</a:t>
            </a:r>
          </a:p>
          <a:p>
            <a:pPr marL="489833" indent="-489833">
              <a:buAutoNum type="arabicPeriod"/>
            </a:pPr>
            <a:r>
              <a:rPr lang="en-US" dirty="0" smtClean="0"/>
              <a:t>Asymptomatic Hyperuricemia</a:t>
            </a:r>
          </a:p>
          <a:p>
            <a:pPr marL="489833" indent="-489833">
              <a:buAutoNum type="arabicPeriod"/>
            </a:pPr>
            <a:r>
              <a:rPr lang="en-US" dirty="0" smtClean="0"/>
              <a:t>Acute Gout</a:t>
            </a:r>
          </a:p>
          <a:p>
            <a:pPr marL="489833" indent="-489833">
              <a:buAutoNum type="arabicPeriod"/>
            </a:pPr>
            <a:r>
              <a:rPr lang="en-US" dirty="0" smtClean="0"/>
              <a:t>Intercritical Gout: In between gout attacks</a:t>
            </a:r>
          </a:p>
          <a:p>
            <a:pPr marL="489833" indent="-489833">
              <a:buAutoNum type="arabicPeriod"/>
            </a:pPr>
            <a:r>
              <a:rPr lang="en-US" dirty="0" smtClean="0"/>
              <a:t>Chronic Tophaceous Gout: Mass formed called tophus is formed between joints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791" y="890076"/>
            <a:ext cx="4025676" cy="232594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127215"/>
              </p:ext>
            </p:extLst>
          </p:nvPr>
        </p:nvGraphicFramePr>
        <p:xfrm>
          <a:off x="341216" y="4828340"/>
          <a:ext cx="10492261" cy="29328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0300"/>
                <a:gridCol w="7591961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Diagnosis</a:t>
                      </a:r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Urate Crystal</a:t>
                      </a:r>
                    </a:p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(Gold Standard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2400" dirty="0" smtClean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Diagnosed with polarized microscopy</a:t>
                      </a:r>
                      <a:endParaRPr lang="en-US" sz="2400" dirty="0"/>
                    </a:p>
                  </a:txBody>
                  <a:tcPr marL="137160" marR="137160" marT="60960" marB="60960"/>
                </a:tc>
              </a:tr>
              <a:tr h="158496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S/S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&gt; 1 acute attack of arthritis</a:t>
                      </a:r>
                    </a:p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Asymmetrical swelling</a:t>
                      </a:r>
                    </a:p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Joint inflammation within 1 day</a:t>
                      </a:r>
                    </a:p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Tophi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0960" marB="60960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41216" y="495762"/>
            <a:ext cx="9269576" cy="2132445"/>
          </a:xfrm>
          <a:prstGeom prst="rect">
            <a:avLst/>
          </a:prstGeom>
        </p:spPr>
        <p:txBody>
          <a:bodyPr wrap="square" lIns="130622" tIns="65311" rIns="130622" bIns="65311">
            <a:spAutoFit/>
          </a:bodyPr>
          <a:lstStyle/>
          <a:p>
            <a:r>
              <a:rPr lang="en-US" u="sng" dirty="0" smtClean="0"/>
              <a:t>Gout</a:t>
            </a:r>
            <a:r>
              <a:rPr lang="en-US" dirty="0" smtClean="0"/>
              <a:t> </a:t>
            </a:r>
          </a:p>
          <a:p>
            <a:r>
              <a:rPr lang="en-US" dirty="0" smtClean="0"/>
              <a:t>Gout is caused by elevated levels of </a:t>
            </a:r>
            <a:r>
              <a:rPr lang="en-US" dirty="0" smtClean="0">
                <a:solidFill>
                  <a:srgbClr val="FF0000"/>
                </a:solidFill>
              </a:rPr>
              <a:t>uric acid </a:t>
            </a:r>
            <a:r>
              <a:rPr lang="en-US" dirty="0" smtClean="0"/>
              <a:t>in the blood. The uric acid crystallizes, and the crystals deposit in joints, tendons, and surrounding tissues.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45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8000" y="620889"/>
            <a:ext cx="23144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 ACUTE Gout: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0" y="0"/>
            <a:ext cx="7855670" cy="88900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90614"/>
              </p:ext>
            </p:extLst>
          </p:nvPr>
        </p:nvGraphicFramePr>
        <p:xfrm>
          <a:off x="508000" y="1721556"/>
          <a:ext cx="5061585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5992"/>
                <a:gridCol w="23655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Drug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 Next</a:t>
                      </a:r>
                      <a:r>
                        <a:rPr lang="en-US" sz="2400" baseline="0" dirty="0" smtClean="0"/>
                        <a:t> If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NSAID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(algorithm)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Intra-articular</a:t>
                      </a:r>
                      <a:r>
                        <a:rPr lang="en-US" sz="2400" baseline="0" dirty="0" smtClean="0"/>
                        <a:t> </a:t>
                      </a:r>
                    </a:p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Methylprednisolone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More than 1</a:t>
                      </a:r>
                      <a:r>
                        <a:rPr lang="en-US" sz="2400" baseline="0" dirty="0" smtClean="0"/>
                        <a:t> joint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Prednisone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Serious infection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Colchicine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067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223" y="318222"/>
            <a:ext cx="657525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 Acute Gout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NOTE: Avoid Aspirin because it retains uric acid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477168"/>
              </p:ext>
            </p:extLst>
          </p:nvPr>
        </p:nvGraphicFramePr>
        <p:xfrm>
          <a:off x="282219" y="1799308"/>
          <a:ext cx="8733504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0670"/>
                <a:gridCol w="38228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NSAID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Naproxen (Acute or</a:t>
                      </a:r>
                      <a:r>
                        <a:rPr lang="en-US" baseline="0" dirty="0" smtClean="0"/>
                        <a:t> Prophylaxis)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 mg PO</a:t>
                      </a:r>
                      <a:r>
                        <a:rPr lang="en-US" baseline="0" dirty="0" smtClean="0"/>
                        <a:t> BID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33778" y="1580444"/>
            <a:ext cx="1846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210698"/>
              </p:ext>
            </p:extLst>
          </p:nvPr>
        </p:nvGraphicFramePr>
        <p:xfrm>
          <a:off x="282219" y="3516489"/>
          <a:ext cx="8733504" cy="225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8888"/>
                <a:gridCol w="37946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Corticosteroids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 Prednisone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 mg PO daily</a:t>
                      </a:r>
                    </a:p>
                    <a:p>
                      <a:r>
                        <a:rPr lang="en-US" dirty="0" smtClean="0"/>
                        <a:t>Taper of 7 days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Intraarticular Methylprednisolone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joint 10</a:t>
                      </a:r>
                      <a:r>
                        <a:rPr lang="en-US" baseline="0" dirty="0" smtClean="0"/>
                        <a:t> – 20 mg</a:t>
                      </a:r>
                    </a:p>
                    <a:p>
                      <a:r>
                        <a:rPr lang="en-US" baseline="0" dirty="0" smtClean="0"/>
                        <a:t>Large joint 20 – 60 mg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417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678580"/>
              </p:ext>
            </p:extLst>
          </p:nvPr>
        </p:nvGraphicFramePr>
        <p:xfrm>
          <a:off x="300493" y="677334"/>
          <a:ext cx="11976174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0396"/>
                <a:gridCol w="7845778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Normal Dosing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1360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Acute</a:t>
                      </a:r>
                      <a:r>
                        <a:rPr lang="en-US" sz="2400" baseline="0" dirty="0" smtClean="0"/>
                        <a:t> Gout Attack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1.2 mg PO then</a:t>
                      </a:r>
                    </a:p>
                    <a:p>
                      <a:r>
                        <a:rPr lang="en-US" sz="2400" dirty="0" smtClean="0"/>
                        <a:t>0.6 mg PO one hour later</a:t>
                      </a:r>
                      <a:endParaRPr lang="en-US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Gout Prophylaxis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0.6 mg PO daily</a:t>
                      </a:r>
                      <a:endParaRPr lang="en-US" sz="2400" dirty="0"/>
                    </a:p>
                  </a:txBody>
                  <a:tcPr/>
                </a:tc>
              </a:tr>
              <a:tr h="1360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Adverse Effects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GI: Cramping, nausea, diarrhea</a:t>
                      </a:r>
                    </a:p>
                    <a:p>
                      <a:r>
                        <a:rPr lang="en-US" sz="2400" dirty="0" smtClean="0"/>
                        <a:t>Rare:</a:t>
                      </a:r>
                      <a:r>
                        <a:rPr lang="en-US" sz="2400" baseline="0" dirty="0" smtClean="0"/>
                        <a:t> myelosuppression, neuro myopathies</a:t>
                      </a: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20444"/>
            <a:ext cx="2610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Colchicine (Colcrys)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351210"/>
              </p:ext>
            </p:extLst>
          </p:nvPr>
        </p:nvGraphicFramePr>
        <p:xfrm>
          <a:off x="300493" y="3431827"/>
          <a:ext cx="12060840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0278"/>
                <a:gridCol w="7910562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Moderate CYP 3A4 inhibitors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Grape fruit, Verapamil, Diltiazem, Fluconazole</a:t>
                      </a:r>
                      <a:endParaRPr lang="en-US" sz="24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Acute</a:t>
                      </a:r>
                      <a:r>
                        <a:rPr lang="en-US" sz="2400" baseline="0" dirty="0" smtClean="0"/>
                        <a:t> Gout Attack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1.2 mg single dose</a:t>
                      </a:r>
                    </a:p>
                    <a:p>
                      <a:r>
                        <a:rPr lang="en-US" sz="2400" dirty="0" smtClean="0"/>
                        <a:t>Do</a:t>
                      </a:r>
                      <a:r>
                        <a:rPr lang="en-US" sz="2400" baseline="0" dirty="0" smtClean="0"/>
                        <a:t> not repeat for 3 days</a:t>
                      </a:r>
                      <a:endParaRPr lang="en-US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Gout prophylaxis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0.3 mg daily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164416"/>
              </p:ext>
            </p:extLst>
          </p:nvPr>
        </p:nvGraphicFramePr>
        <p:xfrm>
          <a:off x="300493" y="5379164"/>
          <a:ext cx="12004396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2174"/>
                <a:gridCol w="7902222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Strong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dirty="0" smtClean="0"/>
                        <a:t>CYP 3A4 inhibitors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Dosing</a:t>
                      </a:r>
                      <a:endParaRPr lang="en-US" sz="24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Acute</a:t>
                      </a:r>
                      <a:r>
                        <a:rPr lang="en-US" sz="2400" baseline="0" dirty="0" smtClean="0"/>
                        <a:t> Gout Attack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0.6 mg PO then</a:t>
                      </a:r>
                    </a:p>
                    <a:p>
                      <a:r>
                        <a:rPr lang="en-US" sz="2400" dirty="0" smtClean="0"/>
                        <a:t>0.3</a:t>
                      </a:r>
                      <a:r>
                        <a:rPr lang="en-US" sz="2400" baseline="0" dirty="0" smtClean="0"/>
                        <a:t> mg PO one hour later</a:t>
                      </a:r>
                      <a:endParaRPr lang="en-US" sz="24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Gout prophylaxis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0.3 mg PO every</a:t>
                      </a:r>
                      <a:r>
                        <a:rPr lang="en-US" sz="2400" baseline="0" dirty="0" smtClean="0"/>
                        <a:t> other day</a:t>
                      </a: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736907"/>
              </p:ext>
            </p:extLst>
          </p:nvPr>
        </p:nvGraphicFramePr>
        <p:xfrm>
          <a:off x="272271" y="7326499"/>
          <a:ext cx="1200439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2174"/>
                <a:gridCol w="79022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P-glycoprotein inhibitors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Cyclosporine, Ranolazine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Acute</a:t>
                      </a:r>
                      <a:r>
                        <a:rPr lang="en-US" sz="2400" baseline="0" dirty="0" smtClean="0"/>
                        <a:t> Gout Attack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0.6 mg PO</a:t>
                      </a:r>
                      <a:r>
                        <a:rPr lang="en-US" sz="2400" baseline="0" dirty="0" smtClean="0"/>
                        <a:t> do not repeat for 3 days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Gout prophylaxis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0.3 mg PO every</a:t>
                      </a:r>
                      <a:r>
                        <a:rPr lang="en-US" sz="2400" baseline="0" dirty="0" smtClean="0"/>
                        <a:t> other day</a:t>
                      </a: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362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497444"/>
              </p:ext>
            </p:extLst>
          </p:nvPr>
        </p:nvGraphicFramePr>
        <p:xfrm>
          <a:off x="505091" y="1113812"/>
          <a:ext cx="12533577" cy="5939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1501"/>
                <a:gridCol w="5036038"/>
                <a:gridCol w="5036038"/>
              </a:tblGrid>
              <a:tr h="44048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Pegloticase</a:t>
                      </a:r>
                    </a:p>
                    <a:p>
                      <a:r>
                        <a:rPr lang="en-US" sz="2400" b="0" dirty="0" smtClean="0"/>
                        <a:t>(</a:t>
                      </a:r>
                      <a:r>
                        <a:rPr lang="en-US" sz="2400" b="0" dirty="0" err="1" smtClean="0"/>
                        <a:t>Krytexxa</a:t>
                      </a:r>
                      <a:r>
                        <a:rPr lang="en-US" sz="2400" b="0" dirty="0" smtClean="0"/>
                        <a:t>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Rasburicase </a:t>
                      </a:r>
                    </a:p>
                    <a:p>
                      <a:r>
                        <a:rPr lang="en-US" sz="2400" b="0" dirty="0" smtClean="0"/>
                        <a:t>(Elitek)</a:t>
                      </a:r>
                      <a:endParaRPr lang="en-US" sz="2400" b="0" dirty="0"/>
                    </a:p>
                  </a:txBody>
                  <a:tcPr/>
                </a:tc>
              </a:tr>
              <a:tr h="109326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Indication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Chronic gout refractory</a:t>
                      </a:r>
                      <a:r>
                        <a:rPr lang="en-US" sz="2400" baseline="0" dirty="0" smtClean="0"/>
                        <a:t> to </a:t>
                      </a:r>
                    </a:p>
                    <a:p>
                      <a:r>
                        <a:rPr lang="en-US" sz="2400" baseline="0" dirty="0" smtClean="0"/>
                        <a:t>conventional therapy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For pediatric population </a:t>
                      </a:r>
                    </a:p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With childhood leukemias:</a:t>
                      </a:r>
                    </a:p>
                  </a:txBody>
                  <a:tcPr/>
                </a:tc>
              </a:tr>
              <a:tr h="44048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Oxidizes</a:t>
                      </a:r>
                      <a:r>
                        <a:rPr lang="en-US" sz="2400" baseline="0" dirty="0" smtClean="0"/>
                        <a:t> uric acid to</a:t>
                      </a:r>
                    </a:p>
                    <a:p>
                      <a:r>
                        <a:rPr lang="en-US" sz="2400" baseline="0" dirty="0" smtClean="0"/>
                        <a:t>allantoin</a:t>
                      </a:r>
                      <a:endParaRPr lang="en-US" sz="2400" dirty="0"/>
                    </a:p>
                  </a:txBody>
                  <a:tcPr/>
                </a:tc>
              </a:tr>
              <a:tr h="55810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Dose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 mg IV q2 weeks</a:t>
                      </a:r>
                    </a:p>
                    <a:p>
                      <a:r>
                        <a:rPr lang="en-US" sz="2400" dirty="0" smtClean="0"/>
                        <a:t>  + </a:t>
                      </a:r>
                    </a:p>
                    <a:p>
                      <a:r>
                        <a:rPr lang="en-US" sz="2400" dirty="0" smtClean="0"/>
                        <a:t>Antihistamine IV over 2 hr</a:t>
                      </a:r>
                    </a:p>
                    <a:p>
                      <a:r>
                        <a:rPr lang="en-US" sz="2400" dirty="0" smtClean="0"/>
                        <a:t>  +</a:t>
                      </a:r>
                    </a:p>
                    <a:p>
                      <a:r>
                        <a:rPr lang="en-US" sz="2400" dirty="0" smtClean="0"/>
                        <a:t>Corticosteroids</a:t>
                      </a:r>
                      <a:r>
                        <a:rPr lang="en-US" sz="2400" baseline="0" dirty="0" smtClean="0"/>
                        <a:t> IV over 2 hr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0.15-0.2 mg/kg IV push </a:t>
                      </a:r>
                    </a:p>
                    <a:p>
                      <a:r>
                        <a:rPr lang="en-US" sz="2400" dirty="0" smtClean="0"/>
                        <a:t>for 5-7 days</a:t>
                      </a:r>
                      <a:endParaRPr lang="en-US" sz="2400" dirty="0"/>
                    </a:p>
                  </a:txBody>
                  <a:tcPr/>
                </a:tc>
              </a:tr>
              <a:tr h="24471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Screening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CI if G6PD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CI if</a:t>
                      </a:r>
                      <a:r>
                        <a:rPr lang="en-US" sz="2400" baseline="0" dirty="0" smtClean="0"/>
                        <a:t> G6PD</a:t>
                      </a:r>
                      <a:endParaRPr lang="en-US" sz="2400" dirty="0"/>
                    </a:p>
                  </a:txBody>
                  <a:tcPr/>
                </a:tc>
              </a:tr>
              <a:tr h="42678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Monitor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Anaphylaxis </a:t>
                      </a:r>
                    </a:p>
                    <a:p>
                      <a:r>
                        <a:rPr lang="en-US" sz="2400" dirty="0" smtClean="0"/>
                        <a:t>(give H1 and steroids)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5091" y="153776"/>
            <a:ext cx="25743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 Tx for Gout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645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4503</TotalTime>
  <Words>382</Words>
  <Application>Microsoft Macintosh PowerPoint</Application>
  <PresentationFormat>Custom</PresentationFormat>
  <Paragraphs>102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67</cp:revision>
  <dcterms:created xsi:type="dcterms:W3CDTF">2013-04-26T20:13:12Z</dcterms:created>
  <dcterms:modified xsi:type="dcterms:W3CDTF">2013-04-29T23:17:01Z</dcterms:modified>
</cp:coreProperties>
</file>