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8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28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3912C-8DF3-F64B-B578-2241FD635CCC}" type="datetimeFigureOut">
              <a:rPr lang="en-US" smtClean="0"/>
              <a:t>4/29/13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0CDED-B18D-AF4F-9F81-A867F101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9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8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61C70-E533-684C-8A68-D7932310AE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Probenecid inhibits renal reabsorption. That’s why it’s Contraindicated if pt has renal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61C70-E533-684C-8A68-D7932310AE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9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4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4/29/13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3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4/29/13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4/29/13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0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4/29/13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6A7F-83F4-AE46-BF4E-E1652BFECF7D}" type="datetimeFigureOut">
              <a:rPr lang="en-US" smtClean="0"/>
              <a:t>4/29/13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8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45715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2" algn="l" defTabSz="45715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2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597" y="101512"/>
            <a:ext cx="8208037" cy="877159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1700" u="sng" dirty="0"/>
              <a:t>Hyperuricemia: </a:t>
            </a:r>
            <a:r>
              <a:rPr lang="en-US" sz="1700" dirty="0"/>
              <a:t>high uric acid aka urate</a:t>
            </a:r>
          </a:p>
          <a:p>
            <a:r>
              <a:rPr lang="en-US" sz="1700" dirty="0">
                <a:solidFill>
                  <a:srgbClr val="FF0000"/>
                </a:solidFill>
              </a:rPr>
              <a:t>Uric Acid &gt; 7 mg/</a:t>
            </a:r>
            <a:r>
              <a:rPr lang="en-US" sz="1700" dirty="0" err="1">
                <a:solidFill>
                  <a:srgbClr val="FF0000"/>
                </a:solidFill>
              </a:rPr>
              <a:t>dL</a:t>
            </a:r>
            <a:endParaRPr lang="en-US" sz="1700" dirty="0">
              <a:solidFill>
                <a:srgbClr val="FF0000"/>
              </a:solidFill>
            </a:endParaRPr>
          </a:p>
          <a:p>
            <a:r>
              <a:rPr lang="en-US" sz="1700" dirty="0"/>
              <a:t>Uric acid is excreted renally (has no function).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597" y="1233573"/>
            <a:ext cx="3508432" cy="140037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700" u="sng" dirty="0"/>
              <a:t>Cause of Hyperuricemia (CAN’T LEAP)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</a:t>
            </a:r>
            <a:r>
              <a:rPr lang="en-US" sz="1700" dirty="0"/>
              <a:t>yclosporine</a:t>
            </a:r>
          </a:p>
          <a:p>
            <a:r>
              <a:rPr lang="en-US" sz="1700" dirty="0">
                <a:solidFill>
                  <a:srgbClr val="FF0000"/>
                </a:solidFill>
              </a:rPr>
              <a:t>A</a:t>
            </a:r>
            <a:r>
              <a:rPr lang="en-US" sz="1700" dirty="0"/>
              <a:t>lcohol</a:t>
            </a:r>
          </a:p>
          <a:p>
            <a:r>
              <a:rPr lang="en-US" sz="1700" dirty="0">
                <a:solidFill>
                  <a:srgbClr val="FF0000"/>
                </a:solidFill>
              </a:rPr>
              <a:t>N</a:t>
            </a:r>
            <a:r>
              <a:rPr lang="en-US" sz="1700" dirty="0"/>
              <a:t>iacin: Vitamin B3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</a:t>
            </a:r>
            <a:r>
              <a:rPr lang="en-US" sz="1700" dirty="0"/>
              <a:t>hiazides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04027" y="1505904"/>
            <a:ext cx="4572000" cy="1138769"/>
          </a:xfrm>
          <a:prstGeom prst="rect">
            <a:avLst/>
          </a:prstGeom>
        </p:spPr>
        <p:txBody>
          <a:bodyPr lIns="91435" tIns="45718" rIns="91435" bIns="45718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L</a:t>
            </a:r>
            <a:r>
              <a:rPr lang="en-US" sz="1700" dirty="0"/>
              <a:t>evodopa</a:t>
            </a:r>
          </a:p>
          <a:p>
            <a:r>
              <a:rPr lang="en-US" sz="1700" dirty="0">
                <a:solidFill>
                  <a:srgbClr val="FF0000"/>
                </a:solidFill>
              </a:rPr>
              <a:t>E</a:t>
            </a:r>
            <a:r>
              <a:rPr lang="en-US" sz="1700" dirty="0"/>
              <a:t>thambutol (TB)</a:t>
            </a:r>
          </a:p>
          <a:p>
            <a:r>
              <a:rPr lang="en-US" sz="1700" dirty="0">
                <a:solidFill>
                  <a:srgbClr val="FF0000"/>
                </a:solidFill>
              </a:rPr>
              <a:t>A</a:t>
            </a:r>
            <a:r>
              <a:rPr lang="en-US" sz="1700" dirty="0"/>
              <a:t>SA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</a:t>
            </a:r>
            <a:r>
              <a:rPr lang="en-US" sz="1700" dirty="0"/>
              <a:t>yrazinamide (TB), Purine foods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03" y="101512"/>
            <a:ext cx="1862667" cy="14859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93926" y="1587412"/>
            <a:ext cx="966034" cy="341632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r>
              <a:rPr lang="en-US" dirty="0" smtClean="0"/>
              <a:t>Uric Acid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485" y="111038"/>
            <a:ext cx="2467332" cy="61554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700" u="sng" dirty="0"/>
              <a:t>Tx of Hyperuricemia</a:t>
            </a:r>
          </a:p>
          <a:p>
            <a:r>
              <a:rPr lang="en-US" sz="1700" dirty="0">
                <a:solidFill>
                  <a:srgbClr val="FF0000"/>
                </a:solidFill>
              </a:rPr>
              <a:t>Goal   Uric Acid &lt; 6 mg/</a:t>
            </a:r>
            <a:r>
              <a:rPr lang="en-US" sz="1700" dirty="0" err="1">
                <a:solidFill>
                  <a:srgbClr val="FF0000"/>
                </a:solidFill>
              </a:rPr>
              <a:t>dL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235" y="780650"/>
            <a:ext cx="4572000" cy="1372683"/>
          </a:xfrm>
          <a:prstGeom prst="rect">
            <a:avLst/>
          </a:prstGeom>
        </p:spPr>
        <p:txBody>
          <a:bodyPr lIns="64008" tIns="32004" rIns="64008" bIns="32004">
            <a:spAutoFit/>
          </a:bodyPr>
          <a:lstStyle/>
          <a:p>
            <a:r>
              <a:rPr lang="en-US" sz="1700" u="sng" dirty="0"/>
              <a:t>Who to Tx:</a:t>
            </a:r>
          </a:p>
          <a:p>
            <a:r>
              <a:rPr lang="en-US" sz="1700" dirty="0"/>
              <a:t>Pts with S/S (gout attacks)</a:t>
            </a:r>
          </a:p>
          <a:p>
            <a:r>
              <a:rPr lang="en-US" sz="1700" dirty="0"/>
              <a:t>Pts with tophi</a:t>
            </a:r>
          </a:p>
          <a:p>
            <a:r>
              <a:rPr lang="en-US" sz="1700" dirty="0"/>
              <a:t>Pts with nephrolithiasis (stones)</a:t>
            </a:r>
          </a:p>
          <a:p>
            <a:r>
              <a:rPr lang="en-US" sz="1700" dirty="0"/>
              <a:t>Pts with nephropathy</a:t>
            </a:r>
            <a:endParaRPr lang="en-US" sz="17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54933"/>
              </p:ext>
            </p:extLst>
          </p:nvPr>
        </p:nvGraphicFramePr>
        <p:xfrm>
          <a:off x="320235" y="2417498"/>
          <a:ext cx="8549589" cy="4257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6179"/>
                <a:gridCol w="2838965"/>
                <a:gridCol w="4154445"/>
              </a:tblGrid>
              <a:tr h="41402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Allopurinol</a:t>
                      </a:r>
                      <a:endParaRPr lang="en-US" sz="1800" b="1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Probenecid</a:t>
                      </a:r>
                      <a:endParaRPr lang="en-US" sz="1800" b="1" dirty="0"/>
                    </a:p>
                  </a:txBody>
                  <a:tcPr marL="60960" marR="60960" marT="34290" marB="34290"/>
                </a:tc>
              </a:tr>
              <a:tr h="4140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MOA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Next slide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Inhibits</a:t>
                      </a:r>
                      <a:r>
                        <a:rPr lang="en-US" sz="1800" baseline="0" dirty="0" smtClean="0"/>
                        <a:t> uric acid reabsorption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</a:tr>
              <a:tr h="11658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Dose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Start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100 mg daily</a:t>
                      </a:r>
                    </a:p>
                    <a:p>
                      <a:r>
                        <a:rPr lang="en-US" sz="1800" dirty="0" smtClean="0"/>
                        <a:t>If CKD 50 mg daily</a:t>
                      </a:r>
                    </a:p>
                    <a:p>
                      <a:r>
                        <a:rPr lang="en-US" sz="1800" dirty="0" smtClean="0"/>
                        <a:t>  +</a:t>
                      </a:r>
                    </a:p>
                    <a:p>
                      <a:r>
                        <a:rPr lang="en-US" sz="1800" dirty="0" smtClean="0"/>
                        <a:t>10 glasses of water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250 mg BID</a:t>
                      </a:r>
                    </a:p>
                    <a:p>
                      <a:r>
                        <a:rPr lang="en-US" sz="1800" dirty="0" smtClean="0"/>
                        <a:t>  +</a:t>
                      </a:r>
                    </a:p>
                    <a:p>
                      <a:r>
                        <a:rPr lang="en-US" sz="1800" dirty="0" smtClean="0"/>
                        <a:t>10</a:t>
                      </a:r>
                      <a:r>
                        <a:rPr lang="en-US" sz="1800" baseline="0" dirty="0" smtClean="0"/>
                        <a:t> glasses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Titrate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Q2-5 weeks</a:t>
                      </a:r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Q1-2 weeks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300 mg</a:t>
                      </a:r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 grams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Screening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HLA-B*5801</a:t>
                      </a:r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 if </a:t>
                      </a:r>
                      <a:r>
                        <a:rPr lang="en-US" sz="1800" dirty="0" err="1" smtClean="0"/>
                        <a:t>ClCr</a:t>
                      </a:r>
                      <a:r>
                        <a:rPr lang="en-US" sz="1800" baseline="0" dirty="0" smtClean="0"/>
                        <a:t> &lt; 50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Monitor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SCr</a:t>
                      </a:r>
                      <a:endParaRPr lang="en-US" sz="1800" dirty="0" smtClean="0"/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Uric Acid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Skin </a:t>
                      </a:r>
                      <a:r>
                        <a:rPr lang="en-US" sz="1800" dirty="0" err="1" smtClean="0"/>
                        <a:t>rxn</a:t>
                      </a:r>
                      <a:endParaRPr lang="en-US" sz="1800" dirty="0" smtClean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Uric Acid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D-D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Next slide</a:t>
                      </a:r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Penicillin (good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01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7" y="1475923"/>
            <a:ext cx="1262039" cy="992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335" y="2393862"/>
            <a:ext cx="760867" cy="35393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700" dirty="0"/>
              <a:t>Purine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468" y="226710"/>
            <a:ext cx="2511304" cy="618631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r>
              <a:rPr lang="en-US" dirty="0" smtClean="0"/>
              <a:t>Allopurinol MOA</a:t>
            </a:r>
          </a:p>
          <a:p>
            <a:r>
              <a:rPr lang="en-US" dirty="0" smtClean="0"/>
              <a:t>Inhibits Xanthine Oxidase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131" y="1205311"/>
            <a:ext cx="1141851" cy="12845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8851" y="2453008"/>
            <a:ext cx="1440097" cy="341632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r>
              <a:rPr lang="en-US" dirty="0" smtClean="0"/>
              <a:t>Hypoxanthine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337" y="1247644"/>
            <a:ext cx="1186543" cy="12097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77681" y="2504839"/>
            <a:ext cx="968626" cy="341632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r>
              <a:rPr lang="en-US" dirty="0" smtClean="0"/>
              <a:t>Xanthine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766" y="993756"/>
            <a:ext cx="1526437" cy="17172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387080" y="2472547"/>
            <a:ext cx="916215" cy="341632"/>
          </a:xfrm>
          <a:prstGeom prst="rect">
            <a:avLst/>
          </a:prstGeom>
        </p:spPr>
        <p:txBody>
          <a:bodyPr wrap="none" lIns="64008" tIns="32004" rIns="64008" bIns="32004">
            <a:spAutoFit/>
          </a:bodyPr>
          <a:lstStyle/>
          <a:p>
            <a:r>
              <a:rPr lang="en-US" dirty="0" smtClean="0"/>
              <a:t>uric acid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25763" y="1731210"/>
            <a:ext cx="1128889" cy="341632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US" dirty="0" smtClean="0"/>
              <a:t>Excretion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 flipV="1">
            <a:off x="7711832" y="1902026"/>
            <a:ext cx="413931" cy="13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91507" y="1915876"/>
            <a:ext cx="4139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13509" y="1915876"/>
            <a:ext cx="103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74093" y="1941338"/>
            <a:ext cx="103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01704" y="1582304"/>
            <a:ext cx="968626" cy="618631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algn="ctr"/>
            <a:r>
              <a:rPr lang="en-US" dirty="0" smtClean="0"/>
              <a:t>Xanthine</a:t>
            </a:r>
          </a:p>
          <a:p>
            <a:pPr algn="ctr"/>
            <a:r>
              <a:rPr lang="en-US" dirty="0" smtClean="0"/>
              <a:t>Oxidase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39081" y="1539971"/>
            <a:ext cx="968626" cy="618631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algn="ctr"/>
            <a:r>
              <a:rPr lang="en-US" dirty="0" smtClean="0"/>
              <a:t>Xanthine</a:t>
            </a:r>
          </a:p>
          <a:p>
            <a:pPr algn="ctr"/>
            <a:r>
              <a:rPr lang="en-US" dirty="0" smtClean="0"/>
              <a:t>Oxidase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57814" y="226711"/>
            <a:ext cx="1162489" cy="341632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r>
              <a:rPr lang="en-US" dirty="0" smtClean="0"/>
              <a:t>Allopurinol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39838" y="1065629"/>
            <a:ext cx="519093" cy="587853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02905" y="1065629"/>
            <a:ext cx="707437" cy="587853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33" name="Straight Connector 32"/>
          <p:cNvCxnSpPr>
            <a:stCxn id="29" idx="2"/>
          </p:cNvCxnSpPr>
          <p:nvPr/>
        </p:nvCxnSpPr>
        <p:spPr>
          <a:xfrm flipH="1">
            <a:off x="3440876" y="568343"/>
            <a:ext cx="1098183" cy="764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2"/>
          </p:cNvCxnSpPr>
          <p:nvPr/>
        </p:nvCxnSpPr>
        <p:spPr>
          <a:xfrm>
            <a:off x="4539059" y="568343"/>
            <a:ext cx="952631" cy="764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92376"/>
              </p:ext>
            </p:extLst>
          </p:nvPr>
        </p:nvGraphicFramePr>
        <p:xfrm>
          <a:off x="185912" y="3259668"/>
          <a:ext cx="8694682" cy="2118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8335"/>
                <a:gridCol w="1927487"/>
                <a:gridCol w="2568787"/>
                <a:gridCol w="1950073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D-D with Allopurinol</a:t>
                      </a:r>
                      <a:endParaRPr lang="en-US" sz="1400" b="1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Tx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Reason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Avoid by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Mercaptopurine (6-MP)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Immunosuppressive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Inhibits</a:t>
                      </a:r>
                      <a:r>
                        <a:rPr lang="en-US" sz="1400" baseline="0" dirty="0" smtClean="0"/>
                        <a:t> metabolism</a:t>
                      </a:r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50% allopurinol</a:t>
                      </a:r>
                    </a:p>
                  </a:txBody>
                  <a:tcPr marL="60960" marR="60960"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 hydroxide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Antacid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Decrease</a:t>
                      </a:r>
                      <a:r>
                        <a:rPr lang="en-US" sz="1400" baseline="0" dirty="0" smtClean="0"/>
                        <a:t> absorption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Take allopurinol </a:t>
                      </a:r>
                    </a:p>
                    <a:p>
                      <a:r>
                        <a:rPr lang="en-US" sz="1400" dirty="0" smtClean="0"/>
                        <a:t>3 hr before or </a:t>
                      </a:r>
                    </a:p>
                    <a:p>
                      <a:r>
                        <a:rPr lang="en-US" sz="1400" dirty="0" smtClean="0"/>
                        <a:t>6 hr after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Azathioprine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Prodrug of 6-MP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Same</a:t>
                      </a:r>
                      <a:r>
                        <a:rPr lang="en-US" sz="1400" baseline="0" dirty="0" smtClean="0"/>
                        <a:t> as 6-MP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0960" marR="6096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ACE-Inhibitors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BP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Allopurinol hypersensitivity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0960" marR="6096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Cyclophosphamide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cancer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Increases cyclo</a:t>
                      </a:r>
                      <a:endParaRPr lang="en-US" sz="14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0960" marR="6096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71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Macintosh PowerPoint</Application>
  <PresentationFormat>On-screen Show (4:3)</PresentationFormat>
  <Paragraphs>90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2</cp:revision>
  <dcterms:created xsi:type="dcterms:W3CDTF">2013-04-29T23:04:03Z</dcterms:created>
  <dcterms:modified xsi:type="dcterms:W3CDTF">2013-04-29T23:04:50Z</dcterms:modified>
</cp:coreProperties>
</file>