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82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308" r:id="rId24"/>
    <p:sldId id="310" r:id="rId25"/>
    <p:sldId id="309" r:id="rId26"/>
    <p:sldId id="280" r:id="rId27"/>
    <p:sldId id="283" r:id="rId28"/>
    <p:sldId id="279" r:id="rId29"/>
    <p:sldId id="281" r:id="rId30"/>
    <p:sldId id="284" r:id="rId31"/>
    <p:sldId id="285" r:id="rId32"/>
    <p:sldId id="288" r:id="rId33"/>
    <p:sldId id="289" r:id="rId34"/>
    <p:sldId id="290" r:id="rId35"/>
    <p:sldId id="286" r:id="rId36"/>
    <p:sldId id="287" r:id="rId37"/>
    <p:sldId id="291" r:id="rId38"/>
    <p:sldId id="292" r:id="rId39"/>
    <p:sldId id="294" r:id="rId40"/>
    <p:sldId id="293" r:id="rId41"/>
    <p:sldId id="300" r:id="rId42"/>
    <p:sldId id="301" r:id="rId43"/>
    <p:sldId id="295" r:id="rId44"/>
    <p:sldId id="296" r:id="rId45"/>
    <p:sldId id="297" r:id="rId46"/>
    <p:sldId id="298" r:id="rId47"/>
    <p:sldId id="299" r:id="rId48"/>
    <p:sldId id="268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D1E09-5FB5-CC4B-BE18-5D61A6E8407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977F4-B872-8D48-9CE6-4069DFA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977F4-B872-8D48-9CE6-4069DFAF8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hlcyberfamily.org/treatments/moab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hlcyberfamily.org/treatments/moab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hyperlink" Target="http://www.medscape.org/viewarticle/48895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hyperlink" Target="http://www.medscape.org/viewarticle/745566_3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hyperlink" Target="http://www.xeljanzhcp.com/mechanism-of-acti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45720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Arthritis:  Rheumatoid Arthritis &amp; Osteoarthritis</a:t>
            </a:r>
            <a:endParaRPr lang="en-US" sz="1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71600" y="1143000"/>
            <a:ext cx="7239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 chronic, systemic autoimmune disease of unknown etiology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Leads to abnormalities of cartilage and bone and progressive joint destruction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Characterized by symmetric, erosive, </a:t>
            </a:r>
            <a:r>
              <a:rPr lang="en-US" sz="1600" dirty="0" err="1">
                <a:solidFill>
                  <a:schemeClr val="tx1"/>
                </a:solidFill>
              </a:rPr>
              <a:t>diarthrodial</a:t>
            </a:r>
            <a:r>
              <a:rPr lang="en-US" sz="1600" dirty="0">
                <a:solidFill>
                  <a:schemeClr val="tx1"/>
                </a:solidFill>
              </a:rPr>
              <a:t> joint </a:t>
            </a:r>
            <a:r>
              <a:rPr lang="en-US" sz="1600" dirty="0" err="1">
                <a:solidFill>
                  <a:schemeClr val="tx1"/>
                </a:solidFill>
              </a:rPr>
              <a:t>synovitis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May involve multiple organ systems: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CV, pulmonary, renal, hematologic, peripheral nervous systems, skin and </a:t>
            </a:r>
            <a:r>
              <a:rPr lang="en-US" sz="1600" dirty="0" smtClean="0">
                <a:solidFill>
                  <a:schemeClr val="tx1"/>
                </a:solidFill>
              </a:rPr>
              <a:t>eyes</a:t>
            </a:r>
          </a:p>
          <a:p>
            <a:pPr algn="l">
              <a:spcBef>
                <a:spcPts val="1200"/>
              </a:spcBef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Female-to-male ratio  3:1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Strong association with Class II major </a:t>
            </a:r>
            <a:r>
              <a:rPr lang="en-US" sz="1600" dirty="0" err="1" smtClean="0">
                <a:solidFill>
                  <a:schemeClr val="tx1"/>
                </a:solidFill>
              </a:rPr>
              <a:t>histocompatibiilty</a:t>
            </a:r>
            <a:r>
              <a:rPr lang="en-US" sz="1600" dirty="0" smtClean="0">
                <a:solidFill>
                  <a:schemeClr val="tx1"/>
                </a:solidFill>
              </a:rPr>
              <a:t> complex HLA:</a:t>
            </a:r>
          </a:p>
          <a:p>
            <a:pPr marL="1149350" lvl="1" indent="-173038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HLA-DR4 – N European &amp; Americans</a:t>
            </a:r>
          </a:p>
          <a:p>
            <a:pPr marL="1149350" lvl="1" indent="-173038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HLA-DR1 – Italian, Israel Jewish, some Hispanics</a:t>
            </a:r>
          </a:p>
          <a:p>
            <a:pPr marL="1149350" lvl="1" indent="-173038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HLA-DR14 – Yakima Indians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4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nyas.org/image.axd?id=6a6e0aee-c4a4-4698-904a-ff927dd761bf&amp;t=63380753579513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2" y="990600"/>
            <a:ext cx="865362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6096000"/>
            <a:ext cx="5760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Pannus</a:t>
            </a:r>
            <a:r>
              <a:rPr lang="en-US" sz="1600" dirty="0" smtClean="0"/>
              <a:t>: an </a:t>
            </a:r>
            <a:r>
              <a:rPr lang="en-US" sz="1600" dirty="0"/>
              <a:t>abnormal layer of </a:t>
            </a:r>
            <a:r>
              <a:rPr lang="en-US" sz="1600" dirty="0" err="1"/>
              <a:t>fibrovascular</a:t>
            </a:r>
            <a:r>
              <a:rPr lang="en-US" sz="1600" dirty="0"/>
              <a:t> tissue </a:t>
            </a:r>
            <a:r>
              <a:rPr lang="en-US" sz="1600" dirty="0" smtClean="0"/>
              <a:t>or granular tissue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721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048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Structural Pathology</a:t>
            </a:r>
            <a:endParaRPr lang="en-US" sz="1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600200" y="993021"/>
            <a:ext cx="2590800" cy="415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Systemic Signs &amp; Symptoms:</a:t>
            </a:r>
          </a:p>
          <a:p>
            <a:pPr algn="l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1297821"/>
            <a:ext cx="5105400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/>
              <a:t>Fatigue</a:t>
            </a:r>
            <a:endParaRPr lang="en-US" sz="1600" dirty="0"/>
          </a:p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ym typeface="Symbol" pitchFamily="18" charset="2"/>
              </a:rPr>
              <a:t>Subcutaneous </a:t>
            </a:r>
            <a:r>
              <a:rPr lang="en-US" sz="1600" dirty="0">
                <a:sym typeface="Symbol" pitchFamily="18" charset="2"/>
              </a:rPr>
              <a:t>nodules (rheumatoid nodules)</a:t>
            </a:r>
          </a:p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err="1" smtClean="0">
                <a:sym typeface="Symbol" pitchFamily="18" charset="2"/>
              </a:rPr>
              <a:t>Vasculitis</a:t>
            </a:r>
            <a:endParaRPr lang="en-US" sz="1600" dirty="0">
              <a:sym typeface="Symbol" pitchFamily="18" charset="2"/>
            </a:endParaRPr>
          </a:p>
          <a:p>
            <a:pPr marL="742950" lvl="3" indent="-285750">
              <a:buFont typeface="Wingdings" pitchFamily="2" charset="2"/>
              <a:buChar char="§"/>
            </a:pPr>
            <a:r>
              <a:rPr lang="en-US" sz="1400" dirty="0" err="1">
                <a:sym typeface="Symbol" pitchFamily="18" charset="2"/>
              </a:rPr>
              <a:t>microvascular</a:t>
            </a:r>
            <a:r>
              <a:rPr lang="en-US" sz="1400" dirty="0">
                <a:sym typeface="Symbol" pitchFamily="18" charset="2"/>
              </a:rPr>
              <a:t> infarcts around fingers, toes</a:t>
            </a:r>
          </a:p>
          <a:p>
            <a:pPr marL="742950" lvl="3" indent="-285750">
              <a:buFont typeface="Wingdings" pitchFamily="2" charset="2"/>
              <a:buChar char="§"/>
            </a:pPr>
            <a:r>
              <a:rPr lang="en-US" sz="1400" dirty="0">
                <a:sym typeface="Symbol" pitchFamily="18" charset="2"/>
              </a:rPr>
              <a:t>skin breakdown, ulcers</a:t>
            </a:r>
          </a:p>
          <a:p>
            <a:pPr marL="742950" lvl="3" indent="-285750">
              <a:buFont typeface="Wingdings" pitchFamily="2" charset="2"/>
              <a:buChar char="§"/>
            </a:pPr>
            <a:r>
              <a:rPr lang="en-US" sz="1400" dirty="0">
                <a:sym typeface="Symbol" pitchFamily="18" charset="2"/>
              </a:rPr>
              <a:t>rarely, infarction of large vessels or organ </a:t>
            </a:r>
            <a:r>
              <a:rPr lang="en-US" sz="1400" dirty="0" smtClean="0">
                <a:sym typeface="Symbol" pitchFamily="18" charset="2"/>
              </a:rPr>
              <a:t>involvement</a:t>
            </a:r>
          </a:p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/>
              <a:t>Pleural/pulmonary </a:t>
            </a:r>
            <a:r>
              <a:rPr lang="en-US" sz="1600" dirty="0"/>
              <a:t>disease</a:t>
            </a:r>
          </a:p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/>
              <a:t>P</a:t>
            </a:r>
            <a:r>
              <a:rPr lang="en-US" sz="1600" dirty="0" smtClean="0"/>
              <a:t>ericardial/cardiac </a:t>
            </a:r>
            <a:r>
              <a:rPr lang="en-US" sz="1600" dirty="0"/>
              <a:t>disease</a:t>
            </a:r>
          </a:p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/>
              <a:t>C</a:t>
            </a:r>
            <a:r>
              <a:rPr lang="en-US" sz="1600" dirty="0" smtClean="0"/>
              <a:t>orneal/</a:t>
            </a:r>
            <a:r>
              <a:rPr lang="en-US" sz="1600" dirty="0" err="1" smtClean="0"/>
              <a:t>conjunctival</a:t>
            </a:r>
            <a:r>
              <a:rPr lang="en-US" sz="1600" dirty="0" smtClean="0"/>
              <a:t> </a:t>
            </a:r>
            <a:r>
              <a:rPr lang="en-US" sz="1600" dirty="0"/>
              <a:t>disease</a:t>
            </a:r>
          </a:p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/>
              <a:t>L</a:t>
            </a:r>
            <a:r>
              <a:rPr lang="en-US" sz="1600" dirty="0" smtClean="0"/>
              <a:t>ymphadenopathy</a:t>
            </a:r>
            <a:r>
              <a:rPr lang="en-US" sz="1600" dirty="0"/>
              <a:t>, splenomegaly</a:t>
            </a:r>
          </a:p>
          <a:p>
            <a:pPr marL="2857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/>
              <a:t>A</a:t>
            </a:r>
            <a:r>
              <a:rPr lang="en-US" sz="1600" dirty="0" smtClean="0"/>
              <a:t>nemia </a:t>
            </a:r>
            <a:r>
              <a:rPr lang="en-US" sz="1600" dirty="0"/>
              <a:t>of chronic </a:t>
            </a:r>
            <a:r>
              <a:rPr lang="en-US" sz="1600" dirty="0" smtClean="0"/>
              <a:t>disease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812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048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Structural Pathology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14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Lab or Radiographic Abnormalities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375589"/>
            <a:ext cx="6934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↑ erythrocyte sedimentation rate (ESR)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Normochromic, normocytic anemia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Rheumatoid factors (</a:t>
            </a:r>
            <a:r>
              <a:rPr lang="en-US" sz="1600" dirty="0" err="1" smtClean="0"/>
              <a:t>IgM</a:t>
            </a:r>
            <a:r>
              <a:rPr lang="en-US" sz="1600" dirty="0" smtClean="0"/>
              <a:t> antibodies)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± Antinuclear antibodies (ANA) or autoantibodies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Systemic </a:t>
            </a:r>
            <a:r>
              <a:rPr lang="en-US" sz="1600" dirty="0" err="1" smtClean="0"/>
              <a:t>Sx</a:t>
            </a:r>
            <a:r>
              <a:rPr lang="en-US" sz="1600" dirty="0" smtClean="0"/>
              <a:t>:  fever, ↑ WBC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X-Ray for osteopenia, joint space narrowing, bony erosion, soft tissue swelling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Synovial fluid:  large number of leukocytes (&gt; 5,000) &amp; decreased viscosity</a:t>
            </a:r>
          </a:p>
        </p:txBody>
      </p:sp>
    </p:spTree>
    <p:extLst>
      <p:ext uri="{BB962C8B-B14F-4D97-AF65-F5344CB8AC3E}">
        <p14:creationId xmlns:p14="http://schemas.microsoft.com/office/powerpoint/2010/main" val="40110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838200"/>
            <a:ext cx="7391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Morning stiffness in and around joints lasting at least 1 hour before maximal improvement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Soft tissue swelling (arthritis) of three or more joint areas observed by a physician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Swelling (arthritis) of the PIP, MCP or wrist joints.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Symmetric arthritis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Rheumatoid nodules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Positive test for RF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Radiographic erosions or </a:t>
            </a:r>
            <a:r>
              <a:rPr lang="en-US" sz="1600" dirty="0" err="1" smtClean="0">
                <a:solidFill>
                  <a:schemeClr val="tx1"/>
                </a:solidFill>
                <a:sym typeface="Symbol" pitchFamily="18" charset="2"/>
              </a:rPr>
              <a:t>periarticular</a:t>
            </a: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 osteopenia in hand or wrist joints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3810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Criteria  for RA Classification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Presence of 4 of 7  = diagnosis of RA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5029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Poor Prognosis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86000" y="5412936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Male</a:t>
            </a:r>
            <a:r>
              <a:rPr lang="en-US" sz="1600" b="1" dirty="0">
                <a:solidFill>
                  <a:srgbClr val="FF0000"/>
                </a:solidFill>
              </a:rPr>
              <a:t>, age &gt;</a:t>
            </a:r>
            <a:r>
              <a:rPr lang="en-US" sz="1600" b="1" dirty="0" smtClean="0">
                <a:solidFill>
                  <a:srgbClr val="FF0000"/>
                </a:solidFill>
              </a:rPr>
              <a:t>50		Poor </a:t>
            </a:r>
            <a:r>
              <a:rPr lang="en-US" sz="1600" b="1" dirty="0">
                <a:solidFill>
                  <a:srgbClr val="FF0000"/>
                </a:solidFill>
              </a:rPr>
              <a:t>functional </a:t>
            </a:r>
            <a:r>
              <a:rPr lang="en-US" sz="1600" b="1" dirty="0" smtClean="0">
                <a:solidFill>
                  <a:srgbClr val="FF0000"/>
                </a:solidFill>
              </a:rPr>
              <a:t>capacity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b="1" dirty="0" smtClean="0">
                <a:solidFill>
                  <a:srgbClr val="FF0000"/>
                </a:solidFill>
              </a:rPr>
              <a:t>ositive RF			HLA-DR4 </a:t>
            </a:r>
            <a:r>
              <a:rPr lang="en-US" sz="1600" b="1" dirty="0">
                <a:solidFill>
                  <a:srgbClr val="FF0000"/>
                </a:solidFill>
              </a:rPr>
              <a:t>haplotype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b="1" dirty="0" smtClean="0">
                <a:solidFill>
                  <a:srgbClr val="FF0000"/>
                </a:solidFill>
              </a:rPr>
              <a:t>resence </a:t>
            </a:r>
            <a:r>
              <a:rPr lang="en-US" sz="1600" b="1" dirty="0">
                <a:solidFill>
                  <a:srgbClr val="FF0000"/>
                </a:solidFill>
              </a:rPr>
              <a:t>of </a:t>
            </a:r>
            <a:r>
              <a:rPr lang="en-US" sz="1600" b="1" dirty="0" smtClean="0">
                <a:solidFill>
                  <a:srgbClr val="FF0000"/>
                </a:solidFill>
              </a:rPr>
              <a:t>nodules		</a:t>
            </a:r>
            <a:r>
              <a:rPr lang="en-US" sz="1600" b="1" dirty="0">
                <a:solidFill>
                  <a:srgbClr val="FF0000"/>
                </a:solidFill>
              </a:rPr>
              <a:t>&gt; 20 joints </a:t>
            </a:r>
            <a:r>
              <a:rPr lang="en-US" sz="1600" b="1" dirty="0" smtClean="0">
                <a:solidFill>
                  <a:srgbClr val="FF0000"/>
                </a:solidFill>
              </a:rPr>
              <a:t>involved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7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8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Overview of TX for RA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Initial  Therapy:</a:t>
            </a:r>
          </a:p>
          <a:p>
            <a:pPr marL="7429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/>
              <a:t>Physical/occupational </a:t>
            </a:r>
            <a:r>
              <a:rPr lang="en-US" sz="1600" dirty="0" err="1" smtClean="0"/>
              <a:t>Tx</a:t>
            </a:r>
            <a:endParaRPr lang="en-US" sz="1600" dirty="0" smtClean="0"/>
          </a:p>
          <a:p>
            <a:pPr marL="742950" lvl="1" indent="-285750">
              <a:spcBef>
                <a:spcPts val="800"/>
              </a:spcBef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DMARD</a:t>
            </a:r>
            <a:r>
              <a:rPr lang="en-US" sz="1600" dirty="0"/>
              <a:t>s (Disease-modifying </a:t>
            </a:r>
            <a:r>
              <a:rPr lang="en-US" sz="1600" dirty="0" err="1"/>
              <a:t>antirheumatic</a:t>
            </a:r>
            <a:r>
              <a:rPr lang="en-US" sz="1600" dirty="0"/>
              <a:t> drugs</a:t>
            </a:r>
            <a:r>
              <a:rPr lang="en-US" sz="1600" dirty="0" smtClean="0"/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within the 1</a:t>
            </a:r>
            <a:r>
              <a:rPr lang="en-US" sz="1600" baseline="30000" dirty="0" smtClean="0">
                <a:solidFill>
                  <a:srgbClr val="FF0000"/>
                </a:solidFill>
              </a:rPr>
              <a:t>st</a:t>
            </a:r>
            <a:r>
              <a:rPr lang="en-US" sz="1600" dirty="0" smtClean="0">
                <a:solidFill>
                  <a:srgbClr val="FF0000"/>
                </a:solidFill>
              </a:rPr>
              <a:t> three months </a:t>
            </a:r>
            <a:r>
              <a:rPr lang="en-US" sz="1600" dirty="0"/>
              <a:t>- methotrexate, sulfasalazine, </a:t>
            </a:r>
            <a:r>
              <a:rPr lang="en-US" sz="1600" dirty="0" err="1"/>
              <a:t>leflunomide</a:t>
            </a:r>
            <a:r>
              <a:rPr lang="en-US" sz="1600" dirty="0"/>
              <a:t>, </a:t>
            </a:r>
            <a:r>
              <a:rPr lang="en-US" sz="1600" dirty="0" err="1"/>
              <a:t>hydroxychloroquine</a:t>
            </a:r>
            <a:r>
              <a:rPr lang="en-US" sz="1600" dirty="0"/>
              <a:t>, gold salts</a:t>
            </a:r>
          </a:p>
          <a:p>
            <a:pPr marL="7429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NSAIDs</a:t>
            </a:r>
            <a:r>
              <a:rPr lang="en-US" sz="1600" dirty="0"/>
              <a:t> for temporary relief of pain &amp; </a:t>
            </a:r>
            <a:r>
              <a:rPr lang="en-US" sz="1600" dirty="0" smtClean="0"/>
              <a:t>inflammation </a:t>
            </a:r>
            <a:r>
              <a:rPr lang="en-US" sz="1600" dirty="0" smtClean="0">
                <a:solidFill>
                  <a:srgbClr val="FF0000"/>
                </a:solidFill>
              </a:rPr>
              <a:t>(see school slides for details)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/>
              <a:t>Possible local or oral steroids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95400" y="3733800"/>
            <a:ext cx="6248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 minimum of 5 of the following requirements must be fulfilled for at least 2 consecutive months in a patient with RA: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Morning stiffness not &gt; 15 minutes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fatigue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joint pain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joint tenderness or pain on motion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soft-tissue swelling in joints or tendon sheaths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ESR &lt; 30 mm/</a:t>
            </a:r>
            <a:r>
              <a:rPr lang="en-US" sz="1600" dirty="0" err="1" smtClean="0">
                <a:solidFill>
                  <a:schemeClr val="tx1"/>
                </a:solidFill>
              </a:rPr>
              <a:t>hr</a:t>
            </a:r>
            <a:r>
              <a:rPr lang="en-US" sz="1600" dirty="0" smtClean="0">
                <a:solidFill>
                  <a:schemeClr val="tx1"/>
                </a:solidFill>
              </a:rPr>
              <a:t> (females) or 20 mm/</a:t>
            </a:r>
            <a:r>
              <a:rPr lang="en-US" sz="1600" dirty="0" err="1" smtClean="0">
                <a:solidFill>
                  <a:schemeClr val="tx1"/>
                </a:solidFill>
              </a:rPr>
              <a:t>hr</a:t>
            </a:r>
            <a:r>
              <a:rPr lang="en-US" sz="1600" dirty="0" smtClean="0">
                <a:solidFill>
                  <a:schemeClr val="tx1"/>
                </a:solidFill>
              </a:rPr>
              <a:t> (males)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Criteria for complete clinical remission in RA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6854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28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Tx</a:t>
            </a:r>
            <a:r>
              <a:rPr lang="en-US" b="1" dirty="0" smtClean="0"/>
              <a:t> of Rheumatoid Arthritis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85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Salicylates:</a:t>
            </a:r>
          </a:p>
          <a:p>
            <a:r>
              <a:rPr lang="en-US" dirty="0"/>
              <a:t>	</a:t>
            </a:r>
            <a:r>
              <a:rPr lang="en-US" sz="1600" dirty="0" smtClean="0"/>
              <a:t>- High doses for anti-inflammatory effects (3-5 g/d or higher)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Low doses for analgesics effects (&lt; 4 g/d)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33027"/>
            <a:ext cx="754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NSAIDs:       </a:t>
            </a:r>
            <a:r>
              <a:rPr lang="en-US" sz="1600" dirty="0" smtClean="0">
                <a:solidFill>
                  <a:srgbClr val="FF0000"/>
                </a:solidFill>
              </a:rPr>
              <a:t>see school slides for details</a:t>
            </a:r>
          </a:p>
          <a:p>
            <a:r>
              <a:rPr lang="en-US" dirty="0"/>
              <a:t>	</a:t>
            </a:r>
            <a:r>
              <a:rPr lang="en-US" sz="1600" dirty="0" smtClean="0"/>
              <a:t>- Adverse effects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Drug-drug interactions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COX-2 inhibitors (</a:t>
            </a:r>
            <a:r>
              <a:rPr lang="en-US" sz="1600" dirty="0" err="1" smtClean="0"/>
              <a:t>Celecoxib</a:t>
            </a:r>
            <a:r>
              <a:rPr lang="en-US" sz="1600" dirty="0" smtClean="0"/>
              <a:t>) -  </a:t>
            </a:r>
            <a:r>
              <a:rPr lang="en-US" sz="1600" dirty="0" err="1" smtClean="0"/>
              <a:t>Rofecoxib</a:t>
            </a:r>
            <a:r>
              <a:rPr lang="en-US" sz="1600" dirty="0" smtClean="0"/>
              <a:t> &amp; </a:t>
            </a:r>
            <a:r>
              <a:rPr lang="en-US" sz="1600" dirty="0" err="1" smtClean="0"/>
              <a:t>Valdecoxib</a:t>
            </a:r>
            <a:r>
              <a:rPr lang="en-US" sz="1600" dirty="0" smtClean="0"/>
              <a:t> removed from market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200400"/>
            <a:ext cx="71628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DMARDs </a:t>
            </a:r>
            <a:r>
              <a:rPr lang="en-US" sz="1400" dirty="0" smtClean="0"/>
              <a:t>(disease-modifying anti-rheumatic drugs):       similar class to NSAIDs and steroids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sz="1600" dirty="0" smtClean="0"/>
              <a:t>- Methotrexate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Leflunomide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Hydroxychloroquine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Sulfasalazine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Penicillamine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Gold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Azathioprine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Cyclosporine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b="1" dirty="0" err="1" smtClean="0">
                <a:solidFill>
                  <a:srgbClr val="FF0000"/>
                </a:solidFill>
              </a:rPr>
              <a:t>Biologicals</a:t>
            </a:r>
            <a:r>
              <a:rPr lang="en-US" sz="1600" b="1" dirty="0" smtClean="0">
                <a:solidFill>
                  <a:srgbClr val="FF0000"/>
                </a:solidFill>
              </a:rPr>
              <a:t> (monoclonal antibodies)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86200" y="3657600"/>
            <a:ext cx="228600" cy="243840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471204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Synthetic DMARDs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159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2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Methotrexate</a:t>
            </a:r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621124"/>
            <a:ext cx="6705600" cy="2350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Considered by most rheumatologists to be the </a:t>
            </a:r>
            <a:r>
              <a:rPr lang="en-US" sz="1600" dirty="0" smtClean="0">
                <a:solidFill>
                  <a:srgbClr val="FF0000"/>
                </a:solidFill>
              </a:rPr>
              <a:t>gold standard of DMARDS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FF0000"/>
                </a:solidFill>
              </a:rPr>
              <a:t>Mechanism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Impact on immune system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decreased T and B lymphocyte function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folic acid antagonist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interferes with purine biosynthesis</a:t>
            </a:r>
          </a:p>
          <a:p>
            <a:pPr marL="742950" lvl="1" indent="-285750" algn="l"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Folic acid 1 mg daily can reduce adverse effects: mainly stomatitis &amp; possibly </a:t>
            </a:r>
            <a:r>
              <a:rPr lang="en-US" sz="1200" dirty="0" err="1">
                <a:solidFill>
                  <a:schemeClr val="tx1"/>
                </a:solidFill>
              </a:rPr>
              <a:t>myelosuppression</a:t>
            </a:r>
            <a:r>
              <a:rPr lang="en-US" sz="1200" dirty="0">
                <a:solidFill>
                  <a:schemeClr val="tx1"/>
                </a:solidFill>
              </a:rPr>
              <a:t> and alopecia; no effect on pulmonary toxicity or </a:t>
            </a:r>
            <a:r>
              <a:rPr lang="en-US" sz="1200" dirty="0" smtClean="0">
                <a:solidFill>
                  <a:schemeClr val="tx1"/>
                </a:solidFill>
              </a:rPr>
              <a:t>hepatotoxicity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3352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Leflunomide</a:t>
            </a:r>
            <a:endParaRPr lang="en-US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14400" y="3848100"/>
            <a:ext cx="7696200" cy="201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Adverse Effects: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Liver toxicity </a:t>
            </a:r>
            <a:r>
              <a:rPr lang="en-US" sz="1600" dirty="0" smtClean="0">
                <a:solidFill>
                  <a:schemeClr val="tx1"/>
                </a:solidFill>
              </a:rPr>
              <a:t>(monitoring is a must) cases of fatal liver toxicity: baseline LFTs then monthly for first 6 months and every 1-2 months thereafter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err="1" smtClean="0">
                <a:solidFill>
                  <a:srgbClr val="FF0000"/>
                </a:solidFill>
              </a:rPr>
              <a:t>Teratogenic</a:t>
            </a:r>
            <a:r>
              <a:rPr lang="en-US" sz="1600" dirty="0" smtClean="0">
                <a:solidFill>
                  <a:srgbClr val="FF0000"/>
                </a:solidFill>
              </a:rPr>
              <a:t>: Category X</a:t>
            </a:r>
          </a:p>
          <a:p>
            <a:pPr marL="1252538" lvl="2" algn="l"/>
            <a:r>
              <a:rPr lang="en-US" sz="1600" dirty="0" smtClean="0">
                <a:solidFill>
                  <a:schemeClr val="tx1"/>
                </a:solidFill>
              </a:rPr>
              <a:t>Planned pregnancy: decontamination with </a:t>
            </a:r>
            <a:r>
              <a:rPr lang="en-US" sz="1600" dirty="0" err="1" smtClean="0">
                <a:solidFill>
                  <a:schemeClr val="tx1"/>
                </a:solidFill>
              </a:rPr>
              <a:t>cholestyramine</a:t>
            </a:r>
            <a:r>
              <a:rPr lang="en-US" sz="1600" dirty="0" smtClean="0">
                <a:solidFill>
                  <a:schemeClr val="tx1"/>
                </a:solidFill>
              </a:rPr>
              <a:t>: 8 gram TID x 11 days confirm with two </a:t>
            </a:r>
            <a:r>
              <a:rPr lang="en-US" sz="1600" dirty="0" err="1" smtClean="0">
                <a:solidFill>
                  <a:schemeClr val="tx1"/>
                </a:solidFill>
              </a:rPr>
              <a:t>leflunomide</a:t>
            </a:r>
            <a:r>
              <a:rPr lang="en-US" sz="1600" dirty="0" smtClean="0">
                <a:solidFill>
                  <a:schemeClr val="tx1"/>
                </a:solidFill>
              </a:rPr>
              <a:t> blood levels 2 weeks apart</a:t>
            </a:r>
          </a:p>
        </p:txBody>
      </p:sp>
    </p:spTree>
    <p:extLst>
      <p:ext uri="{BB962C8B-B14F-4D97-AF65-F5344CB8AC3E}">
        <p14:creationId xmlns:p14="http://schemas.microsoft.com/office/powerpoint/2010/main" val="144791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15200" y="1491734"/>
            <a:ext cx="1676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Leflunomide</a:t>
            </a: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sz="1400" dirty="0" smtClean="0"/>
              <a:t>Inhibits pyrimidine nucleotide synthesis</a:t>
            </a:r>
            <a:endParaRPr lang="en-US" sz="1400" dirty="0"/>
          </a:p>
        </p:txBody>
      </p:sp>
      <p:pic>
        <p:nvPicPr>
          <p:cNvPr id="10242" name="Picture 2" descr="http://www.plantphysiol.org/content/138/4/1926/F1.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04800"/>
            <a:ext cx="6093581" cy="628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7774" y="4800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7591" y="288328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59904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4800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783" y="2743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914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393634" y="950844"/>
            <a:ext cx="1140580" cy="59272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0566" y="6400800"/>
            <a:ext cx="1219200" cy="186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19600" y="2398644"/>
            <a:ext cx="609600" cy="186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6534214" y="1252958"/>
            <a:ext cx="780986" cy="677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2844225"/>
            <a:ext cx="160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Antiproliferative</a:t>
            </a:r>
            <a:r>
              <a:rPr lang="en-US" sz="1600" b="1" dirty="0" smtClean="0"/>
              <a:t> effect on T-cells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012049"/>
            <a:ext cx="2133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to benefit:  1-3 </a:t>
            </a:r>
            <a:r>
              <a:rPr lang="en-US" sz="1400" dirty="0" err="1" smtClean="0"/>
              <a:t>mos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Dosing:  100 mg load x3 days then 10-20 mg/d maintenance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779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04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Hydroxychloroquine</a:t>
            </a:r>
            <a:endParaRPr lang="en-US" sz="1600" b="1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219200" y="685800"/>
            <a:ext cx="6934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 smtClean="0">
                <a:solidFill>
                  <a:schemeClr val="tx1"/>
                </a:solidFill>
              </a:rPr>
              <a:t>Plaquenil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</a:rPr>
              <a:t>MOA</a:t>
            </a:r>
            <a:r>
              <a:rPr lang="en-US" sz="1600" dirty="0" smtClean="0">
                <a:solidFill>
                  <a:schemeClr val="tx1"/>
                </a:solidFill>
              </a:rPr>
              <a:t>: Inhibition of macrophages and B cell function, decrease IL-1 secretion, may also affect prostaglandins for anti-inflammatory action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Generally </a:t>
            </a:r>
            <a:r>
              <a:rPr lang="en-US" sz="1600" dirty="0" smtClean="0">
                <a:solidFill>
                  <a:srgbClr val="FF0000"/>
                </a:solidFill>
              </a:rPr>
              <a:t>a first line DMARD </a:t>
            </a:r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b="1" dirty="0" smtClean="0">
                <a:solidFill>
                  <a:srgbClr val="FF0000"/>
                </a:solidFill>
              </a:rPr>
              <a:t>milder presentations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Dose: 200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BID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Time to benefit: 2-6 months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</a:rPr>
              <a:t>ADVERSE effects</a:t>
            </a:r>
            <a:r>
              <a:rPr lang="en-US" sz="1600" dirty="0" smtClean="0">
                <a:solidFill>
                  <a:schemeClr val="tx1"/>
                </a:solidFill>
              </a:rPr>
              <a:t>: rare incidence of vision changes - Baseline eye examination and every 6-12 month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0" y="35476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Sulfasalazine</a:t>
            </a:r>
            <a:endParaRPr lang="en-US" sz="1600" b="1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362200" y="3929269"/>
            <a:ext cx="4953000" cy="186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Generally for milder presentation</a:t>
            </a:r>
          </a:p>
          <a:p>
            <a:pPr marL="576263" indent="-576263" algn="l"/>
            <a:r>
              <a:rPr lang="en-US" sz="1600" b="1" dirty="0" smtClean="0">
                <a:solidFill>
                  <a:schemeClr val="tx1"/>
                </a:solidFill>
              </a:rPr>
              <a:t>MOA</a:t>
            </a:r>
            <a:r>
              <a:rPr lang="en-US" sz="1600" dirty="0" smtClean="0">
                <a:solidFill>
                  <a:schemeClr val="tx1"/>
                </a:solidFill>
              </a:rPr>
              <a:t>: Precise mechanism is unclear, may interfere with immune system on level of T and B lymphocytes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Dose:  1 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BID to TID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Time to benefit:  1-3 months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AE: photosensitivity, rash, </a:t>
            </a:r>
            <a:r>
              <a:rPr lang="en-US" sz="1600" dirty="0" err="1" smtClean="0">
                <a:solidFill>
                  <a:schemeClr val="tx1"/>
                </a:solidFill>
              </a:rPr>
              <a:t>myelosuppression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8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2710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Penicillamine</a:t>
            </a:r>
            <a:endParaRPr lang="en-US" sz="16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52600" y="762000"/>
            <a:ext cx="5791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854075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MOA</a:t>
            </a:r>
            <a:r>
              <a:rPr lang="en-US" sz="1600" dirty="0">
                <a:solidFill>
                  <a:schemeClr val="tx1"/>
                </a:solidFill>
              </a:rPr>
              <a:t>: Inhibit T cell proliferation by </a:t>
            </a:r>
            <a:r>
              <a:rPr lang="en-US" sz="1600" dirty="0" err="1">
                <a:solidFill>
                  <a:schemeClr val="tx1"/>
                </a:solidFill>
              </a:rPr>
              <a:t>complexing</a:t>
            </a:r>
            <a:r>
              <a:rPr lang="en-US" sz="1600" dirty="0">
                <a:solidFill>
                  <a:schemeClr val="tx1"/>
                </a:solidFill>
              </a:rPr>
              <a:t> with CU++, may decrease immune </a:t>
            </a:r>
            <a:r>
              <a:rPr lang="en-US" sz="1600" dirty="0" smtClean="0">
                <a:solidFill>
                  <a:schemeClr val="tx1"/>
                </a:solidFill>
              </a:rPr>
              <a:t>complex </a:t>
            </a:r>
            <a:r>
              <a:rPr lang="en-US" sz="1600" dirty="0">
                <a:solidFill>
                  <a:schemeClr val="tx1"/>
                </a:solidFill>
              </a:rPr>
              <a:t>formation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Slow onset of relief: up to </a:t>
            </a:r>
            <a:r>
              <a:rPr lang="en-US" sz="1600" dirty="0" smtClean="0">
                <a:solidFill>
                  <a:srgbClr val="FF0000"/>
                </a:solidFill>
              </a:rPr>
              <a:t>six month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Unpopular due to adverse effects</a:t>
            </a:r>
            <a:r>
              <a:rPr lang="en-US" sz="1600" dirty="0" smtClean="0">
                <a:solidFill>
                  <a:schemeClr val="tx1"/>
                </a:solidFill>
              </a:rPr>
              <a:t>: rash, stomatitis, </a:t>
            </a:r>
            <a:r>
              <a:rPr lang="en-US" sz="1600" dirty="0" err="1" smtClean="0">
                <a:solidFill>
                  <a:schemeClr val="tx1"/>
                </a:solidFill>
              </a:rPr>
              <a:t>dysgeusia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myelosuppression</a:t>
            </a:r>
            <a:r>
              <a:rPr lang="en-US" sz="1600" dirty="0" smtClean="0">
                <a:solidFill>
                  <a:schemeClr val="tx1"/>
                </a:solidFill>
              </a:rPr>
              <a:t>, autoimmune reactions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Dose: 250-750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daily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9200" y="3848100"/>
            <a:ext cx="7010400" cy="2019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795338" algn="l"/>
              </a:tabLst>
            </a:pPr>
            <a:r>
              <a:rPr lang="en-US" sz="1600" b="1" dirty="0" smtClean="0">
                <a:solidFill>
                  <a:schemeClr val="tx1"/>
                </a:solidFill>
              </a:rPr>
              <a:t>MOA</a:t>
            </a:r>
            <a:r>
              <a:rPr lang="en-US" sz="1600" dirty="0" smtClean="0">
                <a:solidFill>
                  <a:schemeClr val="tx1"/>
                </a:solidFill>
              </a:rPr>
              <a:t>: Inhibit macrophage and PMN (</a:t>
            </a:r>
            <a:r>
              <a:rPr lang="en-US" sz="1600" dirty="0" err="1" smtClean="0">
                <a:solidFill>
                  <a:schemeClr val="tx1"/>
                </a:solidFill>
              </a:rPr>
              <a:t>polymorpho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nuclear leukocytes) activity, 	may decrease immune complex formation (</a:t>
            </a:r>
            <a:r>
              <a:rPr lang="en-US" sz="1600" dirty="0" err="1" smtClean="0">
                <a:solidFill>
                  <a:schemeClr val="tx1"/>
                </a:solidFill>
              </a:rPr>
              <a:t>IgG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IgM</a:t>
            </a:r>
            <a:r>
              <a:rPr lang="en-US" sz="1600" dirty="0" smtClean="0">
                <a:solidFill>
                  <a:schemeClr val="tx1"/>
                </a:solidFill>
              </a:rPr>
              <a:t> complexes)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Time to Benefit: 3-6 months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Injectable or oral; injectable &gt; efficacy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Adverse Effects: </a:t>
            </a:r>
            <a:r>
              <a:rPr lang="en-US" sz="1600" dirty="0" err="1" smtClean="0">
                <a:solidFill>
                  <a:schemeClr val="tx1"/>
                </a:solidFill>
              </a:rPr>
              <a:t>myelosuppression</a:t>
            </a:r>
            <a:r>
              <a:rPr lang="en-US" sz="1600" dirty="0" smtClean="0">
                <a:solidFill>
                  <a:schemeClr val="tx1"/>
                </a:solidFill>
              </a:rPr>
              <a:t>, thrombocytopenia, rash, stomatitis, proteinuria</a:t>
            </a:r>
          </a:p>
          <a:p>
            <a:pPr algn="l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3395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Gold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276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4572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Pathophysiology of Rheumatoid Arthritis</a:t>
            </a:r>
            <a:endParaRPr lang="en-US" sz="1600" b="1" dirty="0"/>
          </a:p>
        </p:txBody>
      </p:sp>
      <p:pic>
        <p:nvPicPr>
          <p:cNvPr id="1028" name="Picture 4" descr="http://www.muirspathology.com/gallery/chapter12/images/Fig%2012_35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181600" cy="55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2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2710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Azathioprine</a:t>
            </a:r>
            <a:endParaRPr lang="en-US" sz="16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00200" y="685800"/>
            <a:ext cx="6705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MOA</a:t>
            </a:r>
            <a:r>
              <a:rPr lang="en-US" sz="1600" dirty="0" smtClean="0">
                <a:solidFill>
                  <a:schemeClr val="tx1"/>
                </a:solidFill>
              </a:rPr>
              <a:t>: inhibitor of lymphocyte proliferation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Time to benefit: 2-3 months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Dose: 50 to 150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daily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Adverse Effects: </a:t>
            </a:r>
            <a:r>
              <a:rPr lang="en-US" sz="1600" dirty="0" err="1" smtClean="0">
                <a:solidFill>
                  <a:schemeClr val="tx1"/>
                </a:solidFill>
              </a:rPr>
              <a:t>Myelosuppression</a:t>
            </a:r>
            <a:r>
              <a:rPr lang="en-US" sz="1600" dirty="0" smtClean="0">
                <a:solidFill>
                  <a:schemeClr val="tx1"/>
                </a:solidFill>
              </a:rPr>
              <a:t>, hepatotoxicity, increase LFTs, GI symptoms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23622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Cyclosporine</a:t>
            </a:r>
            <a:endParaRPr lang="en-US" sz="16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905000" y="2700754"/>
            <a:ext cx="5638800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MOA</a:t>
            </a:r>
            <a:r>
              <a:rPr lang="en-US" sz="1600" dirty="0" smtClean="0">
                <a:solidFill>
                  <a:schemeClr val="tx1"/>
                </a:solidFill>
              </a:rPr>
              <a:t>:  </a:t>
            </a:r>
            <a:r>
              <a:rPr lang="en-US" sz="1600" dirty="0" err="1" smtClean="0">
                <a:solidFill>
                  <a:schemeClr val="tx1"/>
                </a:solidFill>
              </a:rPr>
              <a:t>Calcineurin</a:t>
            </a:r>
            <a:r>
              <a:rPr lang="en-US" sz="1600" dirty="0" smtClean="0">
                <a:solidFill>
                  <a:schemeClr val="tx1"/>
                </a:solidFill>
              </a:rPr>
              <a:t> inhibitor, preventing the activation of T-Cells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Dosing is lower than in transplant, usually 3 mg/kg/day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Time to benefit: 3-6 months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Adverse Effects: many (</a:t>
            </a:r>
            <a:r>
              <a:rPr lang="en-US" sz="1600" dirty="0" smtClean="0">
                <a:solidFill>
                  <a:srgbClr val="FF0000"/>
                </a:solidFill>
              </a:rPr>
              <a:t>defer to your transplant lecture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8434" name="Picture 2" descr="http://img.medscape.com/fullsize/migrated/editorial/clinupdates/2006/5525/gilliam.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3148013" cy="25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228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Biologicals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2743200" y="6428601"/>
            <a:ext cx="365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www.nhlcyberfamily.org/treatments/moab.htm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19200" y="1035784"/>
            <a:ext cx="701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The </a:t>
            </a:r>
            <a:r>
              <a:rPr lang="en-US" sz="1600" dirty="0"/>
              <a:t>first part of the </a:t>
            </a:r>
            <a:r>
              <a:rPr lang="en-US" sz="1600" dirty="0">
                <a:solidFill>
                  <a:srgbClr val="FF0000"/>
                </a:solidFill>
              </a:rPr>
              <a:t>name</a:t>
            </a:r>
            <a:r>
              <a:rPr lang="en-US" sz="1600" dirty="0"/>
              <a:t> is unique and does not hold any particular meaning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The second part of the name is the </a:t>
            </a:r>
            <a:r>
              <a:rPr lang="en-US" sz="1600" dirty="0">
                <a:solidFill>
                  <a:srgbClr val="FF0000"/>
                </a:solidFill>
              </a:rPr>
              <a:t>target of the antibody</a:t>
            </a:r>
            <a:r>
              <a:rPr lang="en-US" sz="1600" dirty="0"/>
              <a:t>. it may be two or three letters as shown in the table below. When the third part of the name (source) starts with a vowel then the second part has 3 letters.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The third part of the name is the </a:t>
            </a:r>
            <a:r>
              <a:rPr lang="en-US" sz="1600" dirty="0">
                <a:solidFill>
                  <a:srgbClr val="FF0000"/>
                </a:solidFill>
              </a:rPr>
              <a:t>source</a:t>
            </a:r>
            <a:r>
              <a:rPr lang="en-US" sz="1600" dirty="0"/>
              <a:t>. This is the source of the antibody.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3352800"/>
            <a:ext cx="4012096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err="1" smtClean="0"/>
              <a:t>Bac</a:t>
            </a:r>
            <a:r>
              <a:rPr lang="en-US" dirty="0" smtClean="0"/>
              <a:t>	for </a:t>
            </a:r>
            <a:r>
              <a:rPr lang="en-US" dirty="0"/>
              <a:t>bacterial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col </a:t>
            </a:r>
            <a:r>
              <a:rPr lang="en-US" dirty="0" smtClean="0"/>
              <a:t>	for </a:t>
            </a:r>
            <a:r>
              <a:rPr lang="en-US" dirty="0"/>
              <a:t>colon tumor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err="1"/>
              <a:t>gov</a:t>
            </a:r>
            <a:r>
              <a:rPr lang="en-US" dirty="0"/>
              <a:t> </a:t>
            </a:r>
            <a:r>
              <a:rPr lang="en-US" dirty="0" smtClean="0"/>
              <a:t>	for </a:t>
            </a:r>
            <a:r>
              <a:rPr lang="en-US" dirty="0"/>
              <a:t>gonad/ovarian tumor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err="1"/>
              <a:t>lim</a:t>
            </a:r>
            <a:r>
              <a:rPr lang="en-US" dirty="0"/>
              <a:t> </a:t>
            </a:r>
            <a:r>
              <a:rPr lang="en-US" dirty="0" smtClean="0"/>
              <a:t>	for </a:t>
            </a:r>
            <a:r>
              <a:rPr lang="en-US" dirty="0"/>
              <a:t>immunomodulation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err="1"/>
              <a:t>mel</a:t>
            </a:r>
            <a:r>
              <a:rPr lang="en-US" dirty="0"/>
              <a:t> </a:t>
            </a:r>
            <a:r>
              <a:rPr lang="en-US" dirty="0" smtClean="0"/>
              <a:t>	for </a:t>
            </a:r>
            <a:r>
              <a:rPr lang="en-US" dirty="0"/>
              <a:t>melanoma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err="1"/>
              <a:t>toxa</a:t>
            </a:r>
            <a:r>
              <a:rPr lang="en-US" dirty="0"/>
              <a:t> </a:t>
            </a:r>
            <a:r>
              <a:rPr lang="en-US" dirty="0" smtClean="0"/>
              <a:t>	for </a:t>
            </a:r>
            <a:r>
              <a:rPr lang="en-US" dirty="0"/>
              <a:t>toxin as a target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err="1"/>
              <a:t>vir</a:t>
            </a:r>
            <a:r>
              <a:rPr lang="en-US" dirty="0"/>
              <a:t> </a:t>
            </a:r>
            <a:r>
              <a:rPr lang="en-US" dirty="0" smtClean="0"/>
              <a:t>	for </a:t>
            </a:r>
            <a:r>
              <a:rPr lang="en-US" dirty="0"/>
              <a:t>viral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ci ( r) </a:t>
            </a:r>
            <a:r>
              <a:rPr lang="en-US" dirty="0" smtClean="0"/>
              <a:t>	for </a:t>
            </a:r>
            <a:r>
              <a:rPr lang="en-US" dirty="0"/>
              <a:t>cardiovascular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Les </a:t>
            </a:r>
            <a:r>
              <a:rPr lang="en-US" dirty="0" smtClean="0"/>
              <a:t>	for </a:t>
            </a:r>
            <a:r>
              <a:rPr lang="en-US" dirty="0"/>
              <a:t>infectious lesions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tum </a:t>
            </a:r>
            <a:r>
              <a:rPr lang="en-US" dirty="0" smtClean="0"/>
              <a:t>	for </a:t>
            </a:r>
            <a:r>
              <a:rPr lang="en-US" dirty="0"/>
              <a:t>tumor not specified</a:t>
            </a:r>
          </a:p>
          <a:p>
            <a:pPr marL="285750" lvl="1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mar </a:t>
            </a:r>
            <a:r>
              <a:rPr lang="en-US" dirty="0" smtClean="0"/>
              <a:t>	for </a:t>
            </a:r>
            <a:r>
              <a:rPr lang="en-US" dirty="0"/>
              <a:t>mammary tumor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29718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part - Target of antibody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1333500" y="609600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Naming convention of monoclonal antibodies by USAN (US Adopted Names Council</a:t>
            </a:r>
          </a:p>
        </p:txBody>
      </p:sp>
    </p:spTree>
    <p:extLst>
      <p:ext uri="{BB962C8B-B14F-4D97-AF65-F5344CB8AC3E}">
        <p14:creationId xmlns:p14="http://schemas.microsoft.com/office/powerpoint/2010/main" val="258461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4600" y="6428601"/>
            <a:ext cx="365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www.nhlcyberfamily.org/treatments/moab.htm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19200" y="742652"/>
            <a:ext cx="701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The </a:t>
            </a:r>
            <a:r>
              <a:rPr lang="en-US" sz="1600" dirty="0"/>
              <a:t>first part of the </a:t>
            </a:r>
            <a:r>
              <a:rPr lang="en-US" sz="1600" dirty="0">
                <a:solidFill>
                  <a:srgbClr val="FF0000"/>
                </a:solidFill>
              </a:rPr>
              <a:t>name</a:t>
            </a:r>
            <a:r>
              <a:rPr lang="en-US" sz="1600" dirty="0"/>
              <a:t> is unique and does not hold any particular meaning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The second part of the name is the </a:t>
            </a:r>
            <a:r>
              <a:rPr lang="en-US" sz="1600" dirty="0">
                <a:solidFill>
                  <a:srgbClr val="FF0000"/>
                </a:solidFill>
              </a:rPr>
              <a:t>target of the antibody</a:t>
            </a:r>
            <a:r>
              <a:rPr lang="en-US" sz="1600" dirty="0"/>
              <a:t>. it may be two or three letters as shown in the table below. When the third part of the name (source) starts with a vowel then the second part has 3 letters.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The third part of the name is the </a:t>
            </a:r>
            <a:r>
              <a:rPr lang="en-US" sz="1600" dirty="0">
                <a:solidFill>
                  <a:srgbClr val="FF0000"/>
                </a:solidFill>
              </a:rPr>
              <a:t>source</a:t>
            </a:r>
            <a:r>
              <a:rPr lang="en-US" sz="1600" dirty="0"/>
              <a:t>. This is the source of the antibody.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58014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</a:t>
            </a:r>
            <a:r>
              <a:rPr lang="en-US" sz="1600" b="1" baseline="30000" dirty="0" smtClean="0"/>
              <a:t>rd</a:t>
            </a:r>
            <a:r>
              <a:rPr lang="en-US" sz="1600" b="1" dirty="0" smtClean="0"/>
              <a:t> part - Source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1981200" y="2884944"/>
            <a:ext cx="624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3463"/>
            <a:r>
              <a:rPr lang="en-US" sz="1600" b="1" dirty="0" smtClean="0"/>
              <a:t>u </a:t>
            </a:r>
            <a:r>
              <a:rPr lang="en-US" sz="1600" b="1" dirty="0"/>
              <a:t>= human</a:t>
            </a:r>
            <a:br>
              <a:rPr lang="en-US" sz="1600" b="1" dirty="0"/>
            </a:br>
            <a:r>
              <a:rPr lang="en-US" sz="1600" b="1" dirty="0"/>
              <a:t>o = mouse</a:t>
            </a:r>
            <a:br>
              <a:rPr lang="en-US" sz="1600" b="1" dirty="0"/>
            </a:br>
            <a:r>
              <a:rPr lang="en-US" sz="1600" b="1" dirty="0"/>
              <a:t>a = </a:t>
            </a:r>
            <a:r>
              <a:rPr lang="en-US" sz="1600" b="1" dirty="0" smtClean="0"/>
              <a:t>rat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zu</a:t>
            </a:r>
            <a:r>
              <a:rPr lang="en-US" sz="1600" b="1" dirty="0"/>
              <a:t> = humanized</a:t>
            </a:r>
            <a:br>
              <a:rPr lang="en-US" sz="1600" b="1" dirty="0"/>
            </a:br>
            <a:r>
              <a:rPr lang="en-US" sz="1600" b="1" dirty="0"/>
              <a:t>e = hamster</a:t>
            </a:r>
            <a:br>
              <a:rPr lang="en-US" sz="1600" b="1" dirty="0"/>
            </a:br>
            <a:r>
              <a:rPr lang="en-US" sz="1600" b="1" dirty="0"/>
              <a:t>i = primate</a:t>
            </a:r>
            <a:br>
              <a:rPr lang="en-US" sz="1600" b="1" dirty="0"/>
            </a:br>
            <a:r>
              <a:rPr lang="en-US" sz="1600" b="1" dirty="0"/>
              <a:t>xi = chimera</a:t>
            </a:r>
            <a:br>
              <a:rPr lang="en-US" sz="1600" b="1" dirty="0"/>
            </a:br>
            <a:r>
              <a:rPr lang="en-US" sz="1600" b="1" dirty="0" err="1"/>
              <a:t>axo</a:t>
            </a:r>
            <a:r>
              <a:rPr lang="en-US" sz="1600" b="1" dirty="0"/>
              <a:t> = rat/mouse</a:t>
            </a:r>
            <a:br>
              <a:rPr lang="en-US" sz="1600" b="1" dirty="0"/>
            </a:br>
            <a:r>
              <a:rPr lang="en-US" sz="1600" b="1" dirty="0" err="1"/>
              <a:t>xizu</a:t>
            </a:r>
            <a:r>
              <a:rPr lang="en-US" sz="1600" b="1" dirty="0"/>
              <a:t> = combination of humanized and chimeric </a:t>
            </a:r>
            <a:r>
              <a:rPr lang="en-US" sz="1600" b="1" dirty="0" smtClean="0"/>
              <a:t>chains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5421868"/>
            <a:ext cx="4347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Ending letters “</a:t>
            </a:r>
            <a:r>
              <a:rPr lang="en-US" dirty="0" err="1">
                <a:solidFill>
                  <a:srgbClr val="FF0000"/>
                </a:solidFill>
              </a:rPr>
              <a:t>mab</a:t>
            </a:r>
            <a:r>
              <a:rPr lang="en-US" dirty="0"/>
              <a:t>” = monoclonal antibody</a:t>
            </a:r>
          </a:p>
        </p:txBody>
      </p:sp>
    </p:spTree>
    <p:extLst>
      <p:ext uri="{BB962C8B-B14F-4D97-AF65-F5344CB8AC3E}">
        <p14:creationId xmlns:p14="http://schemas.microsoft.com/office/powerpoint/2010/main" val="167009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130225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example Rituximab is made up of RI the unique name, TU(m) the target (</a:t>
            </a:r>
            <a:r>
              <a:rPr lang="en-US" sz="1600" dirty="0" err="1"/>
              <a:t>misc</a:t>
            </a:r>
            <a:r>
              <a:rPr lang="en-US" sz="1600" dirty="0"/>
              <a:t> </a:t>
            </a:r>
            <a:r>
              <a:rPr lang="en-US" sz="1600" dirty="0" err="1"/>
              <a:t>tumour</a:t>
            </a:r>
            <a:r>
              <a:rPr lang="en-US" sz="1600" dirty="0"/>
              <a:t>), and XI the source (chimeric) and MAB=monoclonal antibody.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9144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RI   TU   XI   MAB</a:t>
            </a:r>
            <a:endParaRPr lang="en-US" sz="4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1200" y="1622286"/>
            <a:ext cx="0" cy="3589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19050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Monoclonal antibody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2590800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SOURCE</a:t>
            </a:r>
          </a:p>
          <a:p>
            <a:pPr algn="ctr"/>
            <a:r>
              <a:rPr lang="en-US" dirty="0" smtClean="0"/>
              <a:t>Chimeric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24400" y="1676400"/>
            <a:ext cx="0" cy="8733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3423047"/>
            <a:ext cx="137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TARGET</a:t>
            </a:r>
          </a:p>
          <a:p>
            <a:pPr algn="ctr"/>
            <a:r>
              <a:rPr lang="en-US" dirty="0" smtClean="0"/>
              <a:t>Tumor</a:t>
            </a:r>
          </a:p>
          <a:p>
            <a:pPr algn="ctr"/>
            <a:r>
              <a:rPr lang="en-US" sz="1600" dirty="0" smtClean="0"/>
              <a:t>Not specific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86200" y="1676400"/>
            <a:ext cx="0" cy="17466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3208" y="19298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Unique name for drug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3017108" y="1622286"/>
            <a:ext cx="0" cy="307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57150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Chimera</a:t>
            </a:r>
            <a:r>
              <a:rPr lang="en-US" sz="1400" dirty="0" smtClean="0"/>
              <a:t>:  a </a:t>
            </a:r>
            <a:r>
              <a:rPr lang="en-US" sz="1400" dirty="0"/>
              <a:t>single organism composed of genetically distinct cells</a:t>
            </a:r>
          </a:p>
        </p:txBody>
      </p:sp>
    </p:spTree>
    <p:extLst>
      <p:ext uri="{BB962C8B-B14F-4D97-AF65-F5344CB8AC3E}">
        <p14:creationId xmlns:p14="http://schemas.microsoft.com/office/powerpoint/2010/main" val="412747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286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Summary of </a:t>
            </a:r>
            <a:r>
              <a:rPr lang="en-US" sz="1600" b="1" dirty="0" err="1" smtClean="0"/>
              <a:t>Biologicals</a:t>
            </a:r>
            <a:r>
              <a:rPr lang="en-US" sz="1600" b="1" dirty="0" smtClean="0"/>
              <a:t> for </a:t>
            </a:r>
            <a:r>
              <a:rPr lang="en-US" sz="1600" b="1" dirty="0" err="1" smtClean="0"/>
              <a:t>Tx</a:t>
            </a:r>
            <a:r>
              <a:rPr lang="en-US" sz="1600" b="1" dirty="0" smtClean="0"/>
              <a:t> of RA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06181"/>
              </p:ext>
            </p:extLst>
          </p:nvPr>
        </p:nvGraphicFramePr>
        <p:xfrm>
          <a:off x="1524000" y="914398"/>
          <a:ext cx="6096000" cy="525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318908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TNF-</a:t>
                      </a:r>
                      <a:r>
                        <a:rPr lang="el-GR" baseline="0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Inhibitors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Infiximab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Etanercept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Adalimumab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Golimumab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Certolizumab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  <a:tr h="587779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IL-1 Inhibitor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Anakinra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  <a:tr h="587779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IL-6 Inhibitor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Tocilizumab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  <a:tr h="587779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Janus Kinase (JAK) Inhibitor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Tofacitinib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  <a:tr h="587779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Anti-CD20 Blocker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Rituximab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  <a:tr h="587779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Co-Stimulator Blocker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Abatacept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23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0" y="2286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Summary of </a:t>
            </a:r>
            <a:r>
              <a:rPr lang="en-US" sz="1600" b="1" dirty="0" err="1" smtClean="0"/>
              <a:t>Biologicals</a:t>
            </a:r>
            <a:r>
              <a:rPr lang="en-US" sz="1600" b="1" dirty="0" smtClean="0"/>
              <a:t> for </a:t>
            </a:r>
            <a:r>
              <a:rPr lang="en-US" sz="1600" b="1" dirty="0" err="1" smtClean="0"/>
              <a:t>Tx</a:t>
            </a:r>
            <a:r>
              <a:rPr lang="en-US" sz="1600" b="1" dirty="0" smtClean="0"/>
              <a:t> of RA</a:t>
            </a:r>
            <a:endParaRPr lang="en-US" sz="1600" b="1" dirty="0"/>
          </a:p>
        </p:txBody>
      </p:sp>
      <p:pic>
        <p:nvPicPr>
          <p:cNvPr id="4" name="Picture 2" descr="http://img.medscape.com/article/745/566/745566-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6" y="76200"/>
            <a:ext cx="4516023" cy="67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xeljanzhcp.com/sites/default/themes/xeljanz/images/chronic-inflammation-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4114801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1143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Tofacitinib</a:t>
            </a:r>
            <a:endParaRPr lang="en-US" sz="1600" b="1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667500" y="1481554"/>
            <a:ext cx="876300" cy="1795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3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304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TNF-</a:t>
            </a:r>
            <a:r>
              <a:rPr lang="el-GR" sz="1600" b="1" dirty="0" smtClean="0"/>
              <a:t>α</a:t>
            </a:r>
            <a:r>
              <a:rPr lang="en-US" sz="1600" b="1" dirty="0" smtClean="0"/>
              <a:t> Inhibitors</a:t>
            </a:r>
            <a:endParaRPr lang="en-US" sz="1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609600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Not first line therapy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Generally used when patients are not achieve goal remissions with DMARD therapy (</a:t>
            </a:r>
            <a:r>
              <a:rPr lang="en-US" sz="1600" dirty="0" err="1" smtClean="0">
                <a:solidFill>
                  <a:schemeClr val="tx1"/>
                </a:solidFill>
              </a:rPr>
              <a:t>ies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Adverse effect profiles similar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71700" y="2209800"/>
            <a:ext cx="5334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Infusion related reactions with infliximab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Reactivation of </a:t>
            </a:r>
            <a:r>
              <a:rPr lang="en-US" sz="1400" dirty="0" smtClean="0">
                <a:solidFill>
                  <a:srgbClr val="FF0000"/>
                </a:solidFill>
              </a:rPr>
              <a:t>latent TB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rgbClr val="FF0000"/>
                </a:solidFill>
              </a:rPr>
              <a:t>Infection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Unrecognized Invasive </a:t>
            </a:r>
            <a:r>
              <a:rPr lang="en-US" sz="1400" dirty="0" smtClean="0">
                <a:solidFill>
                  <a:srgbClr val="FF0000"/>
                </a:solidFill>
              </a:rPr>
              <a:t>Fungal Infection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err="1" smtClean="0">
                <a:solidFill>
                  <a:srgbClr val="FF0000"/>
                </a:solidFill>
              </a:rPr>
              <a:t>Myelosuppression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Post marketing reports of secondary </a:t>
            </a:r>
            <a:r>
              <a:rPr lang="en-US" sz="1400" dirty="0" smtClean="0">
                <a:solidFill>
                  <a:srgbClr val="FF0000"/>
                </a:solidFill>
              </a:rPr>
              <a:t>malignancy/lymphoma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Post marketing reports of </a:t>
            </a:r>
            <a:r>
              <a:rPr lang="en-US" sz="1400" dirty="0" smtClean="0">
                <a:solidFill>
                  <a:srgbClr val="FF0000"/>
                </a:solidFill>
              </a:rPr>
              <a:t>demyelination</a:t>
            </a:r>
            <a:r>
              <a:rPr lang="en-US" sz="1400" dirty="0" smtClean="0">
                <a:solidFill>
                  <a:schemeClr val="tx1"/>
                </a:solidFill>
              </a:rPr>
              <a:t> of CNS and </a:t>
            </a:r>
            <a:r>
              <a:rPr lang="en-US" sz="1400" dirty="0" smtClean="0">
                <a:solidFill>
                  <a:srgbClr val="FF0000"/>
                </a:solidFill>
              </a:rPr>
              <a:t>heart failure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New onset of </a:t>
            </a:r>
            <a:r>
              <a:rPr lang="en-US" sz="1400" dirty="0" smtClean="0">
                <a:solidFill>
                  <a:srgbClr val="FF0000"/>
                </a:solidFill>
              </a:rPr>
              <a:t>psoriasis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905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Adverse Effects: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275961" y="5206481"/>
            <a:ext cx="6515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</a:t>
            </a:r>
            <a:r>
              <a:rPr lang="en-US" sz="1400" dirty="0"/>
              <a:t>member of a group of cytokines </a:t>
            </a:r>
            <a:r>
              <a:rPr lang="en-US" sz="1400" dirty="0" smtClean="0"/>
              <a:t> produced by activated macrophages that </a:t>
            </a:r>
            <a:r>
              <a:rPr lang="en-US" sz="1400" dirty="0"/>
              <a:t>stimulate the acute phase reaction (inflammation</a:t>
            </a:r>
            <a:r>
              <a:rPr lang="en-US" sz="1400" dirty="0" smtClean="0"/>
              <a:t>).</a:t>
            </a:r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dirty="0"/>
              <a:t>primary role of </a:t>
            </a:r>
            <a:r>
              <a:rPr lang="en-US" sz="1400" dirty="0" smtClean="0"/>
              <a:t>tumor necrosis factor (TNF) </a:t>
            </a:r>
            <a:r>
              <a:rPr lang="en-US" sz="1400" dirty="0"/>
              <a:t>is in the regulation </a:t>
            </a:r>
            <a:r>
              <a:rPr lang="en-US" sz="1400" dirty="0" smtClean="0"/>
              <a:t>of immune cells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54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76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TNF-</a:t>
            </a:r>
            <a:r>
              <a:rPr lang="el-GR" sz="1600" b="1" dirty="0" smtClean="0"/>
              <a:t>α</a:t>
            </a:r>
            <a:r>
              <a:rPr lang="en-US" sz="1600" b="1" dirty="0" smtClean="0"/>
              <a:t> Inhibitors</a:t>
            </a:r>
            <a:endParaRPr lang="en-US" sz="1600" b="1" dirty="0"/>
          </a:p>
        </p:txBody>
      </p:sp>
      <p:pic>
        <p:nvPicPr>
          <p:cNvPr id="3074" name="Picture 2" descr="http://www.hss.edu/images/corporate/treating-ia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"/>
            <a:ext cx="8382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7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152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Biologics for RA</a:t>
            </a:r>
            <a:endParaRPr lang="en-US" sz="1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90600" y="457200"/>
            <a:ext cx="7543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FF0000"/>
                </a:solidFill>
              </a:rPr>
              <a:t>TNF-</a:t>
            </a:r>
            <a:r>
              <a:rPr lang="el-GR" sz="1600" b="1" dirty="0" smtClean="0">
                <a:solidFill>
                  <a:srgbClr val="FF0000"/>
                </a:solidFill>
              </a:rPr>
              <a:t>α</a:t>
            </a:r>
            <a:r>
              <a:rPr lang="en-US" sz="1600" b="1" dirty="0" smtClean="0">
                <a:solidFill>
                  <a:srgbClr val="FF0000"/>
                </a:solidFill>
              </a:rPr>
              <a:t> inhibitors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FF0000"/>
                </a:solidFill>
              </a:rPr>
              <a:t>Adalimumab, Etanercept, Infliximab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Newly approved </a:t>
            </a:r>
            <a:r>
              <a:rPr lang="en-US" sz="1600" b="1" dirty="0" err="1" smtClean="0">
                <a:solidFill>
                  <a:srgbClr val="FF0000"/>
                </a:solidFill>
              </a:rPr>
              <a:t>Golimumab</a:t>
            </a:r>
            <a:r>
              <a:rPr lang="en-US" sz="1600" b="1" dirty="0" smtClean="0">
                <a:solidFill>
                  <a:srgbClr val="FF0000"/>
                </a:solidFill>
              </a:rPr>
              <a:t> and </a:t>
            </a:r>
            <a:r>
              <a:rPr lang="en-US" sz="1600" b="1" dirty="0" err="1" smtClean="0">
                <a:solidFill>
                  <a:srgbClr val="FF0000"/>
                </a:solidFill>
              </a:rPr>
              <a:t>Certolizumab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These agents bind specifically to TNF-</a:t>
            </a:r>
            <a:r>
              <a:rPr lang="el-GR" sz="1600" dirty="0" smtClean="0">
                <a:solidFill>
                  <a:schemeClr val="tx1"/>
                </a:solidFill>
              </a:rPr>
              <a:t>α</a:t>
            </a:r>
            <a:r>
              <a:rPr lang="en-US" sz="1600" dirty="0" smtClean="0">
                <a:solidFill>
                  <a:schemeClr val="tx1"/>
                </a:solidFill>
              </a:rPr>
              <a:t> and neutralize the biological activity of this pro-inflammatory cytokine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This decreases the infiltration of inflammatory cells into inflamed areas of the joints.</a:t>
            </a:r>
            <a:endParaRPr lang="el-GR" sz="16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2" descr="Targets of Biologic Therapies for 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3641"/>
            <a:ext cx="5181600" cy="389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50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152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Biologics for RA</a:t>
            </a:r>
            <a:endParaRPr lang="en-US" sz="1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0" y="495300"/>
            <a:ext cx="4572000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FF0000"/>
                </a:solidFill>
              </a:rPr>
              <a:t>TNF-</a:t>
            </a:r>
            <a:r>
              <a:rPr lang="el-GR" sz="1600" b="1" dirty="0" smtClean="0">
                <a:solidFill>
                  <a:srgbClr val="FF0000"/>
                </a:solidFill>
              </a:rPr>
              <a:t>α</a:t>
            </a:r>
            <a:r>
              <a:rPr lang="en-US" sz="1600" b="1" dirty="0" smtClean="0">
                <a:solidFill>
                  <a:srgbClr val="FF0000"/>
                </a:solidFill>
              </a:rPr>
              <a:t> inhibitors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 smtClean="0">
                <a:solidFill>
                  <a:srgbClr val="FF0000"/>
                </a:solidFill>
              </a:rPr>
              <a:t>Infliximab, </a:t>
            </a:r>
            <a:r>
              <a:rPr lang="en-US" sz="1600" b="1" dirty="0" err="1" smtClean="0">
                <a:solidFill>
                  <a:srgbClr val="FF0000"/>
                </a:solidFill>
              </a:rPr>
              <a:t>Etanercept</a:t>
            </a:r>
            <a:r>
              <a:rPr lang="en-US" sz="1600" b="1" dirty="0" smtClean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Adalimumab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Newly approved </a:t>
            </a:r>
            <a:r>
              <a:rPr lang="en-US" sz="1600" b="1" dirty="0" err="1" smtClean="0">
                <a:solidFill>
                  <a:srgbClr val="FF0000"/>
                </a:solidFill>
              </a:rPr>
              <a:t>Golimumab</a:t>
            </a:r>
            <a:r>
              <a:rPr lang="en-US" sz="1600" b="1" dirty="0" smtClean="0">
                <a:solidFill>
                  <a:srgbClr val="FF0000"/>
                </a:solidFill>
              </a:rPr>
              <a:t> and </a:t>
            </a:r>
            <a:r>
              <a:rPr lang="en-US" sz="1600" b="1" dirty="0" err="1" smtClean="0">
                <a:solidFill>
                  <a:srgbClr val="FF0000"/>
                </a:solidFill>
              </a:rPr>
              <a:t>Certolizumab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http://drugdiscoveryopinion.com/images/RA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46988"/>
            <a:ext cx="7239000" cy="490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9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524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Pathophysiology of Rheumatoid Arthritis</a:t>
            </a:r>
            <a:endParaRPr lang="en-US" sz="1600" b="1" dirty="0"/>
          </a:p>
        </p:txBody>
      </p:sp>
      <p:pic>
        <p:nvPicPr>
          <p:cNvPr id="6146" name="Picture 2" descr="Model for the Etiology of 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5289"/>
            <a:ext cx="8153400" cy="612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93619" y="6581001"/>
            <a:ext cx="31567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www.medscape.org/viewarticle/488955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523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423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Biologics for RA</a:t>
            </a:r>
            <a:endParaRPr lang="en-US" sz="1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81200" y="1447800"/>
            <a:ext cx="5410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800"/>
              </a:spcBef>
            </a:pPr>
            <a:r>
              <a:rPr lang="en-US" sz="1600" b="1" dirty="0">
                <a:solidFill>
                  <a:srgbClr val="FF0000"/>
                </a:solidFill>
              </a:rPr>
              <a:t>Adalimumab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indent="466725" algn="l"/>
            <a:r>
              <a:rPr lang="en-US" sz="1600" dirty="0">
                <a:solidFill>
                  <a:schemeClr val="tx1"/>
                </a:solidFill>
              </a:rPr>
              <a:t>40 mg </a:t>
            </a:r>
            <a:r>
              <a:rPr lang="en-US" sz="1600" dirty="0" err="1">
                <a:solidFill>
                  <a:schemeClr val="tx1"/>
                </a:solidFill>
              </a:rPr>
              <a:t>sc</a:t>
            </a:r>
            <a:r>
              <a:rPr lang="en-US" sz="1600" dirty="0">
                <a:solidFill>
                  <a:schemeClr val="tx1"/>
                </a:solidFill>
              </a:rPr>
              <a:t> every two </a:t>
            </a:r>
            <a:r>
              <a:rPr lang="en-US" sz="1600" dirty="0" smtClean="0">
                <a:solidFill>
                  <a:schemeClr val="tx1"/>
                </a:solidFill>
              </a:rPr>
              <a:t>weeks</a:t>
            </a:r>
          </a:p>
          <a:p>
            <a:pPr indent="466725" algn="l"/>
            <a:endParaRPr lang="en-US" sz="1600" b="1" dirty="0">
              <a:solidFill>
                <a:schemeClr val="tx1"/>
              </a:solidFill>
            </a:endParaRPr>
          </a:p>
          <a:p>
            <a:pPr algn="l">
              <a:spcBef>
                <a:spcPts val="800"/>
              </a:spcBef>
            </a:pPr>
            <a:r>
              <a:rPr lang="en-US" sz="1600" b="1" dirty="0">
                <a:solidFill>
                  <a:srgbClr val="FF0000"/>
                </a:solidFill>
              </a:rPr>
              <a:t>Etanercept:</a:t>
            </a:r>
            <a:endParaRPr lang="en-US" sz="1600" dirty="0">
              <a:solidFill>
                <a:schemeClr val="tx1"/>
              </a:solidFill>
            </a:endParaRPr>
          </a:p>
          <a:p>
            <a:pPr indent="466725" algn="l"/>
            <a:r>
              <a:rPr lang="en-US" sz="1600" dirty="0">
                <a:solidFill>
                  <a:schemeClr val="tx1"/>
                </a:solidFill>
              </a:rPr>
              <a:t>25 mg </a:t>
            </a:r>
            <a:r>
              <a:rPr lang="en-US" sz="1600" dirty="0" err="1">
                <a:solidFill>
                  <a:schemeClr val="tx1"/>
                </a:solidFill>
              </a:rPr>
              <a:t>sc</a:t>
            </a:r>
            <a:r>
              <a:rPr lang="en-US" sz="1600" dirty="0">
                <a:solidFill>
                  <a:schemeClr val="tx1"/>
                </a:solidFill>
              </a:rPr>
              <a:t> twice weekly or 50 mg </a:t>
            </a:r>
            <a:r>
              <a:rPr lang="en-US" sz="1600" dirty="0" err="1">
                <a:solidFill>
                  <a:schemeClr val="tx1"/>
                </a:solidFill>
              </a:rPr>
              <a:t>sc</a:t>
            </a:r>
            <a:r>
              <a:rPr lang="en-US" sz="1600" dirty="0">
                <a:solidFill>
                  <a:schemeClr val="tx1"/>
                </a:solidFill>
              </a:rPr>
              <a:t> once weekly</a:t>
            </a:r>
          </a:p>
          <a:p>
            <a:pPr indent="466725" algn="l"/>
            <a:endParaRPr 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0000"/>
                </a:solidFill>
              </a:rPr>
              <a:t>Infliximab</a:t>
            </a:r>
            <a:r>
              <a:rPr lang="en-US" sz="1600" b="1" dirty="0" smtClean="0">
                <a:solidFill>
                  <a:srgbClr val="FF0000"/>
                </a:solidFill>
              </a:rPr>
              <a:t>: IV infusion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3 mg/kg IV over 2 – 4 hours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Some may increase to 10 mg/kg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Week 0, 2, 6 and then q8week maintenance </a:t>
            </a:r>
            <a:r>
              <a:rPr lang="en-US" sz="1600" dirty="0" smtClean="0">
                <a:solidFill>
                  <a:schemeClr val="tx1"/>
                </a:solidFill>
              </a:rPr>
              <a:t>infusion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0668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Dosing of TNF-</a:t>
            </a:r>
            <a:r>
              <a:rPr lang="el-GR" sz="1600" b="1" dirty="0" smtClean="0"/>
              <a:t>α</a:t>
            </a:r>
            <a:r>
              <a:rPr lang="en-US" sz="1600" b="1" dirty="0" smtClean="0"/>
              <a:t> Inhibitors</a:t>
            </a:r>
            <a:endParaRPr lang="en-US" sz="1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4419600"/>
            <a:ext cx="6248400" cy="201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 dirty="0" err="1">
                <a:solidFill>
                  <a:srgbClr val="FF0000"/>
                </a:solidFill>
              </a:rPr>
              <a:t>Golimumab</a:t>
            </a:r>
            <a:r>
              <a:rPr lang="en-US" sz="1500" b="1" dirty="0">
                <a:solidFill>
                  <a:srgbClr val="FF0000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Simponi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50 mg </a:t>
            </a:r>
            <a:r>
              <a:rPr lang="en-US" sz="1600" dirty="0" err="1" smtClean="0">
                <a:solidFill>
                  <a:schemeClr val="tx1"/>
                </a:solidFill>
              </a:rPr>
              <a:t>subq</a:t>
            </a:r>
            <a:r>
              <a:rPr lang="en-US" sz="1600" dirty="0" smtClean="0">
                <a:solidFill>
                  <a:schemeClr val="tx1"/>
                </a:solidFill>
              </a:rPr>
              <a:t> once monthly</a:t>
            </a:r>
          </a:p>
          <a:p>
            <a:pPr algn="l">
              <a:spcBef>
                <a:spcPts val="1000"/>
              </a:spcBef>
            </a:pPr>
            <a:r>
              <a:rPr lang="en-US" sz="1500" b="1" dirty="0" err="1" smtClean="0">
                <a:solidFill>
                  <a:srgbClr val="FF0000"/>
                </a:solidFill>
              </a:rPr>
              <a:t>Certolizumab</a:t>
            </a:r>
            <a:r>
              <a:rPr lang="en-US" sz="1500" b="1" dirty="0">
                <a:solidFill>
                  <a:srgbClr val="FF0000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Cimzia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Initial 400 mg </a:t>
            </a:r>
            <a:r>
              <a:rPr lang="en-US" sz="1600" dirty="0" err="1" smtClean="0">
                <a:solidFill>
                  <a:schemeClr val="tx1"/>
                </a:solidFill>
              </a:rPr>
              <a:t>Subq</a:t>
            </a:r>
            <a:r>
              <a:rPr lang="en-US" sz="1600" dirty="0" smtClean="0">
                <a:solidFill>
                  <a:schemeClr val="tx1"/>
                </a:solidFill>
              </a:rPr>
              <a:t>  (two 200 mg injections)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Repeat 400 mg at week 2 and week 4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maintenance: 200 mg every other week or 400 mg once a month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1545" y="152400"/>
            <a:ext cx="327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2006 AWP</a:t>
            </a:r>
          </a:p>
          <a:p>
            <a:pPr lvl="1"/>
            <a:r>
              <a:rPr lang="en-US" sz="1200" dirty="0" err="1"/>
              <a:t>Adalimumab</a:t>
            </a:r>
            <a:r>
              <a:rPr lang="en-US" sz="1200" dirty="0"/>
              <a:t>: $20,000 to 40,000 annually</a:t>
            </a:r>
          </a:p>
          <a:p>
            <a:pPr lvl="1"/>
            <a:r>
              <a:rPr lang="en-US" sz="1200" dirty="0" err="1"/>
              <a:t>Etanercept</a:t>
            </a:r>
            <a:r>
              <a:rPr lang="en-US" sz="1200" dirty="0"/>
              <a:t>: $20,000</a:t>
            </a:r>
          </a:p>
          <a:p>
            <a:pPr lvl="1"/>
            <a:r>
              <a:rPr lang="en-US" sz="1200" dirty="0"/>
              <a:t>Infliximab: $10,000 to $60,000</a:t>
            </a:r>
          </a:p>
        </p:txBody>
      </p:sp>
    </p:spTree>
    <p:extLst>
      <p:ext uri="{BB962C8B-B14F-4D97-AF65-F5344CB8AC3E}">
        <p14:creationId xmlns:p14="http://schemas.microsoft.com/office/powerpoint/2010/main" val="233008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7900" y="27635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Interleukin Inhibitors</a:t>
            </a:r>
            <a:endParaRPr lang="en-US" sz="1600" b="1" dirty="0"/>
          </a:p>
        </p:txBody>
      </p:sp>
      <p:pic>
        <p:nvPicPr>
          <p:cNvPr id="5122" name="Picture 2" descr="http://img.medscape.com/article/745/566/745566-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99"/>
            <a:ext cx="4419600" cy="65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6428601"/>
            <a:ext cx="327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www.medscape.org/viewarticle/745566_3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914400"/>
            <a:ext cx="2590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Anakinra</a:t>
            </a:r>
            <a:endParaRPr lang="en-US" b="1" dirty="0" smtClean="0"/>
          </a:p>
          <a:p>
            <a:r>
              <a:rPr lang="en-US" sz="1600" dirty="0" smtClean="0"/>
              <a:t>(Recombinant inhibitor of interleukin 1)</a:t>
            </a:r>
          </a:p>
          <a:p>
            <a:endParaRPr lang="en-US" dirty="0"/>
          </a:p>
          <a:p>
            <a:r>
              <a:rPr lang="en-US" b="1" dirty="0" err="1"/>
              <a:t>Tocilizumab</a:t>
            </a:r>
            <a:endParaRPr lang="en-US" b="1" dirty="0"/>
          </a:p>
          <a:p>
            <a:r>
              <a:rPr lang="en-US" sz="1600" dirty="0" smtClean="0"/>
              <a:t>(Interleukin-6 receptor antagonist)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50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1400" y="27635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Interleukin Inhibitors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609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Anakinra</a:t>
            </a:r>
            <a:endParaRPr lang="en-US" sz="1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0" y="990600"/>
            <a:ext cx="8153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Recombinant </a:t>
            </a:r>
            <a:r>
              <a:rPr lang="en-US" sz="1600" dirty="0" smtClean="0">
                <a:solidFill>
                  <a:srgbClr val="FF0000"/>
                </a:solidFill>
              </a:rPr>
              <a:t>inhibitor of interleukin 1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100 mg </a:t>
            </a:r>
            <a:r>
              <a:rPr lang="en-US" sz="1600" dirty="0" err="1" smtClean="0">
                <a:solidFill>
                  <a:schemeClr val="tx1"/>
                </a:solidFill>
              </a:rPr>
              <a:t>sc</a:t>
            </a:r>
            <a:r>
              <a:rPr lang="en-US" sz="1600" dirty="0" smtClean="0">
                <a:solidFill>
                  <a:schemeClr val="tx1"/>
                </a:solidFill>
              </a:rPr>
              <a:t> daily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Monthly cost $1300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Different mechanism than TNF-</a:t>
            </a:r>
            <a:r>
              <a:rPr lang="el-GR" sz="1600" dirty="0" smtClean="0">
                <a:solidFill>
                  <a:schemeClr val="tx1"/>
                </a:solidFill>
              </a:rPr>
              <a:t>α</a:t>
            </a:r>
            <a:r>
              <a:rPr lang="en-US" sz="1600" dirty="0" smtClean="0">
                <a:solidFill>
                  <a:schemeClr val="tx1"/>
                </a:solidFill>
              </a:rPr>
              <a:t> Inhibitors so would seem attractive to use together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FDA warnings about using concomitantly due to </a:t>
            </a:r>
            <a:r>
              <a:rPr lang="en-US" sz="1600" dirty="0" smtClean="0">
                <a:solidFill>
                  <a:srgbClr val="FF0000"/>
                </a:solidFill>
              </a:rPr>
              <a:t>increased risk of infections and neutropenia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2895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Tocilizumab</a:t>
            </a:r>
            <a:endParaRPr lang="en-US" sz="16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62000" y="3272254"/>
            <a:ext cx="7010400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Interleukin – 6 receptor antagonist</a:t>
            </a:r>
          </a:p>
          <a:p>
            <a:pPr marL="285750" indent="-285750" algn="l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Antagonism of this receptor leads to a reduction of this cytokine and acute phase reactant production</a:t>
            </a:r>
          </a:p>
          <a:p>
            <a:pPr marL="285750" indent="-285750" algn="l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Treatment of </a:t>
            </a:r>
            <a:r>
              <a:rPr lang="en-US" sz="1600" dirty="0" smtClean="0">
                <a:solidFill>
                  <a:srgbClr val="FF0000"/>
                </a:solidFill>
              </a:rPr>
              <a:t>moderately to </a:t>
            </a:r>
            <a:r>
              <a:rPr lang="en-US" sz="1600" dirty="0" err="1" smtClean="0">
                <a:solidFill>
                  <a:srgbClr val="FF0000"/>
                </a:solidFill>
              </a:rPr>
              <a:t>severly</a:t>
            </a:r>
            <a:r>
              <a:rPr lang="en-US" sz="1600" dirty="0" smtClean="0">
                <a:solidFill>
                  <a:srgbClr val="FF0000"/>
                </a:solidFill>
              </a:rPr>
              <a:t> active RA</a:t>
            </a:r>
            <a:r>
              <a:rPr lang="en-US" sz="1600" dirty="0" smtClean="0">
                <a:solidFill>
                  <a:schemeClr val="tx1"/>
                </a:solidFill>
              </a:rPr>
              <a:t> who have had an inadequate response to one or more TNF antagonists</a:t>
            </a:r>
          </a:p>
          <a:p>
            <a:pPr marL="285750" indent="-285750" algn="l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Can and is used in combination with </a:t>
            </a:r>
            <a:r>
              <a:rPr lang="en-US" sz="1600" b="1" u="sng" dirty="0" smtClean="0">
                <a:solidFill>
                  <a:srgbClr val="FF0000"/>
                </a:solidFill>
              </a:rPr>
              <a:t>non-biologic</a:t>
            </a:r>
            <a:r>
              <a:rPr lang="en-US" sz="1600" dirty="0" smtClean="0">
                <a:solidFill>
                  <a:schemeClr val="tx1"/>
                </a:solidFill>
              </a:rPr>
              <a:t> DMARDs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66800" y="5181600"/>
            <a:ext cx="4906347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Dose: Initial 4 mg /kg IV every 4 weeks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May be increased to 8 mg/kg IV based on clinical response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Max 800 mg per infusion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Infuse over 4 hours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In addition to </a:t>
            </a:r>
            <a:r>
              <a:rPr lang="en-US" sz="1400" dirty="0" smtClean="0">
                <a:solidFill>
                  <a:srgbClr val="FF0000"/>
                </a:solidFill>
              </a:rPr>
              <a:t>risk of infusion </a:t>
            </a:r>
            <a:r>
              <a:rPr lang="en-US" sz="1400" dirty="0" smtClean="0">
                <a:solidFill>
                  <a:schemeClr val="tx1"/>
                </a:solidFill>
              </a:rPr>
              <a:t>related reactions and infections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</a:rPr>
              <a:t>Liver Toxicity &amp; </a:t>
            </a:r>
            <a:r>
              <a:rPr lang="en-US" sz="1400" dirty="0" err="1" smtClean="0">
                <a:solidFill>
                  <a:schemeClr val="tx1"/>
                </a:solidFill>
              </a:rPr>
              <a:t>Cytopenias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7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100" y="3048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Co-Stimulator Blockers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7239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Abatacept</a:t>
            </a:r>
            <a:endParaRPr lang="en-US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09800" y="1104900"/>
            <a:ext cx="4800600" cy="201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Co-stimulator blocker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Blockers earliest activation of T cells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500-1000 mg IV depending on weight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Week 0, week 2, week 4 and then every 4 weeks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Currently on </a:t>
            </a:r>
            <a:r>
              <a:rPr lang="en-US" sz="1600" dirty="0" smtClean="0">
                <a:solidFill>
                  <a:srgbClr val="FF0000"/>
                </a:solidFill>
              </a:rPr>
              <a:t>restrictive distribution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AWP/dose $1000-2000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09800" y="358140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Decrease </a:t>
            </a:r>
            <a:r>
              <a:rPr lang="en-US" sz="1600" dirty="0" smtClean="0">
                <a:solidFill>
                  <a:srgbClr val="FF0000"/>
                </a:solidFill>
              </a:rPr>
              <a:t>cytokine release </a:t>
            </a:r>
            <a:r>
              <a:rPr lang="en-US" sz="1600" dirty="0" smtClean="0">
                <a:solidFill>
                  <a:schemeClr val="tx1"/>
                </a:solidFill>
              </a:rPr>
              <a:t>from activated </a:t>
            </a:r>
            <a:r>
              <a:rPr lang="en-US" sz="1600" dirty="0" smtClean="0">
                <a:solidFill>
                  <a:srgbClr val="FF0000"/>
                </a:solidFill>
              </a:rPr>
              <a:t>macrophages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Decreased </a:t>
            </a:r>
            <a:r>
              <a:rPr lang="en-US" sz="1600" dirty="0" smtClean="0">
                <a:solidFill>
                  <a:srgbClr val="FF0000"/>
                </a:solidFill>
              </a:rPr>
              <a:t>B cell activation and autoantibody production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Decreased </a:t>
            </a:r>
            <a:r>
              <a:rPr lang="en-US" sz="1600" dirty="0" smtClean="0">
                <a:solidFill>
                  <a:srgbClr val="FF0000"/>
                </a:solidFill>
              </a:rPr>
              <a:t>Inflammatory markers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905000" y="4953000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Malignancy and infections most serious of the adverse effects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Generally considered only when patients have </a:t>
            </a:r>
            <a:r>
              <a:rPr lang="en-US" sz="1600" dirty="0" smtClean="0">
                <a:solidFill>
                  <a:srgbClr val="FF0000"/>
                </a:solidFill>
              </a:rPr>
              <a:t>failed DMARD + Biological therapy (such as TNF </a:t>
            </a:r>
            <a:r>
              <a:rPr lang="el-GR" sz="1600" dirty="0" smtClean="0">
                <a:solidFill>
                  <a:srgbClr val="FF0000"/>
                </a:solidFill>
              </a:rPr>
              <a:t>α</a:t>
            </a:r>
            <a:r>
              <a:rPr lang="en-US" sz="1600" dirty="0" smtClean="0">
                <a:solidFill>
                  <a:srgbClr val="FF0000"/>
                </a:solidFill>
              </a:rPr>
              <a:t> inhibitors)</a:t>
            </a:r>
            <a:endParaRPr lang="el-G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100" y="3048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Co-Stimulator Blockers</a:t>
            </a:r>
            <a:endParaRPr lang="en-US" sz="1600" b="1" dirty="0"/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>
            <a:off x="2493963" y="1371600"/>
            <a:ext cx="2676525" cy="1731962"/>
          </a:xfrm>
          <a:custGeom>
            <a:avLst/>
            <a:gdLst>
              <a:gd name="T0" fmla="*/ 1055946263 w 1686"/>
              <a:gd name="T1" fmla="*/ 372983017 h 1091"/>
              <a:gd name="T2" fmla="*/ 632560013 w 1686"/>
              <a:gd name="T3" fmla="*/ 478829549 h 1091"/>
              <a:gd name="T4" fmla="*/ 370463763 w 1686"/>
              <a:gd name="T5" fmla="*/ 690522613 h 1091"/>
              <a:gd name="T6" fmla="*/ 131048125 w 1686"/>
              <a:gd name="T7" fmla="*/ 955138149 h 1091"/>
              <a:gd name="T8" fmla="*/ 52924075 w 1686"/>
              <a:gd name="T9" fmla="*/ 1058465319 h 1091"/>
              <a:gd name="T10" fmla="*/ 0 w 1686"/>
              <a:gd name="T11" fmla="*/ 1217234324 h 1091"/>
              <a:gd name="T12" fmla="*/ 25201563 w 1686"/>
              <a:gd name="T13" fmla="*/ 1746466983 h 1091"/>
              <a:gd name="T14" fmla="*/ 1028223750 w 1686"/>
              <a:gd name="T15" fmla="*/ 2147483647 h 1091"/>
              <a:gd name="T16" fmla="*/ 1370965000 w 1686"/>
              <a:gd name="T17" fmla="*/ 2147483647 h 1091"/>
              <a:gd name="T18" fmla="*/ 1688504688 w 1686"/>
              <a:gd name="T19" fmla="*/ 2147483647 h 1091"/>
              <a:gd name="T20" fmla="*/ 2147483647 w 1686"/>
              <a:gd name="T21" fmla="*/ 2147483647 h 1091"/>
              <a:gd name="T22" fmla="*/ 2147483647 w 1686"/>
              <a:gd name="T23" fmla="*/ 2147483647 h 1091"/>
              <a:gd name="T24" fmla="*/ 2147483647 w 1686"/>
              <a:gd name="T25" fmla="*/ 2036285662 h 1091"/>
              <a:gd name="T26" fmla="*/ 2147483647 w 1686"/>
              <a:gd name="T27" fmla="*/ 1983361602 h 1091"/>
              <a:gd name="T28" fmla="*/ 2147483647 w 1686"/>
              <a:gd name="T29" fmla="*/ 1718746066 h 1091"/>
              <a:gd name="T30" fmla="*/ 2147483647 w 1686"/>
              <a:gd name="T31" fmla="*/ 1350803360 h 1091"/>
              <a:gd name="T32" fmla="*/ 2147483647 w 1686"/>
              <a:gd name="T33" fmla="*/ 1086186236 h 1091"/>
              <a:gd name="T34" fmla="*/ 2147483647 w 1686"/>
              <a:gd name="T35" fmla="*/ 743445085 h 1091"/>
              <a:gd name="T36" fmla="*/ 2147483647 w 1686"/>
              <a:gd name="T37" fmla="*/ 478829549 h 1091"/>
              <a:gd name="T38" fmla="*/ 2147483647 w 1686"/>
              <a:gd name="T39" fmla="*/ 372983017 h 1091"/>
              <a:gd name="T40" fmla="*/ 2147483647 w 1686"/>
              <a:gd name="T41" fmla="*/ 136088398 h 1091"/>
              <a:gd name="T42" fmla="*/ 1794351250 w 1686"/>
              <a:gd name="T43" fmla="*/ 5040311 h 1091"/>
              <a:gd name="T44" fmla="*/ 1398687513 w 1686"/>
              <a:gd name="T45" fmla="*/ 30241866 h 1091"/>
              <a:gd name="T46" fmla="*/ 1345763438 w 1686"/>
              <a:gd name="T47" fmla="*/ 108365894 h 1091"/>
              <a:gd name="T48" fmla="*/ 1186994388 w 1686"/>
              <a:gd name="T49" fmla="*/ 214212426 h 1091"/>
              <a:gd name="T50" fmla="*/ 1108868750 w 1686"/>
              <a:gd name="T51" fmla="*/ 267136485 h 1091"/>
              <a:gd name="T52" fmla="*/ 1055946263 w 1686"/>
              <a:gd name="T53" fmla="*/ 372983017 h 109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86" h="1091">
                <a:moveTo>
                  <a:pt x="419" y="148"/>
                </a:moveTo>
                <a:cubicBezTo>
                  <a:pt x="360" y="130"/>
                  <a:pt x="310" y="172"/>
                  <a:pt x="251" y="190"/>
                </a:cubicBezTo>
                <a:cubicBezTo>
                  <a:pt x="217" y="213"/>
                  <a:pt x="174" y="244"/>
                  <a:pt x="147" y="274"/>
                </a:cubicBezTo>
                <a:cubicBezTo>
                  <a:pt x="43" y="390"/>
                  <a:pt x="125" y="331"/>
                  <a:pt x="52" y="379"/>
                </a:cubicBezTo>
                <a:cubicBezTo>
                  <a:pt x="42" y="393"/>
                  <a:pt x="29" y="405"/>
                  <a:pt x="21" y="420"/>
                </a:cubicBezTo>
                <a:cubicBezTo>
                  <a:pt x="11" y="440"/>
                  <a:pt x="0" y="483"/>
                  <a:pt x="0" y="483"/>
                </a:cubicBezTo>
                <a:cubicBezTo>
                  <a:pt x="3" y="553"/>
                  <a:pt x="4" y="623"/>
                  <a:pt x="10" y="693"/>
                </a:cubicBezTo>
                <a:cubicBezTo>
                  <a:pt x="27" y="885"/>
                  <a:pt x="266" y="900"/>
                  <a:pt x="408" y="923"/>
                </a:cubicBezTo>
                <a:cubicBezTo>
                  <a:pt x="451" y="951"/>
                  <a:pt x="496" y="999"/>
                  <a:pt x="544" y="1017"/>
                </a:cubicBezTo>
                <a:cubicBezTo>
                  <a:pt x="643" y="1055"/>
                  <a:pt x="601" y="1036"/>
                  <a:pt x="670" y="1070"/>
                </a:cubicBezTo>
                <a:cubicBezTo>
                  <a:pt x="848" y="1064"/>
                  <a:pt x="1103" y="1091"/>
                  <a:pt x="1278" y="1017"/>
                </a:cubicBezTo>
                <a:cubicBezTo>
                  <a:pt x="1333" y="994"/>
                  <a:pt x="1365" y="945"/>
                  <a:pt x="1414" y="913"/>
                </a:cubicBezTo>
                <a:cubicBezTo>
                  <a:pt x="1425" y="892"/>
                  <a:pt x="1443" y="821"/>
                  <a:pt x="1466" y="808"/>
                </a:cubicBezTo>
                <a:cubicBezTo>
                  <a:pt x="1515" y="780"/>
                  <a:pt x="1578" y="792"/>
                  <a:pt x="1634" y="787"/>
                </a:cubicBezTo>
                <a:cubicBezTo>
                  <a:pt x="1684" y="712"/>
                  <a:pt x="1670" y="749"/>
                  <a:pt x="1686" y="682"/>
                </a:cubicBezTo>
                <a:cubicBezTo>
                  <a:pt x="1683" y="633"/>
                  <a:pt x="1682" y="584"/>
                  <a:pt x="1676" y="536"/>
                </a:cubicBezTo>
                <a:cubicBezTo>
                  <a:pt x="1672" y="498"/>
                  <a:pt x="1628" y="453"/>
                  <a:pt x="1613" y="431"/>
                </a:cubicBezTo>
                <a:cubicBezTo>
                  <a:pt x="1582" y="387"/>
                  <a:pt x="1551" y="344"/>
                  <a:pt x="1529" y="295"/>
                </a:cubicBezTo>
                <a:cubicBezTo>
                  <a:pt x="1521" y="276"/>
                  <a:pt x="1499" y="212"/>
                  <a:pt x="1477" y="190"/>
                </a:cubicBezTo>
                <a:cubicBezTo>
                  <a:pt x="1447" y="160"/>
                  <a:pt x="1399" y="158"/>
                  <a:pt x="1361" y="148"/>
                </a:cubicBezTo>
                <a:cubicBezTo>
                  <a:pt x="1233" y="71"/>
                  <a:pt x="1190" y="73"/>
                  <a:pt x="1047" y="54"/>
                </a:cubicBezTo>
                <a:cubicBezTo>
                  <a:pt x="932" y="38"/>
                  <a:pt x="828" y="11"/>
                  <a:pt x="712" y="2"/>
                </a:cubicBezTo>
                <a:cubicBezTo>
                  <a:pt x="660" y="5"/>
                  <a:pt x="606" y="0"/>
                  <a:pt x="555" y="12"/>
                </a:cubicBezTo>
                <a:cubicBezTo>
                  <a:pt x="543" y="15"/>
                  <a:pt x="543" y="35"/>
                  <a:pt x="534" y="43"/>
                </a:cubicBezTo>
                <a:cubicBezTo>
                  <a:pt x="515" y="60"/>
                  <a:pt x="492" y="71"/>
                  <a:pt x="471" y="85"/>
                </a:cubicBezTo>
                <a:cubicBezTo>
                  <a:pt x="461" y="92"/>
                  <a:pt x="440" y="106"/>
                  <a:pt x="440" y="106"/>
                </a:cubicBezTo>
                <a:cubicBezTo>
                  <a:pt x="417" y="141"/>
                  <a:pt x="419" y="125"/>
                  <a:pt x="419" y="1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/>
        </p:nvSpPr>
        <p:spPr bwMode="auto">
          <a:xfrm flipH="1">
            <a:off x="2590800" y="3938587"/>
            <a:ext cx="3505200" cy="1731963"/>
          </a:xfrm>
          <a:custGeom>
            <a:avLst/>
            <a:gdLst>
              <a:gd name="T0" fmla="*/ 1811024158 w 1686"/>
              <a:gd name="T1" fmla="*/ 372983233 h 1091"/>
              <a:gd name="T2" fmla="*/ 1084886427 w 1686"/>
              <a:gd name="T3" fmla="*/ 478829826 h 1091"/>
              <a:gd name="T4" fmla="*/ 635372594 w 1686"/>
              <a:gd name="T5" fmla="*/ 690523012 h 1091"/>
              <a:gd name="T6" fmla="*/ 224756917 w 1686"/>
              <a:gd name="T7" fmla="*/ 955140288 h 1091"/>
              <a:gd name="T8" fmla="*/ 90767216 w 1686"/>
              <a:gd name="T9" fmla="*/ 1058465931 h 1091"/>
              <a:gd name="T10" fmla="*/ 0 w 1686"/>
              <a:gd name="T11" fmla="*/ 1217236614 h 1091"/>
              <a:gd name="T12" fmla="*/ 43222484 w 1686"/>
              <a:gd name="T13" fmla="*/ 1746469579 h 1091"/>
              <a:gd name="T14" fmla="*/ 1763479426 w 1686"/>
              <a:gd name="T15" fmla="*/ 2147483647 h 1091"/>
              <a:gd name="T16" fmla="*/ 2147483647 w 1686"/>
              <a:gd name="T17" fmla="*/ 2147483647 h 1091"/>
              <a:gd name="T18" fmla="*/ 2147483647 w 1686"/>
              <a:gd name="T19" fmla="*/ 2147483647 h 1091"/>
              <a:gd name="T20" fmla="*/ 2147483647 w 1686"/>
              <a:gd name="T21" fmla="*/ 2147483647 h 1091"/>
              <a:gd name="T22" fmla="*/ 2147483647 w 1686"/>
              <a:gd name="T23" fmla="*/ 2147483647 h 1091"/>
              <a:gd name="T24" fmla="*/ 2147483647 w 1686"/>
              <a:gd name="T25" fmla="*/ 2036286838 h 1091"/>
              <a:gd name="T26" fmla="*/ 2147483647 w 1686"/>
              <a:gd name="T27" fmla="*/ 1983364335 h 1091"/>
              <a:gd name="T28" fmla="*/ 2147483647 w 1686"/>
              <a:gd name="T29" fmla="*/ 1718747059 h 1091"/>
              <a:gd name="T30" fmla="*/ 2147483647 w 1686"/>
              <a:gd name="T31" fmla="*/ 1350804140 h 1091"/>
              <a:gd name="T32" fmla="*/ 2147483647 w 1686"/>
              <a:gd name="T33" fmla="*/ 1086188451 h 1091"/>
              <a:gd name="T34" fmla="*/ 2147483647 w 1686"/>
              <a:gd name="T35" fmla="*/ 743447102 h 1091"/>
              <a:gd name="T36" fmla="*/ 2147483647 w 1686"/>
              <a:gd name="T37" fmla="*/ 478829826 h 1091"/>
              <a:gd name="T38" fmla="*/ 2147483647 w 1686"/>
              <a:gd name="T39" fmla="*/ 372983233 h 1091"/>
              <a:gd name="T40" fmla="*/ 2147483647 w 1686"/>
              <a:gd name="T41" fmla="*/ 136088477 h 1091"/>
              <a:gd name="T42" fmla="*/ 2147483647 w 1686"/>
              <a:gd name="T43" fmla="*/ 5040314 h 1091"/>
              <a:gd name="T44" fmla="*/ 2147483647 w 1686"/>
              <a:gd name="T45" fmla="*/ 30241884 h 1091"/>
              <a:gd name="T46" fmla="*/ 2147483647 w 1686"/>
              <a:gd name="T47" fmla="*/ 108367544 h 1091"/>
              <a:gd name="T48" fmla="*/ 2035783154 w 1686"/>
              <a:gd name="T49" fmla="*/ 214214137 h 1091"/>
              <a:gd name="T50" fmla="*/ 1901793453 w 1686"/>
              <a:gd name="T51" fmla="*/ 267136640 h 1091"/>
              <a:gd name="T52" fmla="*/ 1811024158 w 1686"/>
              <a:gd name="T53" fmla="*/ 372983233 h 109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86" h="1091">
                <a:moveTo>
                  <a:pt x="419" y="148"/>
                </a:moveTo>
                <a:cubicBezTo>
                  <a:pt x="360" y="130"/>
                  <a:pt x="310" y="172"/>
                  <a:pt x="251" y="190"/>
                </a:cubicBezTo>
                <a:cubicBezTo>
                  <a:pt x="217" y="213"/>
                  <a:pt x="174" y="244"/>
                  <a:pt x="147" y="274"/>
                </a:cubicBezTo>
                <a:cubicBezTo>
                  <a:pt x="43" y="390"/>
                  <a:pt x="125" y="331"/>
                  <a:pt x="52" y="379"/>
                </a:cubicBezTo>
                <a:cubicBezTo>
                  <a:pt x="42" y="393"/>
                  <a:pt x="29" y="405"/>
                  <a:pt x="21" y="420"/>
                </a:cubicBezTo>
                <a:cubicBezTo>
                  <a:pt x="11" y="440"/>
                  <a:pt x="0" y="483"/>
                  <a:pt x="0" y="483"/>
                </a:cubicBezTo>
                <a:cubicBezTo>
                  <a:pt x="3" y="553"/>
                  <a:pt x="4" y="623"/>
                  <a:pt x="10" y="693"/>
                </a:cubicBezTo>
                <a:cubicBezTo>
                  <a:pt x="27" y="885"/>
                  <a:pt x="266" y="900"/>
                  <a:pt x="408" y="923"/>
                </a:cubicBezTo>
                <a:cubicBezTo>
                  <a:pt x="451" y="951"/>
                  <a:pt x="496" y="999"/>
                  <a:pt x="544" y="1017"/>
                </a:cubicBezTo>
                <a:cubicBezTo>
                  <a:pt x="643" y="1055"/>
                  <a:pt x="601" y="1036"/>
                  <a:pt x="670" y="1070"/>
                </a:cubicBezTo>
                <a:cubicBezTo>
                  <a:pt x="848" y="1064"/>
                  <a:pt x="1103" y="1091"/>
                  <a:pt x="1278" y="1017"/>
                </a:cubicBezTo>
                <a:cubicBezTo>
                  <a:pt x="1333" y="994"/>
                  <a:pt x="1365" y="945"/>
                  <a:pt x="1414" y="913"/>
                </a:cubicBezTo>
                <a:cubicBezTo>
                  <a:pt x="1425" y="892"/>
                  <a:pt x="1443" y="821"/>
                  <a:pt x="1466" y="808"/>
                </a:cubicBezTo>
                <a:cubicBezTo>
                  <a:pt x="1515" y="780"/>
                  <a:pt x="1578" y="792"/>
                  <a:pt x="1634" y="787"/>
                </a:cubicBezTo>
                <a:cubicBezTo>
                  <a:pt x="1684" y="712"/>
                  <a:pt x="1670" y="749"/>
                  <a:pt x="1686" y="682"/>
                </a:cubicBezTo>
                <a:cubicBezTo>
                  <a:pt x="1683" y="633"/>
                  <a:pt x="1682" y="584"/>
                  <a:pt x="1676" y="536"/>
                </a:cubicBezTo>
                <a:cubicBezTo>
                  <a:pt x="1672" y="498"/>
                  <a:pt x="1628" y="453"/>
                  <a:pt x="1613" y="431"/>
                </a:cubicBezTo>
                <a:cubicBezTo>
                  <a:pt x="1582" y="387"/>
                  <a:pt x="1551" y="344"/>
                  <a:pt x="1529" y="295"/>
                </a:cubicBezTo>
                <a:cubicBezTo>
                  <a:pt x="1521" y="276"/>
                  <a:pt x="1499" y="212"/>
                  <a:pt x="1477" y="190"/>
                </a:cubicBezTo>
                <a:cubicBezTo>
                  <a:pt x="1447" y="160"/>
                  <a:pt x="1399" y="158"/>
                  <a:pt x="1361" y="148"/>
                </a:cubicBezTo>
                <a:cubicBezTo>
                  <a:pt x="1233" y="71"/>
                  <a:pt x="1190" y="73"/>
                  <a:pt x="1047" y="54"/>
                </a:cubicBezTo>
                <a:cubicBezTo>
                  <a:pt x="932" y="38"/>
                  <a:pt x="828" y="11"/>
                  <a:pt x="712" y="2"/>
                </a:cubicBezTo>
                <a:cubicBezTo>
                  <a:pt x="660" y="5"/>
                  <a:pt x="606" y="0"/>
                  <a:pt x="555" y="12"/>
                </a:cubicBezTo>
                <a:cubicBezTo>
                  <a:pt x="543" y="15"/>
                  <a:pt x="543" y="35"/>
                  <a:pt x="534" y="43"/>
                </a:cubicBezTo>
                <a:cubicBezTo>
                  <a:pt x="515" y="60"/>
                  <a:pt x="492" y="71"/>
                  <a:pt x="471" y="85"/>
                </a:cubicBezTo>
                <a:cubicBezTo>
                  <a:pt x="461" y="92"/>
                  <a:pt x="440" y="106"/>
                  <a:pt x="440" y="106"/>
                </a:cubicBezTo>
                <a:cubicBezTo>
                  <a:pt x="417" y="141"/>
                  <a:pt x="419" y="125"/>
                  <a:pt x="419" y="148"/>
                </a:cubicBezTo>
                <a:close/>
              </a:path>
            </a:pathLst>
          </a:custGeom>
          <a:solidFill>
            <a:srgbClr val="FF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505200" y="3100387"/>
            <a:ext cx="3048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429000" y="3328987"/>
            <a:ext cx="381000" cy="3810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rot="15921355" flipH="1">
            <a:off x="3427413" y="3706812"/>
            <a:ext cx="457200" cy="304800"/>
          </a:xfrm>
          <a:prstGeom prst="chevron">
            <a:avLst>
              <a:gd name="adj" fmla="val 37500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 rot="15689185">
            <a:off x="4267200" y="3481387"/>
            <a:ext cx="838200" cy="3048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4495800" y="2947987"/>
            <a:ext cx="228600" cy="3810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352800" y="2033587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Verdana" pitchFamily="34" charset="0"/>
              </a:rPr>
              <a:t>APC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429000" y="4700587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Verdana" pitchFamily="34" charset="0"/>
              </a:rPr>
              <a:t>T cell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52600" y="2566987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Verdana" pitchFamily="34" charset="0"/>
              </a:rPr>
              <a:t>MHC</a:t>
            </a: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362200" y="2871787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066800" y="3481387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Verdana" pitchFamily="34" charset="0"/>
              </a:rPr>
              <a:t>Antigen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2133600" y="3633787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486400" y="3633787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Verdana" pitchFamily="34" charset="0"/>
              </a:rPr>
              <a:t>CD 28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4724400" y="37861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486400" y="2719387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Verdana" pitchFamily="34" charset="0"/>
              </a:rPr>
              <a:t>CD80/CD86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4800600" y="287178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781800" y="3429000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latin typeface="Verdana" pitchFamily="34" charset="0"/>
              </a:rPr>
              <a:t>Abatacept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 flipH="1" flipV="1">
            <a:off x="4724400" y="3176587"/>
            <a:ext cx="2057400" cy="457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.xeljanzhcp.com/sites/default/themes/xeljanz/images/chronic-inflammation-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78" y="304800"/>
            <a:ext cx="6324600" cy="63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927318"/>
            <a:ext cx="327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production of excess pro-inflammatory cytokines by activated immune system cells triggers the recruitment of additional immune system cells to the </a:t>
            </a:r>
            <a:r>
              <a:rPr lang="en-US" sz="1400" dirty="0" err="1"/>
              <a:t>synovium</a:t>
            </a:r>
            <a:r>
              <a:rPr lang="en-US" sz="1400" dirty="0"/>
              <a:t>. Infiltration by these immune system cells perpetuates inflammation, continuing the loop of inflammatory signaling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721" y="6172200"/>
            <a:ext cx="14796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JAK, Janus </a:t>
            </a:r>
            <a:r>
              <a:rPr lang="en-US" sz="1400" dirty="0" smtClean="0"/>
              <a:t>kinase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535579"/>
            <a:ext cx="2819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www.xeljanzhcp.com/mechanism-of-action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810000"/>
            <a:ext cx="17526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Tofacitinib</a:t>
            </a:r>
            <a:r>
              <a:rPr lang="en-US" sz="1600" b="1" dirty="0" smtClean="0"/>
              <a:t> deactivates JAK</a:t>
            </a:r>
            <a:endParaRPr lang="en-US" sz="1600" b="1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33600" y="2209800"/>
            <a:ext cx="4495800" cy="1892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34724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Janus Kinase Inhibitor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301424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Tofacitinib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Xeljanz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1143000"/>
            <a:ext cx="6629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Janus kinase (JAK) inhibitor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Janus kinase enzymes are enzymes that provide signal transduction to active </a:t>
            </a:r>
            <a:r>
              <a:rPr lang="en-US" sz="1600" dirty="0" smtClean="0">
                <a:solidFill>
                  <a:srgbClr val="FF0000"/>
                </a:solidFill>
              </a:rPr>
              <a:t>cytokines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</a:rPr>
              <a:t>Tofacitinib</a:t>
            </a:r>
            <a:r>
              <a:rPr lang="en-US" sz="1600" dirty="0" smtClean="0">
                <a:solidFill>
                  <a:schemeClr val="tx1"/>
                </a:solidFill>
              </a:rPr>
              <a:t> is a JAK3 inhibitor and blocks the activation of cytokines such as IL-2, IL-4, IL-15, IL-21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This is turn blocks the activation of </a:t>
            </a:r>
            <a:r>
              <a:rPr lang="en-US" sz="1600" dirty="0" smtClean="0">
                <a:solidFill>
                  <a:srgbClr val="FF0000"/>
                </a:solidFill>
              </a:rPr>
              <a:t>Type 2 T helper cells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To a lesser extent, </a:t>
            </a:r>
            <a:r>
              <a:rPr lang="en-US" sz="1600" dirty="0" err="1" smtClean="0">
                <a:solidFill>
                  <a:schemeClr val="tx1"/>
                </a:solidFill>
              </a:rPr>
              <a:t>tofacitinib</a:t>
            </a:r>
            <a:r>
              <a:rPr lang="en-US" sz="1600" dirty="0" smtClean="0">
                <a:solidFill>
                  <a:schemeClr val="tx1"/>
                </a:solidFill>
              </a:rPr>
              <a:t> blocks interferon-gamma and IL-6: leading to block of </a:t>
            </a:r>
            <a:r>
              <a:rPr lang="en-US" sz="1600" dirty="0" smtClean="0">
                <a:solidFill>
                  <a:srgbClr val="FF0000"/>
                </a:solidFill>
              </a:rPr>
              <a:t>Type 2 T helper cell differentiation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457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Tofacitinib</a:t>
            </a:r>
            <a:r>
              <a:rPr lang="en-US" b="1" dirty="0" smtClean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Xeljanz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9200" y="3924300"/>
            <a:ext cx="7239000" cy="2019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  <a:tabLst>
                <a:tab pos="1306513" algn="l"/>
              </a:tabLst>
            </a:pPr>
            <a:r>
              <a:rPr lang="en-US" sz="1800" b="1" dirty="0" smtClean="0">
                <a:solidFill>
                  <a:schemeClr val="tx1"/>
                </a:solidFill>
              </a:rPr>
              <a:t>Indication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b="1" dirty="0" smtClean="0">
                <a:solidFill>
                  <a:schemeClr val="tx1"/>
                </a:solidFill>
              </a:rPr>
              <a:t>Rheumatoid arthritis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monotherapy</a:t>
            </a:r>
            <a:r>
              <a:rPr lang="en-US" sz="1600" dirty="0" smtClean="0">
                <a:solidFill>
                  <a:schemeClr val="tx1"/>
                </a:solidFill>
              </a:rPr>
              <a:t> or in combination with 	</a:t>
            </a:r>
            <a:r>
              <a:rPr lang="en-US" sz="1600" b="1" u="sng" dirty="0" err="1" smtClean="0">
                <a:solidFill>
                  <a:srgbClr val="FF0000"/>
                </a:solidFill>
              </a:rPr>
              <a:t>nonbiologic</a:t>
            </a:r>
            <a:r>
              <a:rPr lang="en-US" sz="1600" dirty="0" smtClean="0">
                <a:solidFill>
                  <a:schemeClr val="tx1"/>
                </a:solidFill>
              </a:rPr>
              <a:t> disease-modifying </a:t>
            </a:r>
            <a:r>
              <a:rPr lang="en-US" sz="1600" dirty="0" err="1" smtClean="0">
                <a:solidFill>
                  <a:schemeClr val="tx1"/>
                </a:solidFill>
              </a:rPr>
              <a:t>antirheumatic</a:t>
            </a:r>
            <a:r>
              <a:rPr lang="en-US" sz="1600" dirty="0" smtClean="0">
                <a:solidFill>
                  <a:schemeClr val="tx1"/>
                </a:solidFill>
              </a:rPr>
              <a:t> drugs (DMARDs)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Should </a:t>
            </a:r>
            <a:r>
              <a:rPr lang="en-US" sz="1600" dirty="0" smtClean="0">
                <a:solidFill>
                  <a:srgbClr val="FF0000"/>
                </a:solidFill>
              </a:rPr>
              <a:t>NOT be use with biologic DMARDs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Should </a:t>
            </a:r>
            <a:r>
              <a:rPr lang="en-US" sz="1600" dirty="0" smtClean="0">
                <a:solidFill>
                  <a:srgbClr val="FF0000"/>
                </a:solidFill>
              </a:rPr>
              <a:t>NOT be used with strong </a:t>
            </a:r>
            <a:r>
              <a:rPr lang="en-US" sz="1600" dirty="0" err="1" smtClean="0">
                <a:solidFill>
                  <a:srgbClr val="FF0000"/>
                </a:solidFill>
              </a:rPr>
              <a:t>immunosuppressants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1027113" lvl="1" algn="l"/>
            <a:r>
              <a:rPr lang="en-US" sz="1600" dirty="0" err="1" smtClean="0">
                <a:solidFill>
                  <a:schemeClr val="tx1"/>
                </a:solidFill>
              </a:rPr>
              <a:t>Tacrolimus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027113" lvl="1" algn="l"/>
            <a:r>
              <a:rPr lang="en-US" sz="1600" dirty="0" smtClean="0">
                <a:solidFill>
                  <a:schemeClr val="tx1"/>
                </a:solidFill>
              </a:rPr>
              <a:t>Azathioprine</a:t>
            </a:r>
          </a:p>
          <a:p>
            <a:pPr marL="1027113" lvl="1" algn="l"/>
            <a:r>
              <a:rPr lang="en-US" sz="1600" dirty="0" smtClean="0">
                <a:solidFill>
                  <a:schemeClr val="tx1"/>
                </a:solidFill>
              </a:rPr>
              <a:t>Cyclosporine</a:t>
            </a:r>
          </a:p>
        </p:txBody>
      </p:sp>
    </p:spTree>
    <p:extLst>
      <p:ext uri="{BB962C8B-B14F-4D97-AF65-F5344CB8AC3E}">
        <p14:creationId xmlns:p14="http://schemas.microsoft.com/office/powerpoint/2010/main" val="334458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457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Tofacitinib</a:t>
            </a:r>
            <a:r>
              <a:rPr lang="en-US" b="1" dirty="0" smtClean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Xeljanz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143000"/>
            <a:ext cx="556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rgbClr val="FF0000"/>
                </a:solidFill>
              </a:rPr>
              <a:t>Black Box warnings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Infections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Disseminated TB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Secondary malignancies</a:t>
            </a:r>
          </a:p>
          <a:p>
            <a:pPr lvl="1" algn="l"/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Other </a:t>
            </a:r>
            <a:r>
              <a:rPr lang="en-US" sz="1800" b="1" dirty="0" smtClean="0">
                <a:solidFill>
                  <a:srgbClr val="FF0000"/>
                </a:solidFill>
              </a:rPr>
              <a:t>significant ADRs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GI perforation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err="1">
                <a:solidFill>
                  <a:srgbClr val="FF0000"/>
                </a:solidFill>
              </a:rPr>
              <a:t>Hepatatoxicity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Lipid abnormalities 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200" dirty="0" smtClean="0">
                <a:solidFill>
                  <a:schemeClr val="tx1"/>
                </a:solidFill>
              </a:rPr>
              <a:t>(Check lipids 4-8 weeks after initiation)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Bone Marrow Suppression </a:t>
            </a:r>
            <a:r>
              <a:rPr lang="en-US" sz="1200" dirty="0" smtClean="0">
                <a:solidFill>
                  <a:schemeClr val="tx1"/>
                </a:solidFill>
              </a:rPr>
              <a:t>(check CBC baseline; then after 4-8 weeks of therapy then every 3 </a:t>
            </a:r>
            <a:r>
              <a:rPr lang="en-US" sz="1200" dirty="0" err="1" smtClean="0">
                <a:solidFill>
                  <a:schemeClr val="tx1"/>
                </a:solidFill>
              </a:rPr>
              <a:t>mos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1" algn="l"/>
            <a:endParaRPr lang="en-US" sz="12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Dose modifications need for </a:t>
            </a:r>
          </a:p>
          <a:p>
            <a:pPr lvl="3" algn="l"/>
            <a:r>
              <a:rPr lang="en-US" sz="1200" dirty="0" err="1" smtClean="0">
                <a:solidFill>
                  <a:srgbClr val="FF0000"/>
                </a:solidFill>
              </a:rPr>
              <a:t>Lymphopenia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3" algn="l"/>
            <a:r>
              <a:rPr lang="en-US" sz="1200" dirty="0" smtClean="0">
                <a:solidFill>
                  <a:srgbClr val="FF0000"/>
                </a:solidFill>
              </a:rPr>
              <a:t>Neutropenia</a:t>
            </a:r>
          </a:p>
          <a:p>
            <a:pPr lvl="3" algn="l"/>
            <a:r>
              <a:rPr lang="en-US" sz="1200" dirty="0" smtClean="0">
                <a:solidFill>
                  <a:srgbClr val="FF0000"/>
                </a:solidFill>
              </a:rPr>
              <a:t>Anemia</a:t>
            </a:r>
          </a:p>
        </p:txBody>
      </p:sp>
    </p:spTree>
    <p:extLst>
      <p:ext uri="{BB962C8B-B14F-4D97-AF65-F5344CB8AC3E}">
        <p14:creationId xmlns:p14="http://schemas.microsoft.com/office/powerpoint/2010/main" val="327110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457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Tofacitinib</a:t>
            </a:r>
            <a:r>
              <a:rPr lang="en-US" b="1" dirty="0" smtClean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Xeljanz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200" y="1524000"/>
            <a:ext cx="5867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Contraindicated with other biologic DMARDS and strong </a:t>
            </a:r>
            <a:r>
              <a:rPr lang="en-US" sz="1600" dirty="0" err="1" smtClean="0">
                <a:solidFill>
                  <a:schemeClr val="tx1"/>
                </a:solidFill>
              </a:rPr>
              <a:t>immunosuppressants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Dose adjustment needed for concomitant moderate to strong CYP 3A4 inhibitors and potent CYP2C19 inhibitors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1143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Drug Interactions: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014246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Dosing:</a:t>
            </a:r>
            <a:endParaRPr lang="en-US" sz="1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3429000"/>
            <a:ext cx="8153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Dose:  5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twice daily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Dose adjustment for renal and hepatic impairment (reduce dose to 5 mg daily)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Not </a:t>
            </a:r>
            <a:r>
              <a:rPr lang="en-US" sz="1600" dirty="0" err="1" smtClean="0">
                <a:solidFill>
                  <a:schemeClr val="tx1"/>
                </a:solidFill>
              </a:rPr>
              <a:t>recommeded</a:t>
            </a:r>
            <a:r>
              <a:rPr lang="en-US" sz="1600" dirty="0" smtClean="0">
                <a:solidFill>
                  <a:schemeClr val="tx1"/>
                </a:solidFill>
              </a:rPr>
              <a:t> in patients with severe </a:t>
            </a:r>
            <a:r>
              <a:rPr lang="en-US" sz="1600" dirty="0" smtClean="0">
                <a:solidFill>
                  <a:srgbClr val="FF0000"/>
                </a:solidFill>
              </a:rPr>
              <a:t>liver impairment </a:t>
            </a:r>
            <a:r>
              <a:rPr lang="en-US" sz="1600" dirty="0" smtClean="0">
                <a:solidFill>
                  <a:schemeClr val="tx1"/>
                </a:solidFill>
              </a:rPr>
              <a:t>or patients with </a:t>
            </a:r>
            <a:r>
              <a:rPr lang="en-US" sz="1600" dirty="0" err="1">
                <a:solidFill>
                  <a:srgbClr val="FF0000"/>
                </a:solidFill>
              </a:rPr>
              <a:t>Hep</a:t>
            </a:r>
            <a:r>
              <a:rPr lang="en-US" sz="1600" dirty="0">
                <a:solidFill>
                  <a:srgbClr val="FF0000"/>
                </a:solidFill>
              </a:rPr>
              <a:t> B or </a:t>
            </a:r>
            <a:r>
              <a:rPr lang="en-US" sz="1600" dirty="0" err="1">
                <a:solidFill>
                  <a:srgbClr val="FF0000"/>
                </a:solidFill>
              </a:rPr>
              <a:t>Hep</a:t>
            </a:r>
            <a:r>
              <a:rPr lang="en-US" sz="1600" dirty="0">
                <a:solidFill>
                  <a:srgbClr val="FF0000"/>
                </a:solidFill>
              </a:rPr>
              <a:t> C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Cost:  5 mg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BID--$2100 for 30 day supply</a:t>
            </a:r>
          </a:p>
        </p:txBody>
      </p:sp>
    </p:spTree>
    <p:extLst>
      <p:ext uri="{BB962C8B-B14F-4D97-AF65-F5344CB8AC3E}">
        <p14:creationId xmlns:p14="http://schemas.microsoft.com/office/powerpoint/2010/main" val="254186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7000" y="377890"/>
            <a:ext cx="1257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Rituximab</a:t>
            </a:r>
            <a:endParaRPr lang="en-US" dirty="0"/>
          </a:p>
        </p:txBody>
      </p:sp>
      <p:pic>
        <p:nvPicPr>
          <p:cNvPr id="9" name="Picture 2" descr="http://img.medscape.com/article/745/566/745566-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99"/>
            <a:ext cx="4419600" cy="65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886200" y="568390"/>
            <a:ext cx="2590800" cy="126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29200" y="1905000"/>
            <a:ext cx="3657600" cy="152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First approved for Non-</a:t>
            </a:r>
            <a:r>
              <a:rPr lang="en-US" sz="1400" dirty="0" err="1" smtClean="0">
                <a:solidFill>
                  <a:schemeClr val="tx1"/>
                </a:solidFill>
              </a:rPr>
              <a:t>Hodgkins</a:t>
            </a:r>
            <a:r>
              <a:rPr lang="en-US" sz="1400" dirty="0" smtClean="0">
                <a:solidFill>
                  <a:schemeClr val="tx1"/>
                </a:solidFill>
              </a:rPr>
              <a:t> Lymphoma</a:t>
            </a:r>
          </a:p>
          <a:p>
            <a:pPr marL="285750" indent="-285750"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Anti-CD20 monoclonal antibody</a:t>
            </a:r>
          </a:p>
          <a:p>
            <a:pPr marL="285750" indent="-285750" algn="l">
              <a:lnSpc>
                <a:spcPct val="80000"/>
              </a:lnSpc>
              <a:buFont typeface="Wingdings" pitchFamily="2" charset="2"/>
              <a:buChar char="§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CD 20 marker present on the surface of almost all normal and malignant B cells</a:t>
            </a:r>
          </a:p>
        </p:txBody>
      </p:sp>
    </p:spTree>
    <p:extLst>
      <p:ext uri="{BB962C8B-B14F-4D97-AF65-F5344CB8AC3E}">
        <p14:creationId xmlns:p14="http://schemas.microsoft.com/office/powerpoint/2010/main" val="258781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524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Pathophysiology of Rheumatoid Arthritis</a:t>
            </a:r>
            <a:endParaRPr lang="en-US" sz="1600" b="1" dirty="0"/>
          </a:p>
        </p:txBody>
      </p:sp>
      <p:pic>
        <p:nvPicPr>
          <p:cNvPr id="5122" name="Picture 2" descr="T Cells Are Key Initiators of RA Pathogen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9549"/>
            <a:ext cx="8305800" cy="623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9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353009"/>
            <a:ext cx="1257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Rituximab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5800" y="914400"/>
            <a:ext cx="8153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Trials showed it to be </a:t>
            </a:r>
            <a:r>
              <a:rPr lang="en-US" sz="1600" dirty="0" smtClean="0">
                <a:solidFill>
                  <a:srgbClr val="FF0000"/>
                </a:solidFill>
              </a:rPr>
              <a:t>safe t</a:t>
            </a:r>
            <a:r>
              <a:rPr lang="en-US" sz="1600" dirty="0" smtClean="0">
                <a:solidFill>
                  <a:schemeClr val="tx1"/>
                </a:solidFill>
              </a:rPr>
              <a:t>o use in patients with RA on </a:t>
            </a:r>
            <a:r>
              <a:rPr lang="en-US" sz="1600" dirty="0" smtClean="0">
                <a:solidFill>
                  <a:srgbClr val="FF0000"/>
                </a:solidFill>
              </a:rPr>
              <a:t>MTX or cyclophosphamide</a:t>
            </a:r>
          </a:p>
          <a:p>
            <a:pPr marL="342900" indent="-34290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Did not appear to increase infection rates or adverse effect immunoglobulin levels when compared to placebo</a:t>
            </a:r>
          </a:p>
          <a:p>
            <a:pPr marL="342900" indent="-34290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Dose 1000 mg infusions on week 0 and then week 2</a:t>
            </a:r>
          </a:p>
          <a:p>
            <a:pPr marL="342900" indent="-34290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Premedicate</a:t>
            </a:r>
            <a:r>
              <a:rPr lang="en-US" sz="1600" dirty="0" smtClean="0">
                <a:solidFill>
                  <a:schemeClr val="tx1"/>
                </a:solidFill>
              </a:rPr>
              <a:t> with </a:t>
            </a:r>
            <a:r>
              <a:rPr lang="en-US" sz="1600" dirty="0" smtClean="0">
                <a:solidFill>
                  <a:schemeClr val="tx1"/>
                </a:solidFill>
              </a:rPr>
              <a:t>Methylprednisolone (Solumedrol) </a:t>
            </a:r>
            <a:r>
              <a:rPr lang="en-US" sz="1600" dirty="0" smtClean="0">
                <a:solidFill>
                  <a:schemeClr val="tx1"/>
                </a:solidFill>
              </a:rPr>
              <a:t>to prevent infusion related toxicities.</a:t>
            </a:r>
          </a:p>
          <a:p>
            <a:pPr marL="342900" indent="-34290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Generally considered when </a:t>
            </a:r>
            <a:r>
              <a:rPr lang="en-US" sz="1600" dirty="0" smtClean="0">
                <a:solidFill>
                  <a:srgbClr val="FF0000"/>
                </a:solidFill>
              </a:rPr>
              <a:t>patients fail therapy with DMARD + other biologic therapy</a:t>
            </a:r>
          </a:p>
          <a:p>
            <a:pPr marL="342900" indent="-342900" algn="l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Case reports of rare PML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371600" y="3676260"/>
            <a:ext cx="6705600" cy="2495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FF0000"/>
                </a:solidFill>
              </a:rPr>
              <a:t>Progressive multifocal </a:t>
            </a:r>
            <a:r>
              <a:rPr lang="en-US" sz="1400" dirty="0" err="1" smtClean="0">
                <a:solidFill>
                  <a:srgbClr val="FF0000"/>
                </a:solidFill>
              </a:rPr>
              <a:t>leukoencephalopathy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(PML) is an opportunistic viral infection of the brain that usually leads to death  or severe disability.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86% of population have antibodies to this virus: a </a:t>
            </a:r>
            <a:r>
              <a:rPr lang="en-US" sz="1400" dirty="0" err="1" smtClean="0">
                <a:solidFill>
                  <a:schemeClr val="tx1"/>
                </a:solidFill>
              </a:rPr>
              <a:t>polyomavirus</a:t>
            </a:r>
            <a:r>
              <a:rPr lang="en-US" sz="1400" dirty="0" smtClean="0">
                <a:solidFill>
                  <a:schemeClr val="tx1"/>
                </a:solidFill>
              </a:rPr>
              <a:t> called the JC virus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Infections lies latent until immune system suppressed.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PML is a demyelinating disease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Weakness, paralysis, loss of vision and speech and cognitive deterioration.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Death can occur within 4 months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Treatment: none</a:t>
            </a:r>
          </a:p>
        </p:txBody>
      </p:sp>
    </p:spTree>
    <p:extLst>
      <p:ext uri="{BB962C8B-B14F-4D97-AF65-F5344CB8AC3E}">
        <p14:creationId xmlns:p14="http://schemas.microsoft.com/office/powerpoint/2010/main" val="239915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3530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Glucocorticoids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966492"/>
            <a:ext cx="8458200" cy="187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Most potent and rapidly acting anti-inflammatory agent</a:t>
            </a:r>
          </a:p>
          <a:p>
            <a:pPr marL="285750" indent="-285750" algn="l"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 smtClean="0">
                <a:solidFill>
                  <a:schemeClr val="tx1"/>
                </a:solidFill>
              </a:rPr>
              <a:t>Used as a </a:t>
            </a:r>
            <a:r>
              <a:rPr lang="en-US" sz="1600" dirty="0" smtClean="0">
                <a:solidFill>
                  <a:srgbClr val="FF0000"/>
                </a:solidFill>
              </a:rPr>
              <a:t>bridge therapy until DMARDs become effective</a:t>
            </a:r>
          </a:p>
          <a:p>
            <a:pPr marL="285750" indent="-285750" algn="l"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 smtClean="0">
                <a:solidFill>
                  <a:schemeClr val="tx1"/>
                </a:solidFill>
              </a:rPr>
              <a:t>Low dose systemic therapy, may slow the rate of joint damage, and is effective in refractory RA</a:t>
            </a:r>
          </a:p>
          <a:p>
            <a:pPr marL="285750" indent="-285750" algn="l"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Local injection is efficacious and less toxic than DMARDs</a:t>
            </a:r>
          </a:p>
          <a:p>
            <a:pPr marL="285750" indent="-285750" algn="l"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>
                <a:solidFill>
                  <a:srgbClr val="0070C0"/>
                </a:solidFill>
              </a:rPr>
              <a:t>Intra-articular:  avoid repetitive injections into same joint more than 1 injection every 3 </a:t>
            </a:r>
            <a:r>
              <a:rPr lang="en-US" sz="1600" dirty="0" smtClean="0">
                <a:solidFill>
                  <a:srgbClr val="0070C0"/>
                </a:solidFill>
              </a:rPr>
              <a:t>months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3200400"/>
            <a:ext cx="6477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Low dose</a:t>
            </a:r>
            <a:r>
              <a:rPr lang="en-US" sz="1600" dirty="0" smtClean="0">
                <a:solidFill>
                  <a:schemeClr val="tx1"/>
                </a:solidFill>
              </a:rPr>
              <a:t>:  &lt; 10 mg/day as </a:t>
            </a:r>
            <a:r>
              <a:rPr lang="en-US" sz="1600" dirty="0" smtClean="0">
                <a:solidFill>
                  <a:srgbClr val="FF0000"/>
                </a:solidFill>
              </a:rPr>
              <a:t>adjunct </a:t>
            </a:r>
            <a:r>
              <a:rPr lang="en-US" sz="1600" dirty="0" smtClean="0">
                <a:solidFill>
                  <a:schemeClr val="tx1"/>
                </a:solidFill>
              </a:rPr>
              <a:t>to other anti-inflammatory therapies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Bursts</a:t>
            </a:r>
            <a:r>
              <a:rPr lang="en-US" sz="1600" dirty="0" smtClean="0">
                <a:solidFill>
                  <a:schemeClr val="tx1"/>
                </a:solidFill>
              </a:rPr>
              <a:t>:  start with up to 1 mg/kg/day then rapid taper over 1-3 weeks to low dose of off completely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High dose</a:t>
            </a:r>
            <a:r>
              <a:rPr lang="en-US" sz="1600" dirty="0" smtClean="0">
                <a:solidFill>
                  <a:schemeClr val="tx1"/>
                </a:solidFill>
              </a:rPr>
              <a:t>:  1 mg/kg/day indicated for </a:t>
            </a:r>
            <a:r>
              <a:rPr lang="en-US" sz="1600" dirty="0" smtClean="0">
                <a:solidFill>
                  <a:srgbClr val="FF0000"/>
                </a:solidFill>
              </a:rPr>
              <a:t>severe extra-articular </a:t>
            </a:r>
            <a:r>
              <a:rPr lang="en-US" sz="1600" dirty="0" smtClean="0">
                <a:solidFill>
                  <a:schemeClr val="tx1"/>
                </a:solidFill>
              </a:rPr>
              <a:t>disease or major end-organ involvement</a:t>
            </a:r>
          </a:p>
        </p:txBody>
      </p:sp>
    </p:spTree>
    <p:extLst>
      <p:ext uri="{BB962C8B-B14F-4D97-AF65-F5344CB8AC3E}">
        <p14:creationId xmlns:p14="http://schemas.microsoft.com/office/powerpoint/2010/main" val="177750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3530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Glucocorticoids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47800" y="4114800"/>
            <a:ext cx="6840538" cy="160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200400" algn="l"/>
              </a:tabLst>
            </a:pPr>
            <a:r>
              <a:rPr lang="en-US" sz="1600" b="1" dirty="0" smtClean="0">
                <a:solidFill>
                  <a:schemeClr val="tx1"/>
                </a:solidFill>
              </a:rPr>
              <a:t>Reducing the risk of osteoporosis</a:t>
            </a:r>
          </a:p>
          <a:p>
            <a:pPr marL="742950" lvl="1" indent="-285750" algn="l"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egular exercise, timely estrogen therapy, supplemental calcium and vitamin D</a:t>
            </a:r>
          </a:p>
          <a:p>
            <a:pPr marL="742950" lvl="1" indent="-285750" algn="l">
              <a:buFont typeface="Wingdings" pitchFamily="2" charset="2"/>
              <a:buChar char="§"/>
              <a:tabLst>
                <a:tab pos="32004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alcitonin or </a:t>
            </a:r>
            <a:r>
              <a:rPr lang="en-US" sz="1600" dirty="0" err="1" smtClean="0">
                <a:solidFill>
                  <a:schemeClr val="tx1"/>
                </a:solidFill>
              </a:rPr>
              <a:t>biphosphonates</a:t>
            </a:r>
            <a:r>
              <a:rPr lang="en-US" sz="1600" dirty="0" smtClean="0">
                <a:solidFill>
                  <a:schemeClr val="tx1"/>
                </a:solidFill>
              </a:rPr>
              <a:t> in patients with low bone mass and refractory to hormone replacement therapy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09006" y="990600"/>
            <a:ext cx="4573587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200400" algn="l"/>
              </a:tabLst>
            </a:pPr>
            <a:r>
              <a:rPr lang="en-US" sz="1600" b="1" dirty="0" smtClean="0">
                <a:solidFill>
                  <a:schemeClr val="tx1"/>
                </a:solidFill>
              </a:rPr>
              <a:t>Side effects</a:t>
            </a:r>
          </a:p>
          <a:p>
            <a:pPr lvl="1" algn="l">
              <a:tabLst>
                <a:tab pos="320040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CNS</a:t>
            </a:r>
            <a:r>
              <a:rPr lang="en-US" sz="1600" dirty="0" smtClean="0">
                <a:solidFill>
                  <a:schemeClr val="tx1"/>
                </a:solidFill>
              </a:rPr>
              <a:t>:  psychosis, sense of well-being</a:t>
            </a:r>
          </a:p>
          <a:p>
            <a:pPr lvl="1" algn="l">
              <a:tabLst>
                <a:tab pos="320040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GI:</a:t>
            </a:r>
            <a:r>
              <a:rPr lang="en-US" sz="1600" dirty="0" smtClean="0">
                <a:solidFill>
                  <a:schemeClr val="tx1"/>
                </a:solidFill>
              </a:rPr>
              <a:t>  ulcer, weight gain, increased appetite</a:t>
            </a:r>
          </a:p>
          <a:p>
            <a:pPr lvl="1" algn="l">
              <a:tabLst>
                <a:tab pos="320040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Ocular:</a:t>
            </a:r>
            <a:r>
              <a:rPr lang="en-US" sz="1600" dirty="0" smtClean="0">
                <a:solidFill>
                  <a:schemeClr val="tx1"/>
                </a:solidFill>
              </a:rPr>
              <a:t>  glaucoma, cataract</a:t>
            </a:r>
          </a:p>
          <a:p>
            <a:pPr lvl="1" algn="l">
              <a:tabLst>
                <a:tab pos="320040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Endocrine and metabolic</a:t>
            </a:r>
            <a:r>
              <a:rPr lang="en-US" sz="1600" dirty="0" smtClean="0">
                <a:solidFill>
                  <a:schemeClr val="tx1"/>
                </a:solidFill>
              </a:rPr>
              <a:t>:  DM, HTN, cholesterol</a:t>
            </a:r>
          </a:p>
          <a:p>
            <a:pPr lvl="1" algn="l">
              <a:tabLst>
                <a:tab pos="320040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Dermatologic</a:t>
            </a:r>
            <a:r>
              <a:rPr lang="en-US" sz="1600" dirty="0" smtClean="0">
                <a:solidFill>
                  <a:schemeClr val="tx1"/>
                </a:solidFill>
              </a:rPr>
              <a:t>: acne, </a:t>
            </a:r>
            <a:r>
              <a:rPr lang="en-US" sz="1600" dirty="0" err="1" smtClean="0">
                <a:solidFill>
                  <a:schemeClr val="tx1"/>
                </a:solidFill>
              </a:rPr>
              <a:t>cushingoid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facies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>
              <a:tabLst>
                <a:tab pos="3200400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Neuromuscular and skeletal</a:t>
            </a:r>
            <a:r>
              <a:rPr lang="en-US" sz="1600" dirty="0" smtClean="0">
                <a:solidFill>
                  <a:schemeClr val="tx1"/>
                </a:solidFill>
              </a:rPr>
              <a:t>:  osteoporosis</a:t>
            </a:r>
          </a:p>
        </p:txBody>
      </p:sp>
    </p:spTree>
    <p:extLst>
      <p:ext uri="{BB962C8B-B14F-4D97-AF65-F5344CB8AC3E}">
        <p14:creationId xmlns:p14="http://schemas.microsoft.com/office/powerpoint/2010/main" val="390852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81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RA Treatment Algorithm</a:t>
            </a:r>
            <a:endParaRPr lang="en-US" sz="16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95400" y="914400"/>
            <a:ext cx="6705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l"/>
            <a:r>
              <a:rPr lang="en-US" sz="1600" b="1" dirty="0" smtClean="0">
                <a:solidFill>
                  <a:schemeClr val="tx1"/>
                </a:solidFill>
              </a:rPr>
              <a:t>Suspect RA</a:t>
            </a:r>
          </a:p>
          <a:p>
            <a:pPr marL="914400" lvl="1" indent="-457200" algn="l"/>
            <a:r>
              <a:rPr lang="en-US" sz="1600" dirty="0" smtClean="0">
                <a:solidFill>
                  <a:srgbClr val="FF0000"/>
                </a:solidFill>
              </a:rPr>
              <a:t>NSAIDs</a:t>
            </a:r>
            <a:r>
              <a:rPr lang="en-US" sz="1600" dirty="0" smtClean="0">
                <a:solidFill>
                  <a:schemeClr val="tx1"/>
                </a:solidFill>
              </a:rPr>
              <a:t> until diagnosis confirmed</a:t>
            </a:r>
          </a:p>
          <a:p>
            <a:pPr marL="914400" lvl="1" indent="-457200" algn="l"/>
            <a:endParaRPr lang="en-US" sz="1600" dirty="0" smtClean="0">
              <a:solidFill>
                <a:schemeClr val="tx1"/>
              </a:solidFill>
            </a:endParaRPr>
          </a:p>
          <a:p>
            <a:pPr marL="533400" indent="-533400" algn="l"/>
            <a:r>
              <a:rPr lang="en-US" sz="1600" b="1" dirty="0">
                <a:solidFill>
                  <a:schemeClr val="tx1"/>
                </a:solidFill>
              </a:rPr>
              <a:t>RA diagnosed</a:t>
            </a:r>
          </a:p>
          <a:p>
            <a:pPr marL="914400" lvl="1" indent="-457200" algn="l"/>
            <a:r>
              <a:rPr lang="en-US" sz="1600" dirty="0" smtClean="0">
                <a:solidFill>
                  <a:srgbClr val="FF0000"/>
                </a:solidFill>
              </a:rPr>
              <a:t>DMARD therapy</a:t>
            </a:r>
          </a:p>
          <a:p>
            <a:pPr marL="914400" lvl="1" indent="-457200" algn="l"/>
            <a:r>
              <a:rPr lang="en-US" sz="1600" dirty="0" smtClean="0">
                <a:solidFill>
                  <a:schemeClr val="tx1"/>
                </a:solidFill>
              </a:rPr>
              <a:t>May continue NSAID</a:t>
            </a:r>
          </a:p>
          <a:p>
            <a:pPr marL="914400" lvl="1" indent="-457200" algn="l"/>
            <a:r>
              <a:rPr lang="en-US" sz="1600" dirty="0" smtClean="0">
                <a:solidFill>
                  <a:schemeClr val="tx1"/>
                </a:solidFill>
              </a:rPr>
              <a:t>May consider Steroid for Rapid relief of inflammation (bridge therapy)</a:t>
            </a:r>
          </a:p>
          <a:p>
            <a:pPr marL="914400" lvl="1" indent="-457200" algn="l"/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/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tabLst>
                <a:tab pos="210820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REMISSION:</a:t>
            </a:r>
            <a:r>
              <a:rPr lang="en-US" sz="1600" dirty="0" smtClean="0">
                <a:solidFill>
                  <a:schemeClr val="tx1"/>
                </a:solidFill>
              </a:rPr>
              <a:t> 	Continue Therapy &amp; Taper steroids if possible</a:t>
            </a:r>
          </a:p>
          <a:p>
            <a:pPr marL="914400" lvl="1" indent="-457200" algn="l"/>
            <a:endParaRPr lang="en-US" sz="1600" dirty="0">
              <a:solidFill>
                <a:schemeClr val="tx1"/>
              </a:solidFill>
            </a:endParaRPr>
          </a:p>
          <a:p>
            <a:pPr marL="914400" lvl="1" indent="-457200" algn="l">
              <a:tabLst>
                <a:tab pos="210820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NO Remission</a:t>
            </a:r>
            <a:r>
              <a:rPr lang="en-US" sz="1600" dirty="0" smtClean="0">
                <a:solidFill>
                  <a:schemeClr val="tx1"/>
                </a:solidFill>
              </a:rPr>
              <a:t>:   	Combination DMARD </a:t>
            </a:r>
            <a:r>
              <a:rPr lang="en-US" sz="1600" dirty="0" err="1" smtClean="0">
                <a:solidFill>
                  <a:schemeClr val="tx1"/>
                </a:solidFill>
              </a:rPr>
              <a:t>Tx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marL="914400" lvl="1" indent="-457200" algn="l">
              <a:tabLst>
                <a:tab pos="21082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Add </a:t>
            </a:r>
            <a:r>
              <a:rPr lang="en-US" sz="1600" dirty="0" smtClean="0">
                <a:solidFill>
                  <a:srgbClr val="FF0000"/>
                </a:solidFill>
              </a:rPr>
              <a:t>biologic</a:t>
            </a:r>
          </a:p>
          <a:p>
            <a:pPr marL="914400" lvl="1" indent="-457200" algn="l">
              <a:tabLst>
                <a:tab pos="2108200" algn="l"/>
              </a:tabLst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tabLst>
                <a:tab pos="2108200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REFRACTORY</a:t>
            </a:r>
            <a:r>
              <a:rPr lang="en-US" sz="1600" dirty="0" smtClean="0">
                <a:solidFill>
                  <a:schemeClr val="tx1"/>
                </a:solidFill>
              </a:rPr>
              <a:t>:	Add biologic if not already tried</a:t>
            </a:r>
          </a:p>
          <a:p>
            <a:pPr marL="914400" lvl="1" indent="-457200" algn="l">
              <a:tabLst>
                <a:tab pos="21082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Consider </a:t>
            </a:r>
            <a:r>
              <a:rPr lang="en-US" sz="1600" dirty="0" smtClean="0">
                <a:solidFill>
                  <a:srgbClr val="FF0000"/>
                </a:solidFill>
              </a:rPr>
              <a:t>RITUXIMAB</a:t>
            </a:r>
            <a:r>
              <a:rPr lang="en-US" sz="1600" dirty="0" smtClean="0">
                <a:solidFill>
                  <a:schemeClr val="tx1"/>
                </a:solidFill>
              </a:rPr>
              <a:t>  or  </a:t>
            </a:r>
            <a:r>
              <a:rPr lang="en-US" sz="1600" dirty="0" smtClean="0">
                <a:solidFill>
                  <a:srgbClr val="FF0000"/>
                </a:solidFill>
              </a:rPr>
              <a:t>ABATACEPT</a:t>
            </a:r>
          </a:p>
          <a:p>
            <a:pPr marL="914400" lvl="1" indent="-457200" algn="l">
              <a:tabLst>
                <a:tab pos="21082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Consider switching to another biologic</a:t>
            </a:r>
          </a:p>
          <a:p>
            <a:pPr marL="914400" lvl="1" indent="-457200" algn="l">
              <a:tabLst>
                <a:tab pos="21082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Consider enrollment in clinical trial</a:t>
            </a:r>
          </a:p>
        </p:txBody>
      </p:sp>
    </p:spTree>
    <p:extLst>
      <p:ext uri="{BB962C8B-B14F-4D97-AF65-F5344CB8AC3E}">
        <p14:creationId xmlns:p14="http://schemas.microsoft.com/office/powerpoint/2010/main" val="300431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25218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533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Approach for </a:t>
            </a:r>
            <a:r>
              <a:rPr lang="en-US" b="1" dirty="0" err="1" smtClean="0"/>
              <a:t>Tx</a:t>
            </a:r>
            <a:r>
              <a:rPr lang="en-US" b="1" dirty="0" smtClean="0"/>
              <a:t> of RA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334000"/>
            <a:ext cx="41910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I:    Synthetic DMARD   +    Steroids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20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533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Approach for </a:t>
            </a:r>
            <a:r>
              <a:rPr lang="en-US" b="1" dirty="0" err="1" smtClean="0"/>
              <a:t>Tx</a:t>
            </a:r>
            <a:r>
              <a:rPr lang="en-US" b="1" dirty="0" smtClean="0"/>
              <a:t> of RA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873974"/>
            <a:ext cx="68580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II:    Synthetic DMART Combo    ±    TNF-inhibitor    ±    Steroids</a:t>
            </a:r>
            <a:endParaRPr 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7" y="1219200"/>
            <a:ext cx="8448675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42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533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Approach for </a:t>
            </a:r>
            <a:r>
              <a:rPr lang="en-US" b="1" dirty="0" err="1" smtClean="0"/>
              <a:t>Tx</a:t>
            </a:r>
            <a:r>
              <a:rPr lang="en-US" b="1" dirty="0" smtClean="0"/>
              <a:t> of RA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7224" y="5334000"/>
            <a:ext cx="586740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306513" algn="l"/>
              </a:tabLst>
            </a:pPr>
            <a:r>
              <a:rPr lang="en-US" b="1" dirty="0" smtClean="0"/>
              <a:t>Phase III:   </a:t>
            </a:r>
            <a:r>
              <a:rPr lang="en-US" b="1" dirty="0"/>
              <a:t>	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TNF-inhibitor  +   DMARD              or</a:t>
            </a:r>
          </a:p>
          <a:p>
            <a:pPr>
              <a:tabLst>
                <a:tab pos="1306513" algn="l"/>
              </a:tabLst>
            </a:pPr>
            <a:r>
              <a:rPr lang="en-US" b="1" dirty="0" smtClean="0"/>
              <a:t>	Co-Stimulator Blocker  +  DMARD	    or</a:t>
            </a:r>
          </a:p>
          <a:p>
            <a:pPr>
              <a:tabLst>
                <a:tab pos="1306513" algn="l"/>
              </a:tabLst>
            </a:pPr>
            <a:r>
              <a:rPr lang="en-US" b="1" dirty="0" smtClean="0"/>
              <a:t>	Anti-CD3 Blocker  +  DMARD               or</a:t>
            </a:r>
            <a:r>
              <a:rPr lang="en-US" b="1" dirty="0"/>
              <a:t>	</a:t>
            </a:r>
            <a:r>
              <a:rPr lang="en-US" b="1" dirty="0" smtClean="0"/>
              <a:t>	IL-6 Inhibitor  +  DMARD	</a:t>
            </a:r>
            <a:endParaRPr lang="en-US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143000"/>
            <a:ext cx="84486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5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4572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Criteria for Complete Clinical Remission in RA</a:t>
            </a:r>
            <a:endParaRPr lang="en-US" sz="16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914400"/>
            <a:ext cx="8153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rgbClr val="FF0000"/>
                </a:solidFill>
              </a:rPr>
              <a:t>minimum of 5 </a:t>
            </a:r>
            <a:r>
              <a:rPr lang="en-US" sz="1600" dirty="0" smtClean="0">
                <a:solidFill>
                  <a:schemeClr val="tx1"/>
                </a:solidFill>
              </a:rPr>
              <a:t>of the following requirements must be fulfilled for at least 2 consecutive months in a patient with RA: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Morning stiffness not &gt; 15 minutes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fatigue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joint pain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joint tenderness or pain on motion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soft-tissue swelling in joints or tendon sheaths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Erythrocyte Sedimentation Rate : ESR &lt; 30 mm/</a:t>
            </a:r>
            <a:r>
              <a:rPr lang="en-US" sz="1600" dirty="0" err="1" smtClean="0">
                <a:solidFill>
                  <a:schemeClr val="tx1"/>
                </a:solidFill>
              </a:rPr>
              <a:t>hr</a:t>
            </a:r>
            <a:r>
              <a:rPr lang="en-US" sz="1600" dirty="0" smtClean="0">
                <a:solidFill>
                  <a:schemeClr val="tx1"/>
                </a:solidFill>
              </a:rPr>
              <a:t> (females) or 20 mm/</a:t>
            </a:r>
            <a:r>
              <a:rPr lang="en-US" sz="1600" dirty="0" err="1" smtClean="0">
                <a:solidFill>
                  <a:schemeClr val="tx1"/>
                </a:solidFill>
              </a:rPr>
              <a:t>hr</a:t>
            </a:r>
            <a:r>
              <a:rPr lang="en-US" sz="1600" dirty="0" smtClean="0">
                <a:solidFill>
                  <a:schemeClr val="tx1"/>
                </a:solidFill>
              </a:rPr>
              <a:t> (males)</a:t>
            </a:r>
          </a:p>
        </p:txBody>
      </p:sp>
    </p:spTree>
    <p:extLst>
      <p:ext uri="{BB962C8B-B14F-4D97-AF65-F5344CB8AC3E}">
        <p14:creationId xmlns:p14="http://schemas.microsoft.com/office/powerpoint/2010/main" val="214820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Osteoarthritis</a:t>
            </a:r>
            <a:endParaRPr 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71600" y="838200"/>
            <a:ext cx="7391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Process of joint destruction after repeated “</a:t>
            </a:r>
            <a:r>
              <a:rPr lang="en-US" sz="1600" dirty="0" smtClean="0">
                <a:solidFill>
                  <a:srgbClr val="FF0000"/>
                </a:solidFill>
              </a:rPr>
              <a:t>wear and tear</a:t>
            </a:r>
            <a:r>
              <a:rPr lang="en-US" sz="1600" dirty="0" smtClean="0">
                <a:solidFill>
                  <a:schemeClr val="tx1"/>
                </a:solidFill>
              </a:rPr>
              <a:t>” on a particular joint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Most common form of joint disease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Most prevalent in older patients (&gt; 65 </a:t>
            </a:r>
            <a:r>
              <a:rPr lang="en-US" sz="1600" dirty="0" err="1" smtClean="0">
                <a:solidFill>
                  <a:schemeClr val="tx1"/>
                </a:solidFill>
              </a:rPr>
              <a:t>y.o</a:t>
            </a:r>
            <a:r>
              <a:rPr lang="en-US" sz="1600" dirty="0" smtClean="0">
                <a:solidFill>
                  <a:schemeClr val="tx1"/>
                </a:solidFill>
              </a:rPr>
              <a:t>.)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Men = women</a:t>
            </a:r>
          </a:p>
          <a:p>
            <a:pPr marL="285750" indent="-285750" algn="l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Risk factors: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Obesity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Sports/trauma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± genetic factors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71600" y="4453354"/>
            <a:ext cx="6858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Weight bearing joints usually affected early along with small joints of hands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Knees, hips, cervical and lumbar spine, DIP, PIP, MCP, MTP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symmetrical involvement of joints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NO systemic  involvement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ONLY symptomatic – NO control over autoimmune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Pathogenesis &amp; TX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852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Osteoarthritis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Pharmacologic TX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56270"/>
              </p:ext>
            </p:extLst>
          </p:nvPr>
        </p:nvGraphicFramePr>
        <p:xfrm>
          <a:off x="1295400" y="1524000"/>
          <a:ext cx="6781800" cy="434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85"/>
                <a:gridCol w="4577715"/>
              </a:tblGrid>
              <a:tr h="25007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Acetaminophen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COX-2 selective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inhibitor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Non-selective NSAID ±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misosprostol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or PPI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Non-acetylated salicylates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Tramadol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Opoids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132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Intra-articular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Corticosteroids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Hyaluronan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132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Topical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Capsaicin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Methylsalicylate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hss.edu/images/corporate/treating-ia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6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Osteoarthritis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762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Treatment Algorithm</a:t>
            </a:r>
            <a:endParaRPr lang="en-US" sz="16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28800" y="1524000"/>
            <a:ext cx="2971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666633"/>
                  </a:outerShdw>
                </a:effectLst>
                <a:latin typeface="Arial Narrow" pitchFamily="34" charset="0"/>
                <a:cs typeface="+mn-cs"/>
              </a:rPr>
              <a:t>Non-pharmacologic</a:t>
            </a:r>
            <a:endParaRPr lang="en-US" sz="2400" b="1" dirty="0">
              <a:effectLst>
                <a:outerShdw blurRad="38100" dist="38100" dir="2700000" algn="tl">
                  <a:srgbClr val="666633"/>
                </a:outerShdw>
              </a:effectLst>
              <a:latin typeface="Arial Narrow" pitchFamily="34" charset="0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2667000"/>
            <a:ext cx="3962400" cy="1017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Arial Narrow" pitchFamily="34" charset="0"/>
              </a:rPr>
              <a:t>Acetaminophen 1 </a:t>
            </a:r>
            <a:r>
              <a:rPr lang="en-US" sz="2400" b="1" dirty="0" err="1">
                <a:latin typeface="Arial Narrow" pitchFamily="34" charset="0"/>
              </a:rPr>
              <a:t>gm</a:t>
            </a:r>
            <a:r>
              <a:rPr lang="en-US" sz="2400" b="1" dirty="0">
                <a:latin typeface="Arial Narrow" pitchFamily="34" charset="0"/>
              </a:rPr>
              <a:t> QID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Arial Narrow" pitchFamily="34" charset="0"/>
              </a:rPr>
              <a:t>Topical therapy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95400" y="4330700"/>
            <a:ext cx="40386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666633"/>
                  </a:outerShdw>
                </a:effectLst>
                <a:latin typeface="Arial Narrow" pitchFamily="34" charset="0"/>
                <a:cs typeface="+mn-cs"/>
              </a:rPr>
              <a:t>Non-acetylated NSAIDs, ibuprofen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95400" y="58674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666633"/>
                  </a:outerShdw>
                </a:effectLst>
                <a:latin typeface="Arial Narrow" pitchFamily="34" charset="0"/>
                <a:cs typeface="+mn-cs"/>
              </a:rPr>
              <a:t>NSAIDs/COX-2 Inhibitors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276600" y="205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276600" y="3810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76600" y="5334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867400" y="2041525"/>
            <a:ext cx="2438400" cy="3276600"/>
          </a:xfrm>
          <a:prstGeom prst="ellipse">
            <a:avLst/>
          </a:prstGeom>
          <a:solidFill>
            <a:schemeClr val="accent1">
              <a:alpha val="23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Steroid Injections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cs typeface="+mn-cs"/>
            </a:endParaRPr>
          </a:p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Tramadol</a:t>
            </a:r>
          </a:p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Opioids</a:t>
            </a:r>
          </a:p>
          <a:p>
            <a:pPr algn="ctr"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Hyaluronan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  <a:cs typeface="+mn-cs"/>
            </a:endParaRPr>
          </a:p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Chondroitin/</a:t>
            </a:r>
          </a:p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rPr>
              <a:t>Glucosamine</a:t>
            </a:r>
          </a:p>
        </p:txBody>
      </p:sp>
    </p:spTree>
    <p:extLst>
      <p:ext uri="{BB962C8B-B14F-4D97-AF65-F5344CB8AC3E}">
        <p14:creationId xmlns:p14="http://schemas.microsoft.com/office/powerpoint/2010/main" val="328446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38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Acetaminophen</a:t>
            </a:r>
            <a:endParaRPr lang="en-US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371600" y="914400"/>
            <a:ext cx="617220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Pain relief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May be less effective when secondary inflammation occurs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Up to 4 </a:t>
            </a:r>
            <a:r>
              <a:rPr lang="en-US" sz="1600" dirty="0" err="1" smtClean="0">
                <a:solidFill>
                  <a:srgbClr val="FF0000"/>
                </a:solidFill>
              </a:rPr>
              <a:t>gm</a:t>
            </a:r>
            <a:r>
              <a:rPr lang="en-US" sz="1600" dirty="0" smtClean="0">
                <a:solidFill>
                  <a:srgbClr val="FF0000"/>
                </a:solidFill>
              </a:rPr>
              <a:t>/day </a:t>
            </a:r>
            <a:r>
              <a:rPr lang="en-US" sz="1600" dirty="0" smtClean="0">
                <a:solidFill>
                  <a:schemeClr val="tx1"/>
                </a:solidFill>
              </a:rPr>
              <a:t>-  less if pre-existing liver disease/</a:t>
            </a:r>
            <a:r>
              <a:rPr lang="en-US" sz="1600" dirty="0" err="1" smtClean="0">
                <a:solidFill>
                  <a:schemeClr val="tx1"/>
                </a:solidFill>
              </a:rPr>
              <a:t>alcholism</a:t>
            </a:r>
            <a:r>
              <a:rPr lang="en-US" sz="1600" dirty="0" smtClean="0">
                <a:solidFill>
                  <a:schemeClr val="tx1"/>
                </a:solidFill>
              </a:rPr>
              <a:t>/elderly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Monitoring:  LFTs when used regularly at higher doses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828800" y="3036332"/>
            <a:ext cx="5029200" cy="647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Pain relief and reduction of secondary inflammation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Use </a:t>
            </a:r>
            <a:r>
              <a:rPr lang="en-US" sz="1600" dirty="0" smtClean="0">
                <a:solidFill>
                  <a:srgbClr val="FF0000"/>
                </a:solidFill>
              </a:rPr>
              <a:t>lower dosages than for RA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NSAID</a:t>
            </a:r>
            <a:endParaRPr lang="en-US" b="1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600200" y="4724400"/>
            <a:ext cx="5410200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For mild pain relief with NSAIDs or acetaminophen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Not for hip arthritis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SE’s generally mild, often not tolerated du to burning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May take several weeks to achieve consistent pain relief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4200" y="4278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Topical Analgesics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936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8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Opioids or Opioid-Like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190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Tramadol</a:t>
            </a:r>
            <a:endParaRPr 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0" y="8382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Reserved for patients who have failed multiple other agents or contraindicated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Consider for </a:t>
            </a:r>
            <a:r>
              <a:rPr lang="en-US" sz="1600" dirty="0" smtClean="0">
                <a:solidFill>
                  <a:srgbClr val="FF0000"/>
                </a:solidFill>
              </a:rPr>
              <a:t>short-term use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00100" y="2438400"/>
            <a:ext cx="689610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Binds to </a:t>
            </a:r>
            <a:r>
              <a:rPr lang="en-US" sz="1600" dirty="0" smtClean="0">
                <a:solidFill>
                  <a:srgbClr val="FF0000"/>
                </a:solidFill>
              </a:rPr>
              <a:t>mu-opiate receptors </a:t>
            </a:r>
            <a:r>
              <a:rPr lang="en-US" sz="1600" dirty="0" smtClean="0">
                <a:solidFill>
                  <a:schemeClr val="tx1"/>
                </a:solidFill>
              </a:rPr>
              <a:t>in the CNS causing inhibition of ascending pain pathways, altering perception of and response to pain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Also </a:t>
            </a:r>
            <a:r>
              <a:rPr lang="en-US" sz="1600" dirty="0" smtClean="0">
                <a:solidFill>
                  <a:srgbClr val="FF0000"/>
                </a:solidFill>
              </a:rPr>
              <a:t>inhibits the re-uptake of norepinephrine and serotonin</a:t>
            </a:r>
            <a:r>
              <a:rPr lang="en-US" sz="1600" dirty="0" smtClean="0">
                <a:solidFill>
                  <a:schemeClr val="tx1"/>
                </a:solidFill>
              </a:rPr>
              <a:t>, as a secondary/ancillary modification of the ascending pain pathway.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38200" y="3848100"/>
            <a:ext cx="71628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50-100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mg every 4-6 hours: Do not exceed 400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mg daily</a:t>
            </a:r>
          </a:p>
          <a:p>
            <a:pPr marL="285750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 smtClean="0">
                <a:solidFill>
                  <a:srgbClr val="FF0000"/>
                </a:solidFill>
              </a:rPr>
              <a:t>elderly,</a:t>
            </a:r>
            <a:r>
              <a:rPr lang="en-US" sz="1600" dirty="0" smtClean="0">
                <a:solidFill>
                  <a:schemeClr val="tx1"/>
                </a:solidFill>
              </a:rPr>
              <a:t> do not exceed </a:t>
            </a:r>
            <a:r>
              <a:rPr lang="en-US" sz="1600" dirty="0" smtClean="0">
                <a:solidFill>
                  <a:srgbClr val="FF0000"/>
                </a:solidFill>
              </a:rPr>
              <a:t>300  mg daily</a:t>
            </a:r>
            <a:r>
              <a:rPr lang="en-US" sz="1600" dirty="0" smtClean="0">
                <a:solidFill>
                  <a:schemeClr val="tx1"/>
                </a:solidFill>
              </a:rPr>
              <a:t>; may start even lower at 25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mg.</a:t>
            </a:r>
          </a:p>
          <a:p>
            <a:pPr marL="285750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Renal impairment</a:t>
            </a:r>
            <a:r>
              <a:rPr lang="en-US" sz="1600" dirty="0" smtClean="0">
                <a:solidFill>
                  <a:schemeClr val="tx1"/>
                </a:solidFill>
              </a:rPr>
              <a:t>: Max daily dose is </a:t>
            </a:r>
            <a:r>
              <a:rPr lang="en-US" sz="1600" dirty="0" smtClean="0">
                <a:solidFill>
                  <a:srgbClr val="FF0000"/>
                </a:solidFill>
              </a:rPr>
              <a:t>200  mg daily </a:t>
            </a:r>
            <a:r>
              <a:rPr lang="en-US" sz="1600" dirty="0" smtClean="0">
                <a:solidFill>
                  <a:schemeClr val="tx1"/>
                </a:solidFill>
              </a:rPr>
              <a:t>(50-100 mg q12h)</a:t>
            </a:r>
          </a:p>
          <a:p>
            <a:pPr marL="285750" indent="-285750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Cirrhosis:</a:t>
            </a:r>
            <a:r>
              <a:rPr lang="en-US" sz="1600" dirty="0" smtClean="0">
                <a:solidFill>
                  <a:schemeClr val="tx1"/>
                </a:solidFill>
              </a:rPr>
              <a:t> 50 </a:t>
            </a:r>
            <a:r>
              <a:rPr lang="en-US" sz="1600" dirty="0" err="1" smtClean="0">
                <a:solidFill>
                  <a:schemeClr val="tx1"/>
                </a:solidFill>
              </a:rPr>
              <a:t>po</a:t>
            </a:r>
            <a:r>
              <a:rPr lang="en-US" sz="1600" dirty="0" smtClean="0">
                <a:solidFill>
                  <a:schemeClr val="tx1"/>
                </a:solidFill>
              </a:rPr>
              <a:t> mg q12h – </a:t>
            </a:r>
            <a:r>
              <a:rPr lang="en-US" sz="1600" dirty="0" smtClean="0">
                <a:solidFill>
                  <a:srgbClr val="FF0000"/>
                </a:solidFill>
              </a:rPr>
              <a:t>100 mg daily</a:t>
            </a:r>
          </a:p>
        </p:txBody>
      </p:sp>
    </p:spTree>
    <p:extLst>
      <p:ext uri="{BB962C8B-B14F-4D97-AF65-F5344CB8AC3E}">
        <p14:creationId xmlns:p14="http://schemas.microsoft.com/office/powerpoint/2010/main" val="57720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05200" y="392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Tramadol</a:t>
            </a:r>
            <a:endParaRPr lang="en-US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800" y="1066800"/>
            <a:ext cx="6477000" cy="403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</a:rPr>
              <a:t>Common adverse effects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Dizziness, somnolence, headache, vertigo, constipation, nausea</a:t>
            </a:r>
          </a:p>
          <a:p>
            <a:pPr lvl="1" algn="l">
              <a:lnSpc>
                <a:spcPct val="9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Rare but serious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Seizure, serotonin syndrome</a:t>
            </a:r>
          </a:p>
          <a:p>
            <a:pPr lvl="1" algn="l">
              <a:lnSpc>
                <a:spcPct val="9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Seizure risk increased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Renal impairment without dose adjustment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Concomitant amphetamines, SSRIs, TCAD, MAOI, opioids, inhibitors of 2D6 (tramadol is a substrate)</a:t>
            </a:r>
          </a:p>
          <a:p>
            <a:pPr lvl="1" algn="l">
              <a:lnSpc>
                <a:spcPct val="9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Avoid alcohol and botanicals </a:t>
            </a:r>
            <a:r>
              <a:rPr lang="en-US" sz="1600" dirty="0" smtClean="0">
                <a:solidFill>
                  <a:schemeClr val="tx1"/>
                </a:solidFill>
              </a:rPr>
              <a:t>such as St. John’s </a:t>
            </a:r>
            <a:r>
              <a:rPr lang="en-US" sz="1600" dirty="0" err="1" smtClean="0">
                <a:solidFill>
                  <a:schemeClr val="tx1"/>
                </a:solidFill>
              </a:rPr>
              <a:t>Wort</a:t>
            </a:r>
            <a:r>
              <a:rPr lang="en-US" sz="1600" dirty="0" smtClean="0">
                <a:solidFill>
                  <a:schemeClr val="tx1"/>
                </a:solidFill>
              </a:rPr>
              <a:t>, valerian, kava-kava, </a:t>
            </a:r>
            <a:r>
              <a:rPr lang="en-US" sz="1600" dirty="0" err="1" smtClean="0">
                <a:solidFill>
                  <a:schemeClr val="tx1"/>
                </a:solidFill>
              </a:rPr>
              <a:t>gotu</a:t>
            </a:r>
            <a:r>
              <a:rPr lang="en-US" sz="1600" dirty="0" smtClean="0">
                <a:solidFill>
                  <a:schemeClr val="tx1"/>
                </a:solidFill>
              </a:rPr>
              <a:t> kola &amp; </a:t>
            </a:r>
            <a:r>
              <a:rPr lang="en-US" sz="1600" dirty="0" err="1" smtClean="0">
                <a:solidFill>
                  <a:schemeClr val="tx1"/>
                </a:solidFill>
              </a:rPr>
              <a:t>guarana</a:t>
            </a:r>
            <a:r>
              <a:rPr lang="en-US" sz="1600" dirty="0" smtClean="0">
                <a:solidFill>
                  <a:schemeClr val="tx1"/>
                </a:solidFill>
              </a:rPr>
              <a:t> (caffeine)</a:t>
            </a:r>
          </a:p>
          <a:p>
            <a:pPr marL="742950" lvl="1" indent="-285750" algn="l">
              <a:lnSpc>
                <a:spcPct val="9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33800" y="30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 Therapy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838200"/>
            <a:ext cx="6629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Sodium </a:t>
            </a:r>
            <a:r>
              <a:rPr lang="en-US" sz="1800" b="1" dirty="0" err="1" smtClean="0">
                <a:solidFill>
                  <a:schemeClr val="tx1"/>
                </a:solidFill>
              </a:rPr>
              <a:t>Hyaluronate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8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FDA “medical device”</a:t>
            </a:r>
          </a:p>
          <a:p>
            <a:pPr marL="742950" lvl="1" indent="-285750" algn="l">
              <a:lnSpc>
                <a:spcPct val="8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Used as substitutes for natural hyaluronic acid</a:t>
            </a:r>
          </a:p>
          <a:p>
            <a:pPr marL="742950" lvl="1" indent="-285750" algn="l">
              <a:lnSpc>
                <a:spcPct val="8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Derived from rooster combs</a:t>
            </a:r>
          </a:p>
          <a:p>
            <a:pPr marL="742950" lvl="1" indent="-285750" algn="l">
              <a:lnSpc>
                <a:spcPct val="8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Acts as a lubricant and “shock absorber” in weight-bearing joints</a:t>
            </a:r>
          </a:p>
          <a:p>
            <a:pPr marL="742950" lvl="1" indent="-285750" algn="l">
              <a:spcBef>
                <a:spcPts val="8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Patient’s allergic to avian proteins and products, including eggs and feathers should avoid </a:t>
            </a:r>
            <a:r>
              <a:rPr lang="en-US" sz="1600" dirty="0" err="1" smtClean="0">
                <a:solidFill>
                  <a:schemeClr val="tx1"/>
                </a:solidFill>
              </a:rPr>
              <a:t>hyaluronans</a:t>
            </a:r>
            <a:r>
              <a:rPr lang="en-US" sz="1600" dirty="0" smtClean="0">
                <a:solidFill>
                  <a:schemeClr val="tx1"/>
                </a:solidFill>
              </a:rPr>
              <a:t> from these sources</a:t>
            </a:r>
          </a:p>
          <a:p>
            <a:pPr marL="742950" lvl="1" indent="-285750" algn="l">
              <a:lnSpc>
                <a:spcPct val="8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Chondroitin/glucosamine</a:t>
            </a:r>
          </a:p>
          <a:p>
            <a:pPr marL="746125" indent="-2794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Symptomatic relief of osteoarthritis</a:t>
            </a:r>
          </a:p>
          <a:p>
            <a:pPr marL="746125" indent="-2794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Glucosamine--modified sugar molecule (glycosaminoglycan)</a:t>
            </a:r>
          </a:p>
          <a:p>
            <a:pPr marL="1203325" lvl="1" indent="-2794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May stimulate cell growth and inhibit inflammation</a:t>
            </a:r>
          </a:p>
          <a:p>
            <a:pPr marL="1203325" lvl="1" indent="-2794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Derived from shells of crabs, lobsters, and </a:t>
            </a:r>
            <a:r>
              <a:rPr lang="en-US" sz="1400" dirty="0" smtClean="0">
                <a:solidFill>
                  <a:schemeClr val="tx1"/>
                </a:solidFill>
              </a:rPr>
              <a:t>shrimp</a:t>
            </a:r>
          </a:p>
          <a:p>
            <a:pPr marL="746125" indent="-2794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700" dirty="0" smtClean="0">
                <a:solidFill>
                  <a:schemeClr val="tx1"/>
                </a:solidFill>
              </a:rPr>
              <a:t>Chondroitin – part of proteoglycan structure</a:t>
            </a:r>
          </a:p>
          <a:p>
            <a:pPr marL="1203325" lvl="1" indent="-2794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Give cartilage it’s </a:t>
            </a:r>
            <a:r>
              <a:rPr lang="en-US" sz="1400" dirty="0" err="1" smtClean="0">
                <a:solidFill>
                  <a:schemeClr val="tx1"/>
                </a:solidFill>
              </a:rPr>
              <a:t>elasticitiy</a:t>
            </a:r>
            <a:r>
              <a:rPr lang="en-US" sz="1400" dirty="0" smtClean="0">
                <a:solidFill>
                  <a:schemeClr val="tx1"/>
                </a:solidFill>
              </a:rPr>
              <a:t>/resilience</a:t>
            </a:r>
          </a:p>
          <a:p>
            <a:pPr marL="1203325" lvl="1" indent="-2794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Extracted from animal cartilage (shark, cattle trachea)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800"/>
              </a:spcBef>
            </a:pP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Surgery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3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Pathophysiology of Rheumatoid Arthritis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1" y="414753"/>
            <a:ext cx="8450439" cy="633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2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1864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Pathophysiology of Rheumatoid Arthritis</a:t>
            </a:r>
            <a:endParaRPr lang="en-US" sz="1600" b="1" dirty="0"/>
          </a:p>
        </p:txBody>
      </p:sp>
      <p:pic>
        <p:nvPicPr>
          <p:cNvPr id="4098" name="Picture 2" descr="Targets of Biologic Therapies for 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05800" cy="62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0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381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Macrophages</a:t>
            </a:r>
            <a:endParaRPr lang="en-US" sz="1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57400" y="762000"/>
            <a:ext cx="5105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Secrete cytokines (IL-1, IL-6) which attract lymphocytes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Begin damage to joint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Act as Antigen Presenting Cells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Activation of T Lymphocytes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Co-stimulation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2514600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 Cells</a:t>
            </a:r>
            <a:endParaRPr lang="en-US" sz="1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57375" y="2853154"/>
            <a:ext cx="6524625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Attach antigen presented in attempt to clear it from body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Secrete additional cytokines (IL-2, TNF-</a:t>
            </a:r>
            <a:r>
              <a:rPr lang="en-US" sz="1600" dirty="0">
                <a:solidFill>
                  <a:schemeClr val="tx1"/>
                </a:solidFill>
                <a:sym typeface="Symbol" pitchFamily="18" charset="2"/>
              </a:rPr>
              <a:t>) which leads to inflammation and destruction of cartilage and joint matrix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4191000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 Cells</a:t>
            </a:r>
            <a:endParaRPr lang="en-US" sz="16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0" y="4529554"/>
            <a:ext cx="7315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Secrete antibodies against antigen which attract other lymphocytes and neutrophils which release cytotoxic factors (cytokines, free radicals, complement) and cause joint damage</a:t>
            </a:r>
          </a:p>
          <a:p>
            <a:pPr marL="285750" indent="-285750" algn="l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IgM</a:t>
            </a:r>
            <a:r>
              <a:rPr lang="en-US" sz="1600" dirty="0">
                <a:solidFill>
                  <a:schemeClr val="tx1"/>
                </a:solidFill>
              </a:rPr>
              <a:t>--rheumatoid factor, autoantibodies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6019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indent="-1828800"/>
            <a:r>
              <a:rPr lang="en-US" sz="1600" b="1" dirty="0" smtClean="0"/>
              <a:t>Rheumatoid Factors</a:t>
            </a:r>
            <a:r>
              <a:rPr lang="en-US" sz="1600" dirty="0" smtClean="0"/>
              <a:t>:  Most common autoantibody in RA – Usually an </a:t>
            </a:r>
            <a:r>
              <a:rPr lang="en-US" sz="1600" dirty="0" err="1" smtClean="0"/>
              <a:t>IgM</a:t>
            </a:r>
            <a:r>
              <a:rPr lang="en-US" sz="1600" dirty="0" smtClean="0"/>
              <a:t> antibody, less often an </a:t>
            </a:r>
            <a:r>
              <a:rPr lang="en-US" sz="1600" dirty="0" err="1" smtClean="0"/>
              <a:t>IgG</a:t>
            </a:r>
            <a:r>
              <a:rPr lang="en-US" sz="1600" dirty="0" smtClean="0"/>
              <a:t> or IgA antibody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365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048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Structural Pathology</a:t>
            </a:r>
            <a:endParaRPr lang="en-US" sz="1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95400" y="762000"/>
            <a:ext cx="7086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Joint involvement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Must have involvement of at least 3 joint areas simultaneously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Any </a:t>
            </a:r>
            <a:r>
              <a:rPr lang="en-US" sz="1600" dirty="0">
                <a:solidFill>
                  <a:schemeClr val="tx1"/>
                </a:solidFill>
              </a:rPr>
              <a:t>joint, usually knee or smaller joints of hands and feet involved first (MCP, PIP, DIP, MTP, wrist)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Typically </a:t>
            </a:r>
            <a:r>
              <a:rPr lang="en-US" sz="1600" dirty="0">
                <a:solidFill>
                  <a:schemeClr val="tx1"/>
                </a:solidFill>
              </a:rPr>
              <a:t>symmetrical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Morning </a:t>
            </a:r>
            <a:r>
              <a:rPr lang="en-US" sz="1600" dirty="0">
                <a:solidFill>
                  <a:schemeClr val="tx1"/>
                </a:solidFill>
              </a:rPr>
              <a:t>stiffness, stiffness after </a:t>
            </a:r>
            <a:r>
              <a:rPr lang="en-US" sz="1600" dirty="0" smtClean="0">
                <a:solidFill>
                  <a:schemeClr val="tx1"/>
                </a:solidFill>
              </a:rPr>
              <a:t>inactivity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Decreased grip strength, pinching/fine motor movement pain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Late stages: joint instability, ulnar deviation or other permanent deformity muscle atrophy</a:t>
            </a:r>
          </a:p>
          <a:p>
            <a:pPr marL="742950" lvl="1" indent="-285750" algn="l">
              <a:buFont typeface="Wingdings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1600" b="1" dirty="0">
                <a:solidFill>
                  <a:schemeClr val="tx1"/>
                </a:solidFill>
              </a:rPr>
              <a:t>Joint destruction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Inflammatory </a:t>
            </a:r>
            <a:r>
              <a:rPr lang="en-US" sz="1600" dirty="0">
                <a:solidFill>
                  <a:schemeClr val="tx1"/>
                </a:solidFill>
              </a:rPr>
              <a:t>reaction in </a:t>
            </a:r>
            <a:r>
              <a:rPr lang="en-US" sz="1600" dirty="0" err="1">
                <a:solidFill>
                  <a:schemeClr val="tx1"/>
                </a:solidFill>
              </a:rPr>
              <a:t>synovium</a:t>
            </a:r>
            <a:r>
              <a:rPr lang="en-US" sz="1600" dirty="0">
                <a:solidFill>
                  <a:schemeClr val="tx1"/>
                </a:solidFill>
              </a:rPr>
              <a:t>, hyperplasia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Formation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dirty="0" err="1">
                <a:solidFill>
                  <a:schemeClr val="tx1"/>
                </a:solidFill>
              </a:rPr>
              <a:t>pannus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Symbol" pitchFamily="18" charset="2"/>
              </a:rPr>
              <a:t> spreads inflammatory reaction to surrounding cartilage and bone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Introduction </a:t>
            </a:r>
            <a:r>
              <a:rPr lang="en-US" sz="1600" dirty="0">
                <a:solidFill>
                  <a:schemeClr val="tx1"/>
                </a:solidFill>
                <a:sym typeface="Symbol" pitchFamily="18" charset="2"/>
              </a:rPr>
              <a:t>of vasculature  proliferation of immune </a:t>
            </a: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reaction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Fibrosis </a:t>
            </a:r>
            <a:r>
              <a:rPr lang="en-US" sz="1600" dirty="0">
                <a:solidFill>
                  <a:schemeClr val="tx1"/>
                </a:solidFill>
                <a:sym typeface="Symbol" pitchFamily="18" charset="2"/>
              </a:rPr>
              <a:t>of cartilage, tendons, ligaments and other supportive structures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ecreased </a:t>
            </a:r>
            <a:r>
              <a:rPr lang="en-US" sz="1600" dirty="0">
                <a:solidFill>
                  <a:schemeClr val="tx1"/>
                </a:solidFill>
                <a:sym typeface="Symbol" pitchFamily="18" charset="2"/>
              </a:rPr>
              <a:t>joint range of motion, pain, instability</a:t>
            </a:r>
          </a:p>
          <a:p>
            <a:pPr marL="742950" lvl="1" indent="-285750" algn="l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3408</Words>
  <Application>Microsoft Macintosh PowerPoint</Application>
  <PresentationFormat>On-screen Show (4:3)</PresentationFormat>
  <Paragraphs>535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Leon Do</cp:lastModifiedBy>
  <cp:revision>247</cp:revision>
  <dcterms:created xsi:type="dcterms:W3CDTF">2006-08-16T00:00:00Z</dcterms:created>
  <dcterms:modified xsi:type="dcterms:W3CDTF">2014-04-04T23:37:36Z</dcterms:modified>
</cp:coreProperties>
</file>