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59" r:id="rId3"/>
    <p:sldId id="262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E7DF1E-1E51-044C-90D8-C43C1349D204}">
          <p14:sldIdLst>
            <p14:sldId id="264"/>
          </p14:sldIdLst>
        </p14:section>
        <p14:section name="Systemic Lupus Erythematosus" id="{9DD8C3A9-B3A0-714B-B8D9-6697F61C9FFF}">
          <p14:sldIdLst>
            <p14:sldId id="259"/>
            <p14:sldId id="262"/>
            <p14:sldId id="258"/>
            <p14:sldId id="261"/>
          </p14:sldIdLst>
        </p14:section>
        <p14:section name="Drug Induced Lupus" id="{17F778D9-2549-2848-B35A-33356C9284A8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07" autoAdjust="0"/>
  </p:normalViewPr>
  <p:slideViewPr>
    <p:cSldViewPr snapToGrid="0" snapToObjects="1">
      <p:cViewPr varScale="1">
        <p:scale>
          <a:sx n="73" d="100"/>
          <a:sy n="73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623BC-30C5-D148-94E1-D32CDAD3F945}" type="datetimeFigureOut">
              <a:rPr lang="en-US" smtClean="0"/>
              <a:t>4/5/14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0F30A-9ED6-164D-878B-F31D2919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Cyclophosphamide:</a:t>
            </a:r>
            <a:r>
              <a:rPr lang="en-US" baseline="0" dirty="0" smtClean="0"/>
              <a:t> </a:t>
            </a:r>
            <a:r>
              <a:rPr lang="en-US" dirty="0" smtClean="0"/>
              <a:t>nitrogen mustard alkylating agent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30A-9ED6-164D-878B-F31D29194D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Anti-dsDNA antibodies are a group of anti-nuclear antibodies and their target antigen is double stranded DNA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Sm proteins in honor of Stephanie Smith, a patient who suffered from SLE.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30A-9ED6-164D-878B-F31D29194D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Higher dose in evening to</a:t>
            </a:r>
            <a:r>
              <a:rPr lang="en-US" baseline="0" dirty="0" smtClean="0"/>
              <a:t> mimic body (body produces more steroids in the evening)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30A-9ED6-164D-878B-F31D29194D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1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3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9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8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7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17E6-27DC-CB43-A513-AF5F1E26C408}" type="datetimeFigureOut">
              <a:rPr lang="en-US" smtClean="0"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F55B-85E2-1647-AD09-803193EF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Systemic Lupus Erythematosus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Diagnosis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Tx of Acute Flair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 Steroid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  <a:sym typeface="Wingdings"/>
              </a:rPr>
              <a:t>Tx of Acute Flair  Non-Steroid</a:t>
            </a:r>
            <a:endParaRPr lang="en-US" dirty="0" smtClean="0">
              <a:solidFill>
                <a:srgbClr val="FF66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Tx of </a:t>
            </a:r>
            <a:r>
              <a:rPr lang="en-US" dirty="0">
                <a:solidFill>
                  <a:srgbClr val="FF6600"/>
                </a:solidFill>
              </a:rPr>
              <a:t>Lupus nephritis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 cyclophosphamide 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Drug Induced Lupus 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CHIMP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342" y="83707"/>
            <a:ext cx="8549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Systemic Lupus Erythematosus (SLE)</a:t>
            </a:r>
            <a:endParaRPr lang="en-US" dirty="0" smtClean="0"/>
          </a:p>
          <a:p>
            <a:r>
              <a:rPr lang="en-US" dirty="0" smtClean="0"/>
              <a:t>SLE is a </a:t>
            </a:r>
            <a:r>
              <a:rPr lang="en-US" dirty="0"/>
              <a:t>long-term autoimmune </a:t>
            </a:r>
            <a:r>
              <a:rPr lang="en-US" dirty="0" smtClean="0"/>
              <a:t>disorder that affects </a:t>
            </a:r>
            <a:r>
              <a:rPr lang="en-US" i="1" dirty="0" smtClean="0"/>
              <a:t>connective tissue</a:t>
            </a:r>
          </a:p>
          <a:p>
            <a:r>
              <a:rPr lang="en-US" dirty="0"/>
              <a:t>The underlying cause of autoimmune diseases is not fully known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Cure</a:t>
            </a:r>
          </a:p>
          <a:p>
            <a:endParaRPr lang="en-US" dirty="0"/>
          </a:p>
          <a:p>
            <a:r>
              <a:rPr lang="en-US" u="sng" dirty="0" smtClean="0"/>
              <a:t>Diagnosis of SLE</a:t>
            </a:r>
          </a:p>
          <a:p>
            <a:r>
              <a:rPr lang="en-US" dirty="0"/>
              <a:t>	Positive ANA (Antinuclear </a:t>
            </a:r>
            <a:r>
              <a:rPr lang="en-US" dirty="0" smtClean="0"/>
              <a:t>Antibodies)</a:t>
            </a:r>
          </a:p>
          <a:p>
            <a:r>
              <a:rPr lang="en-US" dirty="0"/>
              <a:t>	</a:t>
            </a:r>
            <a:r>
              <a:rPr lang="en-US" dirty="0" smtClean="0"/>
              <a:t>anti-ds DNA:  </a:t>
            </a:r>
            <a:r>
              <a:rPr lang="en-US" i="1" dirty="0" smtClean="0"/>
              <a:t>anti-nuclear antibodies </a:t>
            </a:r>
            <a:r>
              <a:rPr lang="en-US" dirty="0" smtClean="0"/>
              <a:t>and their target antigen is double stranded DNA.</a:t>
            </a:r>
          </a:p>
          <a:p>
            <a:r>
              <a:rPr lang="en-US" dirty="0"/>
              <a:t>	</a:t>
            </a:r>
            <a:r>
              <a:rPr lang="en-US" dirty="0" smtClean="0"/>
              <a:t>Anti-SM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63311"/>
              </p:ext>
            </p:extLst>
          </p:nvPr>
        </p:nvGraphicFramePr>
        <p:xfrm>
          <a:off x="284342" y="2745487"/>
          <a:ext cx="8378644" cy="3134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90402"/>
                <a:gridCol w="6388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S/S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Fever,</a:t>
                      </a:r>
                      <a:r>
                        <a:rPr lang="en-US" baseline="0" dirty="0" smtClean="0"/>
                        <a:t> Fatigue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Butterfly</a:t>
                      </a:r>
                      <a:r>
                        <a:rPr lang="en-US" baseline="0" dirty="0" smtClean="0"/>
                        <a:t> rash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Musculoskeletal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Arthritis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Kidney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Lupus nephritis (presence of proteinuria)</a:t>
                      </a:r>
                    </a:p>
                    <a:p>
                      <a:r>
                        <a:rPr lang="en-US" dirty="0" smtClean="0"/>
                        <a:t>Glomerulonephritis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Pulmonary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Lupus pneumonitis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Cardiac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Pericarditis (inflammation of pericardium)</a:t>
                      </a:r>
                    </a:p>
                    <a:p>
                      <a:r>
                        <a:rPr lang="en-US" dirty="0" smtClean="0"/>
                        <a:t>Myocarditis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3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2368" y="968448"/>
            <a:ext cx="6018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Diagnosis: check antibodies</a:t>
            </a:r>
          </a:p>
          <a:p>
            <a:pPr algn="ctr"/>
            <a:r>
              <a:rPr lang="en-US" dirty="0" smtClean="0"/>
              <a:t>Positive </a:t>
            </a:r>
            <a:r>
              <a:rPr lang="en-US" dirty="0" smtClean="0">
                <a:solidFill>
                  <a:srgbClr val="FF0000"/>
                </a:solidFill>
              </a:rPr>
              <a:t>anti-ds DNA</a:t>
            </a:r>
          </a:p>
          <a:p>
            <a:pPr algn="ctr"/>
            <a:r>
              <a:rPr lang="en-US" dirty="0" smtClean="0"/>
              <a:t>Positive </a:t>
            </a:r>
            <a:r>
              <a:rPr lang="en-US" dirty="0" smtClean="0">
                <a:solidFill>
                  <a:srgbClr val="FF0000"/>
                </a:solidFill>
              </a:rPr>
              <a:t>anti-SM</a:t>
            </a:r>
          </a:p>
          <a:p>
            <a:pPr algn="ctr"/>
            <a:r>
              <a:rPr lang="en-US" dirty="0" smtClean="0"/>
              <a:t>Anti-phospholipid antibodies (prothrombin activator complex)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49581"/>
              </p:ext>
            </p:extLst>
          </p:nvPr>
        </p:nvGraphicFramePr>
        <p:xfrm>
          <a:off x="280133" y="2686713"/>
          <a:ext cx="8628089" cy="2387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85144"/>
                <a:gridCol w="3990916"/>
                <a:gridCol w="24520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Prednisone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next when: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High</a:t>
                      </a:r>
                      <a:r>
                        <a:rPr lang="en-US" baseline="0" dirty="0" smtClean="0"/>
                        <a:t> pulse dosing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Prednisone 100 mg PO daily for 3 days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3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Maintenance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mg/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kg/day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in 2 divided doses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Higher in evening (before HS)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few weeks (3 weeks)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Taper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Taper to &lt; 10 mg daily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Steroid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Psychosis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Herpes virus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 D/C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4328586" y="2168777"/>
            <a:ext cx="3192" cy="40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81821" y="244835"/>
            <a:ext cx="169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 of Acute Flair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5" idx="0"/>
          </p:cNvCxnSpPr>
          <p:nvPr/>
        </p:nvCxnSpPr>
        <p:spPr>
          <a:xfrm>
            <a:off x="4328586" y="614167"/>
            <a:ext cx="3192" cy="354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188" y="997441"/>
            <a:ext cx="829148" cy="117133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88086" y="5819516"/>
            <a:ext cx="6687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Monitor: Hypothalamic</a:t>
            </a:r>
            <a:r>
              <a:rPr lang="en-US" dirty="0"/>
              <a:t>-Pituitary-Adrenal Axis </a:t>
            </a:r>
            <a:r>
              <a:rPr lang="en-US" dirty="0" smtClean="0"/>
              <a:t>Suppression (HPA)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2" idx="0"/>
          </p:cNvCxnSpPr>
          <p:nvPr/>
        </p:nvCxnSpPr>
        <p:spPr>
          <a:xfrm>
            <a:off x="4328586" y="5074313"/>
            <a:ext cx="3192" cy="745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9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44544"/>
              </p:ext>
            </p:extLst>
          </p:nvPr>
        </p:nvGraphicFramePr>
        <p:xfrm>
          <a:off x="189562" y="2280306"/>
          <a:ext cx="8625074" cy="390270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57891"/>
                <a:gridCol w="3306715"/>
                <a:gridCol w="3260468"/>
              </a:tblGrid>
              <a:tr h="414698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Next If</a:t>
                      </a:r>
                      <a:endParaRPr lang="en-US" dirty="0"/>
                    </a:p>
                  </a:txBody>
                  <a:tcPr/>
                </a:tc>
              </a:tr>
              <a:tr h="414698">
                <a:tc>
                  <a:txBody>
                    <a:bodyPr/>
                    <a:lstStyle/>
                    <a:p>
                      <a:r>
                        <a:rPr lang="en-US" dirty="0" smtClean="0"/>
                        <a:t>NSAIDS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Risk</a:t>
                      </a:r>
                      <a:endParaRPr lang="en-US" dirty="0"/>
                    </a:p>
                  </a:txBody>
                  <a:tcPr/>
                </a:tc>
              </a:tr>
              <a:tr h="1636068"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r>
                        <a:rPr lang="en-US" baseline="0" dirty="0" smtClean="0"/>
                        <a:t> Lupus, RA and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Antimalarials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Hydroxychloroquine (Plaquenil)</a:t>
                      </a:r>
                    </a:p>
                    <a:p>
                      <a:r>
                        <a:rPr lang="en-US" sz="1800" kern="1200" dirty="0" smtClean="0"/>
                        <a:t>200 mg daily</a:t>
                      </a:r>
                    </a:p>
                    <a:p>
                      <a:endParaRPr lang="en-US" sz="1800" kern="1200" dirty="0" smtClean="0"/>
                    </a:p>
                    <a:p>
                      <a:r>
                        <a:rPr lang="en-US" sz="1800" kern="1200" dirty="0" smtClean="0"/>
                        <a:t>Chloroquine (Aralen)</a:t>
                      </a:r>
                    </a:p>
                    <a:p>
                      <a:r>
                        <a:rPr lang="en-US" sz="1800" kern="1200" dirty="0" smtClean="0"/>
                        <a:t>250 – 500 mg daily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Lupus other than: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Skin</a:t>
                      </a:r>
                      <a:r>
                        <a:rPr lang="en-US" baseline="0" dirty="0" smtClean="0"/>
                        <a:t> (rash) or arthritis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aseline="0" dirty="0" smtClean="0"/>
                        <a:t>Eye toxicity</a:t>
                      </a:r>
                      <a:endParaRPr lang="en-US" dirty="0" smtClean="0"/>
                    </a:p>
                  </a:txBody>
                  <a:tcPr/>
                </a:tc>
              </a:tr>
              <a:tr h="1022542">
                <a:tc>
                  <a:txBody>
                    <a:bodyPr/>
                    <a:lstStyle/>
                    <a:p>
                      <a:r>
                        <a:rPr lang="en-US" dirty="0" smtClean="0"/>
                        <a:t>Immunosuppressive</a:t>
                      </a:r>
                    </a:p>
                    <a:p>
                      <a:r>
                        <a:rPr lang="en-US" dirty="0" smtClean="0"/>
                        <a:t>  Azathioprine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Mofetil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Severe Lupus</a:t>
                      </a:r>
                      <a:endParaRPr lang="en-US" dirty="0"/>
                    </a:p>
                  </a:txBody>
                  <a:tcPr/>
                </a:tc>
              </a:tr>
              <a:tr h="414698">
                <a:tc>
                  <a:txBody>
                    <a:bodyPr/>
                    <a:lstStyle/>
                    <a:p>
                      <a:r>
                        <a:rPr lang="en-US" dirty="0" smtClean="0"/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9562" y="19871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Non-Corticoid steroid Tx of Systemic </a:t>
            </a:r>
            <a:r>
              <a:rPr lang="en-US" dirty="0"/>
              <a:t>Lupus Erythematosus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6" y="3743399"/>
            <a:ext cx="1410171" cy="9298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9562" y="802979"/>
            <a:ext cx="8511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</a:rPr>
              <a:t>What is the role of drugs that are anti-B cell antibodies in the treatment of lupus?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B cells produce various cytokines and serves as an antigen presenting cell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are these drugs?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Rituximab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89654" y="300856"/>
            <a:ext cx="169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Lupus Nephritis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01327" y="1199278"/>
            <a:ext cx="307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Presence of Proteinuria:</a:t>
            </a:r>
          </a:p>
          <a:p>
            <a:pPr algn="ctr"/>
            <a:r>
              <a:rPr lang="en-US" dirty="0" smtClean="0"/>
              <a:t>&gt; 500 mg/day or 3+ on dipstick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4339519" y="670188"/>
            <a:ext cx="0" cy="52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922" y="670188"/>
            <a:ext cx="1638381" cy="147775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7711"/>
              </p:ext>
            </p:extLst>
          </p:nvPr>
        </p:nvGraphicFramePr>
        <p:xfrm>
          <a:off x="378356" y="2629479"/>
          <a:ext cx="8407902" cy="1651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802634"/>
                <a:gridCol w="2802634"/>
                <a:gridCol w="2802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Next 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Cyclophosphamide</a:t>
                      </a:r>
                      <a:r>
                        <a:rPr lang="en-US" dirty="0" smtClean="0"/>
                        <a:t> (Cytoxan)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Nitrogen Mustard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Young women b/c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drug makes them sterile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Mycophenolate (</a:t>
                      </a:r>
                      <a:r>
                        <a:rPr lang="en-US" dirty="0" err="1" smtClean="0"/>
                        <a:t>Cellcept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with steroids</a:t>
                      </a:r>
                    </a:p>
                    <a:p>
                      <a:r>
                        <a:rPr lang="en-US" dirty="0" smtClean="0"/>
                        <a:t>GI side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stCxn id="11" idx="2"/>
          </p:cNvCxnSpPr>
          <p:nvPr/>
        </p:nvCxnSpPr>
        <p:spPr>
          <a:xfrm>
            <a:off x="4339519" y="1845609"/>
            <a:ext cx="0" cy="712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58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63" y="139376"/>
            <a:ext cx="8378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Drug Induced Lupus (DIL) </a:t>
            </a:r>
            <a:r>
              <a:rPr lang="en-US" dirty="0" smtClean="0">
                <a:solidFill>
                  <a:srgbClr val="FF0000"/>
                </a:solidFill>
              </a:rPr>
              <a:t>CHIMP</a:t>
            </a:r>
            <a:endParaRPr lang="en-US" u="sng" dirty="0" smtClean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Stop drug when pt has Positive ANA  </a:t>
            </a:r>
            <a:r>
              <a:rPr lang="en-US" dirty="0" smtClean="0">
                <a:solidFill>
                  <a:srgbClr val="FF0000"/>
                </a:solidFill>
              </a:rPr>
              <a:t>&amp; has  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dirty="0" smtClean="0"/>
              <a:t>Know it’s drug induced when Lupus is resolved with d/c of drug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51576"/>
              </p:ext>
            </p:extLst>
          </p:nvPr>
        </p:nvGraphicFramePr>
        <p:xfrm>
          <a:off x="228963" y="1966712"/>
          <a:ext cx="8528803" cy="311259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6659"/>
                <a:gridCol w="6862144"/>
              </a:tblGrid>
              <a:tr h="462769">
                <a:tc>
                  <a:txBody>
                    <a:bodyPr/>
                    <a:lstStyle/>
                    <a:p>
                      <a:r>
                        <a:rPr lang="en-US" dirty="0" smtClean="0"/>
                        <a:t>Cause of DIL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r>
                        <a:rPr lang="en-US" baseline="0" dirty="0" smtClean="0"/>
                        <a:t> for Lupus</a:t>
                      </a:r>
                      <a:endParaRPr lang="en-US" b="1" dirty="0"/>
                    </a:p>
                  </a:txBody>
                  <a:tcPr/>
                </a:tc>
              </a:tr>
              <a:tr h="462769">
                <a:tc>
                  <a:txBody>
                    <a:bodyPr/>
                    <a:lstStyle/>
                    <a:p>
                      <a:r>
                        <a:rPr lang="en-US" dirty="0" smtClean="0"/>
                        <a:t>Chlorpromazine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antibodies</a:t>
                      </a:r>
                      <a:endParaRPr lang="en-US" dirty="0"/>
                    </a:p>
                  </a:txBody>
                  <a:tcPr/>
                </a:tc>
              </a:tr>
              <a:tr h="462769">
                <a:tc>
                  <a:txBody>
                    <a:bodyPr/>
                    <a:lstStyle/>
                    <a:p>
                      <a:r>
                        <a:rPr lang="en-US" dirty="0" smtClean="0"/>
                        <a:t>Hydralazine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Hydralazine is acetylated. Slow </a:t>
                      </a:r>
                      <a:r>
                        <a:rPr lang="en-US" dirty="0" err="1" smtClean="0"/>
                        <a:t>acetylators</a:t>
                      </a:r>
                      <a:r>
                        <a:rPr lang="en-US" dirty="0" smtClean="0"/>
                        <a:t> have higher incidence of DIL </a:t>
                      </a:r>
                      <a:endParaRPr lang="en-US" dirty="0"/>
                    </a:p>
                  </a:txBody>
                  <a:tcPr/>
                </a:tc>
              </a:tr>
              <a:tr h="462769">
                <a:tc>
                  <a:txBody>
                    <a:bodyPr/>
                    <a:lstStyle/>
                    <a:p>
                      <a:r>
                        <a:rPr lang="en-US" dirty="0" smtClean="0"/>
                        <a:t>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isoniazid is capable of inducing an autoantibody specificity</a:t>
                      </a:r>
                      <a:endParaRPr lang="en-US" dirty="0"/>
                    </a:p>
                  </a:txBody>
                  <a:tcPr/>
                </a:tc>
              </a:tr>
              <a:tr h="462769">
                <a:tc>
                  <a:txBody>
                    <a:bodyPr/>
                    <a:lstStyle/>
                    <a:p>
                      <a:r>
                        <a:rPr lang="en-US" dirty="0" smtClean="0"/>
                        <a:t>Methyldopa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Rare: development of antinuclear antibodies (ANA)</a:t>
                      </a:r>
                      <a:endParaRPr lang="en-US" dirty="0"/>
                    </a:p>
                  </a:txBody>
                  <a:tcPr/>
                </a:tc>
              </a:tr>
              <a:tr h="798752">
                <a:tc>
                  <a:txBody>
                    <a:bodyPr/>
                    <a:lstStyle/>
                    <a:p>
                      <a:r>
                        <a:rPr lang="en-US" dirty="0" smtClean="0"/>
                        <a:t>Procainamide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 antibody production against cellular components, accounting for the systemic lupus erythematosus-like adverse reactions.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921" y="139376"/>
            <a:ext cx="1345845" cy="12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6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494</Words>
  <Application>Microsoft Macintosh PowerPoint</Application>
  <PresentationFormat>On-screen Show (4:3)</PresentationFormat>
  <Paragraphs>116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Lupus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77</cp:revision>
  <dcterms:created xsi:type="dcterms:W3CDTF">2013-04-29T23:21:36Z</dcterms:created>
  <dcterms:modified xsi:type="dcterms:W3CDTF">2014-04-06T02:33:54Z</dcterms:modified>
</cp:coreProperties>
</file>