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57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90D1-4B1F-4401-B821-89AF1A9B33E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049F-8259-4794-9B58-5A316209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2049F-8259-4794-9B58-5A316209BD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m.rupress.org/content/207/9/1807.figures-only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ri/journal/v13/n8/fig_tab/nri3477_F2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ature.com/nri/journal/v13/n8/fig_tab/nri3477_F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ulla.pri.ee/Kelley's%20Textbook%20of%20Rheumatology,%208th%20ed./HTML/550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rheumatology.org/apps/MyAnnualMeeting/Abstract/33070" TargetMode="External"/><Relationship Id="rId2" Type="http://schemas.openxmlformats.org/officeDocument/2006/relationships/hyperlink" Target="http://link.springer.com/article/10.1007%2FBF00541161#page-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opkinslupus.org/lupus-tests/lupus-blood-t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Systemic Lupus </a:t>
            </a:r>
            <a:r>
              <a:rPr lang="en-US" b="1" dirty="0" err="1" smtClean="0"/>
              <a:t>Erythematosus</a:t>
            </a:r>
            <a:r>
              <a:rPr lang="en-US" b="1" dirty="0" smtClean="0"/>
              <a:t> (SLE)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14400" y="914400"/>
            <a:ext cx="3276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Pathogenesis</a:t>
            </a:r>
          </a:p>
          <a:p>
            <a:pPr lvl="1"/>
            <a:r>
              <a:rPr lang="en-US" sz="1600" dirty="0"/>
              <a:t>Abnormal Immune Function</a:t>
            </a:r>
          </a:p>
          <a:p>
            <a:pPr lvl="1"/>
            <a:r>
              <a:rPr lang="en-US" sz="1600" dirty="0"/>
              <a:t>Formation of Autoantibodies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2710895"/>
            <a:ext cx="6172200" cy="177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Development of </a:t>
            </a:r>
            <a:r>
              <a:rPr lang="en-US" sz="1600" dirty="0" smtClean="0">
                <a:solidFill>
                  <a:srgbClr val="FF0000"/>
                </a:solidFill>
              </a:rPr>
              <a:t>excessive autoantibodies </a:t>
            </a:r>
            <a:r>
              <a:rPr lang="en-US" sz="1600" dirty="0" smtClean="0">
                <a:solidFill>
                  <a:schemeClr val="tx1"/>
                </a:solidFill>
              </a:rPr>
              <a:t>&amp; </a:t>
            </a:r>
            <a:r>
              <a:rPr lang="en-US" sz="1600" dirty="0" smtClean="0">
                <a:solidFill>
                  <a:srgbClr val="FF0000"/>
                </a:solidFill>
              </a:rPr>
              <a:t>immune complexes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Antibodies to </a:t>
            </a:r>
            <a:r>
              <a:rPr lang="en-US" sz="1600" dirty="0" smtClean="0">
                <a:solidFill>
                  <a:srgbClr val="FF0000"/>
                </a:solidFill>
              </a:rPr>
              <a:t>nuclear, cytoplasmic, and cellular surface components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Hyperactive</a:t>
            </a:r>
            <a:r>
              <a:rPr lang="en-US" sz="1600" dirty="0" smtClean="0">
                <a:solidFill>
                  <a:schemeClr val="tx1"/>
                </a:solidFill>
              </a:rPr>
              <a:t> lymphocytes &amp; impairment of </a:t>
            </a:r>
            <a:r>
              <a:rPr lang="en-US" sz="1600" dirty="0" smtClean="0">
                <a:solidFill>
                  <a:srgbClr val="FF0000"/>
                </a:solidFill>
              </a:rPr>
              <a:t>immune regulation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T cells (CD8-suppressor T cells)</a:t>
            </a:r>
          </a:p>
          <a:p>
            <a:pPr marL="1200150" lvl="2" indent="-285750" algn="l"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Release of cytokines--</a:t>
            </a:r>
            <a:r>
              <a:rPr lang="en-US" sz="1600" dirty="0" err="1" smtClean="0">
                <a:solidFill>
                  <a:schemeClr val="tx1"/>
                </a:solidFill>
              </a:rPr>
              <a:t>Ils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sym typeface="Symbol" pitchFamily="18" charset="2"/>
              </a:rPr>
              <a:t>-interferon, TNF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Pathophysiology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36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2286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Normal Pathway of Apoptotic Cell Clearance</a:t>
            </a:r>
            <a:endParaRPr lang="en-US" sz="1600" b="1" dirty="0"/>
          </a:p>
        </p:txBody>
      </p:sp>
      <p:pic>
        <p:nvPicPr>
          <p:cNvPr id="1028" name="Picture 4" descr="http://www.unc.edu/depts/our/hhmi/hhmi-ft_learning_modules/2013/dillon_crockett/images/apopt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99516"/>
            <a:ext cx="5889914" cy="557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77200" cy="53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2286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Normal Pathway of Apoptotic Cell Clearance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6553200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jem.rupress.org/content/207/9/1807.figures-only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4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upload.wikimedia.org/wikipedia/commons/1/11/Picture1_englis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07477"/>
            <a:ext cx="7391400" cy="66125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86000" y="1524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SLE Mechanism: Deficiency of apoptotic cell clearance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67600" y="2926140"/>
            <a:ext cx="16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NHD:</a:t>
            </a:r>
          </a:p>
          <a:p>
            <a:r>
              <a:rPr lang="en-US" sz="1200" dirty="0" smtClean="0"/>
              <a:t>Normal healthy donor</a:t>
            </a:r>
          </a:p>
          <a:p>
            <a:endParaRPr lang="en-US" sz="1200" dirty="0"/>
          </a:p>
          <a:p>
            <a:r>
              <a:rPr lang="en-US" sz="1200" dirty="0" smtClean="0"/>
              <a:t>PS:</a:t>
            </a:r>
          </a:p>
          <a:p>
            <a:r>
              <a:rPr lang="en-US" sz="1200" dirty="0" err="1" smtClean="0"/>
              <a:t>Phosphatidylserine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CRP:</a:t>
            </a:r>
          </a:p>
          <a:p>
            <a:r>
              <a:rPr lang="en-US" sz="1200" dirty="0" smtClean="0"/>
              <a:t>C-Reactive protein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520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phagocytosis &amp; </a:t>
            </a:r>
            <a:r>
              <a:rPr lang="en-US" sz="1600" dirty="0" err="1" smtClean="0"/>
              <a:t>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7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production of type I IFN by pDCs as a common mechanism of pathogenesis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95800" y="152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pDC</a:t>
            </a:r>
            <a:r>
              <a:rPr lang="en-US" sz="1400" dirty="0" smtClean="0"/>
              <a:t>:  </a:t>
            </a:r>
            <a:r>
              <a:rPr lang="en-US" sz="1400" dirty="0" err="1" smtClean="0"/>
              <a:t>plasmacytoid</a:t>
            </a:r>
            <a:r>
              <a:rPr lang="en-US" sz="1400" dirty="0" smtClean="0"/>
              <a:t> dendritic cell</a:t>
            </a:r>
          </a:p>
          <a:p>
            <a:r>
              <a:rPr lang="en-US" sz="1400" dirty="0" smtClean="0"/>
              <a:t>NETs:  </a:t>
            </a:r>
            <a:r>
              <a:rPr lang="en-US" sz="1400" dirty="0"/>
              <a:t>neutrophil extracellular traps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62000" y="65355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www.nature.com/nri/journal/v13/n8/fig_tab/nri3477_F2.html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67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production of type I IFN by pDCs as a common mechanism of pathogenesis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62000" y="65355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www.nature.com/nri/journal/v13/n8/fig_tab/nri3477_F2.html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2" name="Oval 1"/>
          <p:cNvSpPr/>
          <p:nvPr/>
        </p:nvSpPr>
        <p:spPr>
          <a:xfrm>
            <a:off x="5334000" y="1752600"/>
            <a:ext cx="1981200" cy="182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24500" y="1056620"/>
            <a:ext cx="342900" cy="6959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0" y="2895600"/>
            <a:ext cx="11430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362950" y="2057400"/>
            <a:ext cx="62865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mulla.pri.ee/Kelley's%20Textbook%20of%20Rheumatology,%208th%20ed./HTML/f4-u1.0-B978-1-4160-3285-4..10074-9..gr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450"/>
            <a:ext cx="8686800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" y="6535579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http://mulla.pri.ee/Kelley's%20Textbook%20of%20Rheumatology,%208th%20ed./</a:t>
            </a:r>
            <a:r>
              <a:rPr lang="en-US" sz="1000" dirty="0" smtClean="0">
                <a:hlinkClick r:id="rId3"/>
              </a:rPr>
              <a:t>HTML/550.htm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3200400" y="4800600"/>
            <a:ext cx="17526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2078038"/>
            <a:ext cx="5867400" cy="2265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Renal disease </a:t>
            </a:r>
            <a:r>
              <a:rPr lang="en-US" sz="1600" dirty="0" smtClean="0">
                <a:solidFill>
                  <a:schemeClr val="tx1"/>
                </a:solidFill>
              </a:rPr>
              <a:t>(especially diffuse proliferative glomerulonephritis)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Hypertension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Male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Young age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Older age at initial presentation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Poor socioeconomic status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Presence of </a:t>
            </a:r>
            <a:r>
              <a:rPr lang="en-US" sz="1600" dirty="0" err="1" smtClean="0">
                <a:solidFill>
                  <a:srgbClr val="FF0000"/>
                </a:solidFill>
              </a:rPr>
              <a:t>antiphospholipid</a:t>
            </a:r>
            <a:r>
              <a:rPr lang="en-US" sz="1600" dirty="0" smtClean="0">
                <a:solidFill>
                  <a:schemeClr val="tx1"/>
                </a:solidFill>
              </a:rPr>
              <a:t> antibody/</a:t>
            </a:r>
            <a:r>
              <a:rPr lang="en-US" sz="1600" dirty="0" err="1" smtClean="0">
                <a:solidFill>
                  <a:schemeClr val="tx1"/>
                </a:solidFill>
              </a:rPr>
              <a:t>antiphospholipid</a:t>
            </a:r>
            <a:r>
              <a:rPr lang="en-US" sz="1600" dirty="0" smtClean="0">
                <a:solidFill>
                  <a:schemeClr val="tx1"/>
                </a:solidFill>
              </a:rPr>
              <a:t> syndrome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Higher overall disease activity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Poorer Prognostic Factors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89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3840086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</a:rPr>
              <a:t>nti-ds-DNA</a:t>
            </a:r>
            <a:r>
              <a:rPr lang="en-US" sz="1600" dirty="0" smtClean="0"/>
              <a:t>:  Anti-double-stranded </a:t>
            </a:r>
            <a:r>
              <a:rPr lang="en-US" sz="1600" dirty="0"/>
              <a:t>(native) </a:t>
            </a:r>
            <a:r>
              <a:rPr lang="en-US" sz="1600" dirty="0" smtClean="0"/>
              <a:t>DNA</a:t>
            </a:r>
          </a:p>
          <a:p>
            <a:pPr marL="914400" indent="-914400"/>
            <a:r>
              <a:rPr lang="en-US" sz="1600" dirty="0" smtClean="0"/>
              <a:t>	High </a:t>
            </a:r>
            <a:r>
              <a:rPr lang="en-US" sz="1600" dirty="0" err="1" smtClean="0"/>
              <a:t>titres</a:t>
            </a:r>
            <a:r>
              <a:rPr lang="en-US" sz="1600" dirty="0" smtClean="0"/>
              <a:t>  of Anti-</a:t>
            </a:r>
            <a:r>
              <a:rPr lang="en-US" sz="1600" dirty="0" err="1" smtClean="0"/>
              <a:t>dsDNA</a:t>
            </a:r>
            <a:r>
              <a:rPr lang="en-US" sz="1600" dirty="0" smtClean="0"/>
              <a:t> </a:t>
            </a:r>
            <a:r>
              <a:rPr lang="en-US" sz="1600" dirty="0"/>
              <a:t>antibodies </a:t>
            </a:r>
            <a:r>
              <a:rPr lang="en-US" sz="1600" dirty="0" smtClean="0"/>
              <a:t>are </a:t>
            </a:r>
            <a:r>
              <a:rPr lang="en-US" sz="1600" dirty="0"/>
              <a:t> </a:t>
            </a:r>
            <a:r>
              <a:rPr lang="en-US" sz="1600" dirty="0" smtClean="0"/>
              <a:t>specific</a:t>
            </a:r>
            <a:r>
              <a:rPr lang="en-US" sz="1600" dirty="0"/>
              <a:t> for </a:t>
            </a:r>
            <a:r>
              <a:rPr lang="en-US" sz="1600" dirty="0" smtClean="0"/>
              <a:t>SLE and </a:t>
            </a:r>
            <a:r>
              <a:rPr lang="en-US" sz="1600" dirty="0"/>
              <a:t>are therefore used in the diagnosis of SLE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705100" y="6553200"/>
            <a:ext cx="3771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link.springer.com/article/10.1007%2FBF00541161#page-1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981200" y="4744546"/>
            <a:ext cx="502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Anti-</a:t>
            </a:r>
            <a:r>
              <a:rPr lang="en-US" sz="1600" b="1" dirty="0" err="1" smtClean="0">
                <a:solidFill>
                  <a:srgbClr val="FF0000"/>
                </a:solidFill>
              </a:rPr>
              <a:t>ss</a:t>
            </a:r>
            <a:r>
              <a:rPr lang="en-US" sz="1600" b="1" dirty="0" smtClean="0">
                <a:solidFill>
                  <a:srgbClr val="FF0000"/>
                </a:solidFill>
              </a:rPr>
              <a:t>-DNA</a:t>
            </a:r>
            <a:r>
              <a:rPr lang="en-US" sz="1600" dirty="0" smtClean="0"/>
              <a:t>:  Anti-single-stranded (denatured) DNA</a:t>
            </a:r>
          </a:p>
          <a:p>
            <a:pPr marL="914400" indent="-914400"/>
            <a:r>
              <a:rPr lang="en-US" sz="1600" dirty="0" smtClean="0"/>
              <a:t>	</a:t>
            </a:r>
            <a:r>
              <a:rPr lang="en-US" sz="1600" dirty="0"/>
              <a:t>Anti </a:t>
            </a:r>
            <a:r>
              <a:rPr lang="en-US" sz="1600" dirty="0" err="1"/>
              <a:t>ssDNA</a:t>
            </a:r>
            <a:r>
              <a:rPr lang="en-US" sz="1600" dirty="0"/>
              <a:t> antibody </a:t>
            </a:r>
            <a:r>
              <a:rPr lang="en-US" sz="1600" dirty="0" smtClean="0"/>
              <a:t>has </a:t>
            </a:r>
            <a:r>
              <a:rPr lang="en-US" sz="1600" dirty="0"/>
              <a:t>a higher sensitivity and lower specificity than anti </a:t>
            </a:r>
            <a:r>
              <a:rPr lang="en-US" sz="1600" dirty="0" err="1"/>
              <a:t>dsDNA</a:t>
            </a:r>
            <a:r>
              <a:rPr lang="en-US" sz="1600" dirty="0"/>
              <a:t> antibody for SLE activity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38400" y="6306979"/>
            <a:ext cx="4191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ww2.rheumatology.org/apps/MyAnnualMeeting/Abstract/33070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8601" y="324282"/>
            <a:ext cx="3124200" cy="21919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 smtClean="0"/>
              <a:t>ANA (anti-nuclear antibodies)</a:t>
            </a:r>
          </a:p>
          <a:p>
            <a:pPr>
              <a:lnSpc>
                <a:spcPct val="80000"/>
              </a:lnSpc>
            </a:pPr>
            <a:r>
              <a:rPr lang="en-US" sz="1600" i="1" dirty="0" smtClean="0">
                <a:solidFill>
                  <a:schemeClr val="accent1"/>
                </a:solidFill>
              </a:rPr>
              <a:t>anti-ds DNA</a:t>
            </a:r>
            <a:r>
              <a:rPr lang="en-US" sz="1600" dirty="0" smtClean="0">
                <a:solidFill>
                  <a:schemeClr val="accent1"/>
                </a:solidFill>
              </a:rPr>
              <a:t> (native)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anti-</a:t>
            </a:r>
            <a:r>
              <a:rPr lang="en-US" sz="1600" dirty="0" err="1" smtClean="0"/>
              <a:t>ss</a:t>
            </a:r>
            <a:r>
              <a:rPr lang="en-US" sz="1600" dirty="0" smtClean="0"/>
              <a:t> DNA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RNA autoantibodies</a:t>
            </a:r>
          </a:p>
          <a:p>
            <a:pPr lvl="1">
              <a:lnSpc>
                <a:spcPct val="80000"/>
              </a:lnSpc>
            </a:pPr>
            <a:r>
              <a:rPr lang="en-US" sz="1600" i="1" dirty="0" smtClean="0">
                <a:solidFill>
                  <a:schemeClr val="accent1"/>
                </a:solidFill>
              </a:rPr>
              <a:t>anti-SM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anti-RNP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anti-Ro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anti-La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1838" y="6060758"/>
            <a:ext cx="3429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http://www.hopkinslupus.org/lupus-tests/lupus-blood-tests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25803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Anti-Smith antibody </a:t>
            </a:r>
            <a:r>
              <a:rPr lang="en-US" sz="1600" dirty="0" smtClean="0"/>
              <a:t>is </a:t>
            </a:r>
            <a:r>
              <a:rPr lang="en-US" sz="1600" dirty="0"/>
              <a:t>found almost exclusively in people with </a:t>
            </a:r>
            <a:r>
              <a:rPr lang="en-US" sz="1600" dirty="0" smtClean="0"/>
              <a:t>lupus</a:t>
            </a:r>
          </a:p>
          <a:p>
            <a:pPr marL="563563"/>
            <a:r>
              <a:rPr lang="en-US" sz="1600" dirty="0"/>
              <a:t>Unlike anti-</a:t>
            </a:r>
            <a:r>
              <a:rPr lang="en-US" sz="1600" dirty="0" err="1"/>
              <a:t>dsDNA</a:t>
            </a:r>
            <a:r>
              <a:rPr lang="en-US" sz="1600" dirty="0"/>
              <a:t>, anti-</a:t>
            </a:r>
            <a:r>
              <a:rPr lang="en-US" sz="1600" dirty="0" err="1"/>
              <a:t>Sm</a:t>
            </a:r>
            <a:r>
              <a:rPr lang="en-US" sz="1600" dirty="0"/>
              <a:t> does not correlate with the presence of kidney lupus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344081"/>
            <a:ext cx="4572000" cy="10113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/>
              <a:t>Antiphospholipid</a:t>
            </a:r>
            <a:r>
              <a:rPr lang="en-US" sz="1600" dirty="0"/>
              <a:t> antibodies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anticardiolipin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Antibody against the phospholipid moiety of the </a:t>
            </a:r>
            <a:r>
              <a:rPr lang="en-US" sz="1600" dirty="0" err="1"/>
              <a:t>prothrombin</a:t>
            </a:r>
            <a:r>
              <a:rPr lang="en-US" sz="1600" dirty="0"/>
              <a:t> activator complex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7774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APA</a:t>
            </a:r>
            <a:r>
              <a:rPr lang="en-US" sz="1600" dirty="0" smtClean="0"/>
              <a:t> provoke blood clots in both veins &amp; arteries as well in pregnancy complications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1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242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Ngoc</cp:lastModifiedBy>
  <cp:revision>39</cp:revision>
  <dcterms:created xsi:type="dcterms:W3CDTF">2006-08-16T00:00:00Z</dcterms:created>
  <dcterms:modified xsi:type="dcterms:W3CDTF">2014-03-29T18:04:41Z</dcterms:modified>
</cp:coreProperties>
</file>