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56" r:id="rId4"/>
    <p:sldId id="259" r:id="rId5"/>
    <p:sldId id="262" r:id="rId6"/>
    <p:sldId id="263" r:id="rId7"/>
    <p:sldId id="264" r:id="rId8"/>
    <p:sldId id="261" r:id="rId9"/>
    <p:sldId id="260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26440B-4537-5347-9D4A-2A96EEEFB2AC}">
          <p14:sldIdLst>
            <p14:sldId id="258"/>
            <p14:sldId id="257"/>
            <p14:sldId id="256"/>
            <p14:sldId id="259"/>
            <p14:sldId id="262"/>
            <p14:sldId id="263"/>
            <p14:sldId id="264"/>
            <p14:sldId id="261"/>
          </p14:sldIdLst>
        </p14:section>
        <p14:section name="Nerve Pain" id="{F83BE351-1ED5-4E4B-B542-DA9495F52F06}">
          <p14:sldIdLst>
            <p14:sldId id="260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12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C2EA31-B9C6-B94E-9602-68D2848E470A}" type="doc">
      <dgm:prSet loTypeId="urn:microsoft.com/office/officeart/2005/8/layout/hierarchy6" loCatId="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702ECD2-F494-364E-839E-8DA1BC774D88}">
      <dgm:prSet phldrT="[Text]" custT="1"/>
      <dgm:spPr/>
      <dgm:t>
        <a:bodyPr/>
        <a:lstStyle/>
        <a:p>
          <a:r>
            <a:rPr lang="en-US" sz="1800" dirty="0" smtClean="0"/>
            <a:t>Types of Pain</a:t>
          </a:r>
          <a:endParaRPr lang="en-US" sz="1800" dirty="0"/>
        </a:p>
      </dgm:t>
    </dgm:pt>
    <dgm:pt modelId="{2F9F1D79-7E6F-454F-8E23-1F8A7139BC5B}" type="parTrans" cxnId="{C53A232A-2F7A-FB4D-929D-581809582A4C}">
      <dgm:prSet/>
      <dgm:spPr/>
      <dgm:t>
        <a:bodyPr/>
        <a:lstStyle/>
        <a:p>
          <a:endParaRPr lang="en-US"/>
        </a:p>
      </dgm:t>
    </dgm:pt>
    <dgm:pt modelId="{FB2F973F-800B-6D49-84EA-ABC9BE0DC7F3}" type="sibTrans" cxnId="{C53A232A-2F7A-FB4D-929D-581809582A4C}">
      <dgm:prSet/>
      <dgm:spPr/>
      <dgm:t>
        <a:bodyPr/>
        <a:lstStyle/>
        <a:p>
          <a:endParaRPr lang="en-US"/>
        </a:p>
      </dgm:t>
    </dgm:pt>
    <dgm:pt modelId="{BE1510D4-1429-2044-962B-61ECDAA5E66A}">
      <dgm:prSet phldrT="[Text]" custT="1"/>
      <dgm:spPr>
        <a:solidFill>
          <a:srgbClr val="FF0000">
            <a:alpha val="30000"/>
          </a:srgbClr>
        </a:solidFill>
      </dgm:spPr>
      <dgm:t>
        <a:bodyPr/>
        <a:lstStyle/>
        <a:p>
          <a:r>
            <a:rPr lang="en-US" sz="1800" dirty="0" smtClean="0"/>
            <a:t>Nociceptive Pain</a:t>
          </a:r>
          <a:endParaRPr lang="en-US" sz="1800" dirty="0"/>
        </a:p>
      </dgm:t>
    </dgm:pt>
    <dgm:pt modelId="{71AD2D3D-F916-7B4B-96FE-6115374AA634}" type="parTrans" cxnId="{752C78ED-4246-604B-8687-0ECF0432102F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E3B6D003-3127-C049-A982-72B2A0506867}" type="sibTrans" cxnId="{752C78ED-4246-604B-8687-0ECF0432102F}">
      <dgm:prSet/>
      <dgm:spPr/>
      <dgm:t>
        <a:bodyPr/>
        <a:lstStyle/>
        <a:p>
          <a:endParaRPr lang="en-US"/>
        </a:p>
      </dgm:t>
    </dgm:pt>
    <dgm:pt modelId="{4A3F3163-C2A9-FA49-AEA7-5B230C37AD54}">
      <dgm:prSet phldrT="[Text]" custT="1"/>
      <dgm:spPr/>
      <dgm:t>
        <a:bodyPr/>
        <a:lstStyle/>
        <a:p>
          <a:r>
            <a:rPr lang="en-US" sz="1800" smtClean="0"/>
            <a:t>Somatic (localized)</a:t>
          </a:r>
          <a:endParaRPr lang="en-US" sz="1800" dirty="0"/>
        </a:p>
      </dgm:t>
    </dgm:pt>
    <dgm:pt modelId="{A96755FB-CF97-E34C-83CC-0F6511F1589F}" type="parTrans" cxnId="{99086BE3-0566-4E49-8382-034A0610EBBD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0EFB057C-7633-1A48-8EF6-7B75063E8229}" type="sibTrans" cxnId="{99086BE3-0566-4E49-8382-034A0610EBBD}">
      <dgm:prSet/>
      <dgm:spPr/>
      <dgm:t>
        <a:bodyPr/>
        <a:lstStyle/>
        <a:p>
          <a:endParaRPr lang="en-US"/>
        </a:p>
      </dgm:t>
    </dgm:pt>
    <dgm:pt modelId="{A64C7268-FC60-2F49-AEBE-80834F3B78D1}">
      <dgm:prSet phldrT="[Text]" custT="1"/>
      <dgm:spPr/>
      <dgm:t>
        <a:bodyPr/>
        <a:lstStyle/>
        <a:p>
          <a:r>
            <a:rPr lang="en-US" sz="1800" smtClean="0"/>
            <a:t>Visceral (organs)</a:t>
          </a:r>
          <a:endParaRPr lang="en-US" sz="1800" dirty="0"/>
        </a:p>
      </dgm:t>
    </dgm:pt>
    <dgm:pt modelId="{A538D28B-F81E-674B-B442-9D9AFC9FE4D2}" type="parTrans" cxnId="{163261F2-00BB-3F47-B1B4-814677740593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83106C44-0311-284F-8797-4F83C9585FC3}" type="sibTrans" cxnId="{163261F2-00BB-3F47-B1B4-814677740593}">
      <dgm:prSet/>
      <dgm:spPr/>
      <dgm:t>
        <a:bodyPr/>
        <a:lstStyle/>
        <a:p>
          <a:endParaRPr lang="en-US"/>
        </a:p>
      </dgm:t>
    </dgm:pt>
    <dgm:pt modelId="{B9B128BC-E89A-E845-B413-FA0B085315BE}">
      <dgm:prSet phldrT="[Text]" custT="1"/>
      <dgm:spPr>
        <a:solidFill>
          <a:srgbClr val="3366FF">
            <a:alpha val="51000"/>
          </a:srgbClr>
        </a:solidFill>
      </dgm:spPr>
      <dgm:t>
        <a:bodyPr/>
        <a:lstStyle/>
        <a:p>
          <a:r>
            <a:rPr lang="en-US" sz="1800" smtClean="0"/>
            <a:t>Neuropathic </a:t>
          </a:r>
          <a:endParaRPr lang="en-US" sz="1800" dirty="0"/>
        </a:p>
      </dgm:t>
    </dgm:pt>
    <dgm:pt modelId="{01C81187-E1DB-CE4F-A8F5-00B67217369F}" type="parTrans" cxnId="{D61E769B-4339-DB43-97E7-6F38D25FFBAC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368C7B48-13AA-6E40-8A73-C00FB08298DB}" type="sibTrans" cxnId="{D61E769B-4339-DB43-97E7-6F38D25FFBAC}">
      <dgm:prSet/>
      <dgm:spPr/>
      <dgm:t>
        <a:bodyPr/>
        <a:lstStyle/>
        <a:p>
          <a:endParaRPr lang="en-US"/>
        </a:p>
      </dgm:t>
    </dgm:pt>
    <dgm:pt modelId="{E5835897-05A0-6247-A1D1-F55786D5DC6F}">
      <dgm:prSet phldrT="[Text]" custT="1"/>
      <dgm:spPr/>
      <dgm:t>
        <a:bodyPr/>
        <a:lstStyle/>
        <a:p>
          <a:r>
            <a:rPr lang="en-US" sz="1800" dirty="0" smtClean="0"/>
            <a:t>Central pain</a:t>
          </a:r>
          <a:endParaRPr lang="en-US" sz="1800" dirty="0"/>
        </a:p>
      </dgm:t>
    </dgm:pt>
    <dgm:pt modelId="{7A3429D6-587C-6742-95DB-4B22E2D0D3A5}" type="parTrans" cxnId="{1FA434A1-7215-8045-A1D5-25F00FCFDF2B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055948E5-BC9C-5847-BBCC-A1943868B20E}" type="sibTrans" cxnId="{1FA434A1-7215-8045-A1D5-25F00FCFDF2B}">
      <dgm:prSet/>
      <dgm:spPr/>
      <dgm:t>
        <a:bodyPr/>
        <a:lstStyle/>
        <a:p>
          <a:endParaRPr lang="en-US"/>
        </a:p>
      </dgm:t>
    </dgm:pt>
    <dgm:pt modelId="{6FDCBFED-5B9F-3641-8F71-1E7F7FB04AEF}">
      <dgm:prSet phldrT="[Text]" custT="1"/>
      <dgm:spPr/>
      <dgm:t>
        <a:bodyPr/>
        <a:lstStyle/>
        <a:p>
          <a:r>
            <a:rPr lang="en-US" sz="1800" dirty="0" smtClean="0"/>
            <a:t>Peripheral pain</a:t>
          </a:r>
          <a:endParaRPr lang="en-US" sz="1800" dirty="0"/>
        </a:p>
      </dgm:t>
    </dgm:pt>
    <dgm:pt modelId="{95EE8F9B-B5E9-E347-843D-592A1FBFAA17}" type="parTrans" cxnId="{1D06504A-1023-2B4F-9B34-7A317C3277C3}">
      <dgm:prSet/>
      <dgm:spPr/>
      <dgm:t>
        <a:bodyPr/>
        <a:lstStyle/>
        <a:p>
          <a:endParaRPr lang="en-US"/>
        </a:p>
      </dgm:t>
    </dgm:pt>
    <dgm:pt modelId="{9D22FBC9-352B-4C46-9060-05480C616451}" type="sibTrans" cxnId="{1D06504A-1023-2B4F-9B34-7A317C3277C3}">
      <dgm:prSet/>
      <dgm:spPr/>
      <dgm:t>
        <a:bodyPr/>
        <a:lstStyle/>
        <a:p>
          <a:endParaRPr lang="en-US"/>
        </a:p>
      </dgm:t>
    </dgm:pt>
    <dgm:pt modelId="{7B8F5E89-1218-FD4B-B944-D64278799D08}" type="pres">
      <dgm:prSet presAssocID="{41C2EA31-B9C6-B94E-9602-68D2848E47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CFD75B-6705-464C-B48B-D269FD4E5F15}" type="pres">
      <dgm:prSet presAssocID="{41C2EA31-B9C6-B94E-9602-68D2848E470A}" presName="hierFlow" presStyleCnt="0"/>
      <dgm:spPr/>
    </dgm:pt>
    <dgm:pt modelId="{BE00C7F5-D9F6-E04E-8E3A-FED957B064B9}" type="pres">
      <dgm:prSet presAssocID="{41C2EA31-B9C6-B94E-9602-68D2848E47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A55DD8-0A2F-1646-A1A8-7C56D3226D70}" type="pres">
      <dgm:prSet presAssocID="{F702ECD2-F494-364E-839E-8DA1BC774D88}" presName="Name14" presStyleCnt="0"/>
      <dgm:spPr/>
    </dgm:pt>
    <dgm:pt modelId="{7A191FF2-98A6-A844-AFA4-90F24E9F7003}" type="pres">
      <dgm:prSet presAssocID="{F702ECD2-F494-364E-839E-8DA1BC774D8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387149-ADDD-B540-BEDB-CB77D2D3ACBD}" type="pres">
      <dgm:prSet presAssocID="{F702ECD2-F494-364E-839E-8DA1BC774D88}" presName="hierChild2" presStyleCnt="0"/>
      <dgm:spPr/>
    </dgm:pt>
    <dgm:pt modelId="{2225B1CD-CD13-C444-8D10-4D13A9CE6330}" type="pres">
      <dgm:prSet presAssocID="{71AD2D3D-F916-7B4B-96FE-6115374AA634}" presName="Name19" presStyleLbl="parChTrans1D2" presStyleIdx="0" presStyleCnt="2"/>
      <dgm:spPr/>
      <dgm:t>
        <a:bodyPr/>
        <a:lstStyle/>
        <a:p>
          <a:endParaRPr lang="en-US"/>
        </a:p>
      </dgm:t>
    </dgm:pt>
    <dgm:pt modelId="{5DB1DD80-1466-5444-894E-5B725607BDAB}" type="pres">
      <dgm:prSet presAssocID="{BE1510D4-1429-2044-962B-61ECDAA5E66A}" presName="Name21" presStyleCnt="0"/>
      <dgm:spPr/>
    </dgm:pt>
    <dgm:pt modelId="{772D9446-690C-684A-9B9B-BE79F006A1DE}" type="pres">
      <dgm:prSet presAssocID="{BE1510D4-1429-2044-962B-61ECDAA5E66A}" presName="level2Shape" presStyleLbl="node2" presStyleIdx="0" presStyleCnt="2"/>
      <dgm:spPr/>
      <dgm:t>
        <a:bodyPr/>
        <a:lstStyle/>
        <a:p>
          <a:endParaRPr lang="en-US"/>
        </a:p>
      </dgm:t>
    </dgm:pt>
    <dgm:pt modelId="{3DB80EA2-92DC-6D43-8D58-A77F044B33F1}" type="pres">
      <dgm:prSet presAssocID="{BE1510D4-1429-2044-962B-61ECDAA5E66A}" presName="hierChild3" presStyleCnt="0"/>
      <dgm:spPr/>
    </dgm:pt>
    <dgm:pt modelId="{71C59EAC-2C24-F24A-B9D8-FC1D5119BAF0}" type="pres">
      <dgm:prSet presAssocID="{A96755FB-CF97-E34C-83CC-0F6511F1589F}" presName="Name19" presStyleLbl="parChTrans1D3" presStyleIdx="0" presStyleCnt="4"/>
      <dgm:spPr/>
      <dgm:t>
        <a:bodyPr/>
        <a:lstStyle/>
        <a:p>
          <a:endParaRPr lang="en-US"/>
        </a:p>
      </dgm:t>
    </dgm:pt>
    <dgm:pt modelId="{991D7150-4FD1-8642-AAC3-2559B2666860}" type="pres">
      <dgm:prSet presAssocID="{4A3F3163-C2A9-FA49-AEA7-5B230C37AD54}" presName="Name21" presStyleCnt="0"/>
      <dgm:spPr/>
    </dgm:pt>
    <dgm:pt modelId="{1F36C3E9-FA72-A946-894C-4B1F986E9D62}" type="pres">
      <dgm:prSet presAssocID="{4A3F3163-C2A9-FA49-AEA7-5B230C37AD54}" presName="level2Shape" presStyleLbl="node3" presStyleIdx="0" presStyleCnt="4"/>
      <dgm:spPr/>
      <dgm:t>
        <a:bodyPr/>
        <a:lstStyle/>
        <a:p>
          <a:endParaRPr lang="en-US"/>
        </a:p>
      </dgm:t>
    </dgm:pt>
    <dgm:pt modelId="{D29F6B3C-1DDF-D54E-A3A5-09CF220E39F1}" type="pres">
      <dgm:prSet presAssocID="{4A3F3163-C2A9-FA49-AEA7-5B230C37AD54}" presName="hierChild3" presStyleCnt="0"/>
      <dgm:spPr/>
    </dgm:pt>
    <dgm:pt modelId="{00438680-4555-404E-A7BA-633C6AA14947}" type="pres">
      <dgm:prSet presAssocID="{A538D28B-F81E-674B-B442-9D9AFC9FE4D2}" presName="Name19" presStyleLbl="parChTrans1D3" presStyleIdx="1" presStyleCnt="4"/>
      <dgm:spPr/>
      <dgm:t>
        <a:bodyPr/>
        <a:lstStyle/>
        <a:p>
          <a:endParaRPr lang="en-US"/>
        </a:p>
      </dgm:t>
    </dgm:pt>
    <dgm:pt modelId="{522827C8-D95E-CE4B-80B9-8B7156397288}" type="pres">
      <dgm:prSet presAssocID="{A64C7268-FC60-2F49-AEBE-80834F3B78D1}" presName="Name21" presStyleCnt="0"/>
      <dgm:spPr/>
    </dgm:pt>
    <dgm:pt modelId="{38260431-33DB-344A-9A07-8EA307D941D8}" type="pres">
      <dgm:prSet presAssocID="{A64C7268-FC60-2F49-AEBE-80834F3B78D1}" presName="level2Shape" presStyleLbl="node3" presStyleIdx="1" presStyleCnt="4"/>
      <dgm:spPr/>
      <dgm:t>
        <a:bodyPr/>
        <a:lstStyle/>
        <a:p>
          <a:endParaRPr lang="en-US"/>
        </a:p>
      </dgm:t>
    </dgm:pt>
    <dgm:pt modelId="{57B806D3-9724-844A-B211-E009E1DC5C82}" type="pres">
      <dgm:prSet presAssocID="{A64C7268-FC60-2F49-AEBE-80834F3B78D1}" presName="hierChild3" presStyleCnt="0"/>
      <dgm:spPr/>
    </dgm:pt>
    <dgm:pt modelId="{3EA60CCE-1919-B142-B956-8BB8B1DA18D2}" type="pres">
      <dgm:prSet presAssocID="{01C81187-E1DB-CE4F-A8F5-00B67217369F}" presName="Name19" presStyleLbl="parChTrans1D2" presStyleIdx="1" presStyleCnt="2"/>
      <dgm:spPr/>
      <dgm:t>
        <a:bodyPr/>
        <a:lstStyle/>
        <a:p>
          <a:endParaRPr lang="en-US"/>
        </a:p>
      </dgm:t>
    </dgm:pt>
    <dgm:pt modelId="{2B96CA99-03D8-D941-860D-284C946D28A0}" type="pres">
      <dgm:prSet presAssocID="{B9B128BC-E89A-E845-B413-FA0B085315BE}" presName="Name21" presStyleCnt="0"/>
      <dgm:spPr/>
    </dgm:pt>
    <dgm:pt modelId="{2D457E31-5179-B641-9AA8-BB9D3CB89960}" type="pres">
      <dgm:prSet presAssocID="{B9B128BC-E89A-E845-B413-FA0B085315BE}" presName="level2Shape" presStyleLbl="node2" presStyleIdx="1" presStyleCnt="2"/>
      <dgm:spPr/>
      <dgm:t>
        <a:bodyPr/>
        <a:lstStyle/>
        <a:p>
          <a:endParaRPr lang="en-US"/>
        </a:p>
      </dgm:t>
    </dgm:pt>
    <dgm:pt modelId="{700511CC-56D7-2A4C-9F5D-C59C5BA05238}" type="pres">
      <dgm:prSet presAssocID="{B9B128BC-E89A-E845-B413-FA0B085315BE}" presName="hierChild3" presStyleCnt="0"/>
      <dgm:spPr/>
    </dgm:pt>
    <dgm:pt modelId="{96A013F3-C3EC-1043-B294-6AF08A35ABCB}" type="pres">
      <dgm:prSet presAssocID="{7A3429D6-587C-6742-95DB-4B22E2D0D3A5}" presName="Name19" presStyleLbl="parChTrans1D3" presStyleIdx="2" presStyleCnt="4"/>
      <dgm:spPr/>
      <dgm:t>
        <a:bodyPr/>
        <a:lstStyle/>
        <a:p>
          <a:endParaRPr lang="en-US"/>
        </a:p>
      </dgm:t>
    </dgm:pt>
    <dgm:pt modelId="{C0E18489-87C3-B04C-980A-0192B48B6FAA}" type="pres">
      <dgm:prSet presAssocID="{E5835897-05A0-6247-A1D1-F55786D5DC6F}" presName="Name21" presStyleCnt="0"/>
      <dgm:spPr/>
    </dgm:pt>
    <dgm:pt modelId="{CB61B7E9-057A-AD41-823A-5844E0DE1D0E}" type="pres">
      <dgm:prSet presAssocID="{E5835897-05A0-6247-A1D1-F55786D5DC6F}" presName="level2Shape" presStyleLbl="node3" presStyleIdx="2" presStyleCnt="4"/>
      <dgm:spPr/>
      <dgm:t>
        <a:bodyPr/>
        <a:lstStyle/>
        <a:p>
          <a:endParaRPr lang="en-US"/>
        </a:p>
      </dgm:t>
    </dgm:pt>
    <dgm:pt modelId="{D6450E2A-D46D-4641-AD8D-58B7A8CE16C5}" type="pres">
      <dgm:prSet presAssocID="{E5835897-05A0-6247-A1D1-F55786D5DC6F}" presName="hierChild3" presStyleCnt="0"/>
      <dgm:spPr/>
    </dgm:pt>
    <dgm:pt modelId="{1BE9E8B5-4567-454D-8F97-BC36068BB694}" type="pres">
      <dgm:prSet presAssocID="{95EE8F9B-B5E9-E347-843D-592A1FBFAA17}" presName="Name19" presStyleLbl="parChTrans1D3" presStyleIdx="3" presStyleCnt="4"/>
      <dgm:spPr/>
      <dgm:t>
        <a:bodyPr/>
        <a:lstStyle/>
        <a:p>
          <a:endParaRPr lang="en-US"/>
        </a:p>
      </dgm:t>
    </dgm:pt>
    <dgm:pt modelId="{A5B3E496-E23B-4A49-AFF5-664D27AE4D9E}" type="pres">
      <dgm:prSet presAssocID="{6FDCBFED-5B9F-3641-8F71-1E7F7FB04AEF}" presName="Name21" presStyleCnt="0"/>
      <dgm:spPr/>
    </dgm:pt>
    <dgm:pt modelId="{784464CD-13F3-AC4A-8A2F-DCCD1F841DBC}" type="pres">
      <dgm:prSet presAssocID="{6FDCBFED-5B9F-3641-8F71-1E7F7FB04AEF}" presName="level2Shape" presStyleLbl="node3" presStyleIdx="3" presStyleCnt="4"/>
      <dgm:spPr/>
      <dgm:t>
        <a:bodyPr/>
        <a:lstStyle/>
        <a:p>
          <a:endParaRPr lang="en-US"/>
        </a:p>
      </dgm:t>
    </dgm:pt>
    <dgm:pt modelId="{85589D77-AE65-EE4F-985F-DE4C149D35C0}" type="pres">
      <dgm:prSet presAssocID="{6FDCBFED-5B9F-3641-8F71-1E7F7FB04AEF}" presName="hierChild3" presStyleCnt="0"/>
      <dgm:spPr/>
    </dgm:pt>
    <dgm:pt modelId="{C947E35A-E5D2-EA45-98FB-E633EF860D8F}" type="pres">
      <dgm:prSet presAssocID="{41C2EA31-B9C6-B94E-9602-68D2848E470A}" presName="bgShapesFlow" presStyleCnt="0"/>
      <dgm:spPr/>
    </dgm:pt>
  </dgm:ptLst>
  <dgm:cxnLst>
    <dgm:cxn modelId="{99086BE3-0566-4E49-8382-034A0610EBBD}" srcId="{BE1510D4-1429-2044-962B-61ECDAA5E66A}" destId="{4A3F3163-C2A9-FA49-AEA7-5B230C37AD54}" srcOrd="0" destOrd="0" parTransId="{A96755FB-CF97-E34C-83CC-0F6511F1589F}" sibTransId="{0EFB057C-7633-1A48-8EF6-7B75063E8229}"/>
    <dgm:cxn modelId="{C53A232A-2F7A-FB4D-929D-581809582A4C}" srcId="{41C2EA31-B9C6-B94E-9602-68D2848E470A}" destId="{F702ECD2-F494-364E-839E-8DA1BC774D88}" srcOrd="0" destOrd="0" parTransId="{2F9F1D79-7E6F-454F-8E23-1F8A7139BC5B}" sibTransId="{FB2F973F-800B-6D49-84EA-ABC9BE0DC7F3}"/>
    <dgm:cxn modelId="{437DB564-9DAA-9543-BC39-5C653EEE6687}" type="presOf" srcId="{B9B128BC-E89A-E845-B413-FA0B085315BE}" destId="{2D457E31-5179-B641-9AA8-BB9D3CB89960}" srcOrd="0" destOrd="0" presId="urn:microsoft.com/office/officeart/2005/8/layout/hierarchy6"/>
    <dgm:cxn modelId="{F95FEC6E-26C5-654E-93BC-DF056222FF4B}" type="presOf" srcId="{E5835897-05A0-6247-A1D1-F55786D5DC6F}" destId="{CB61B7E9-057A-AD41-823A-5844E0DE1D0E}" srcOrd="0" destOrd="0" presId="urn:microsoft.com/office/officeart/2005/8/layout/hierarchy6"/>
    <dgm:cxn modelId="{752C78ED-4246-604B-8687-0ECF0432102F}" srcId="{F702ECD2-F494-364E-839E-8DA1BC774D88}" destId="{BE1510D4-1429-2044-962B-61ECDAA5E66A}" srcOrd="0" destOrd="0" parTransId="{71AD2D3D-F916-7B4B-96FE-6115374AA634}" sibTransId="{E3B6D003-3127-C049-A982-72B2A0506867}"/>
    <dgm:cxn modelId="{9650B84B-AA00-A04D-BFCE-F1B830CA0732}" type="presOf" srcId="{7A3429D6-587C-6742-95DB-4B22E2D0D3A5}" destId="{96A013F3-C3EC-1043-B294-6AF08A35ABCB}" srcOrd="0" destOrd="0" presId="urn:microsoft.com/office/officeart/2005/8/layout/hierarchy6"/>
    <dgm:cxn modelId="{143A2BBD-52A5-AA41-801B-E81D65A78E64}" type="presOf" srcId="{BE1510D4-1429-2044-962B-61ECDAA5E66A}" destId="{772D9446-690C-684A-9B9B-BE79F006A1DE}" srcOrd="0" destOrd="0" presId="urn:microsoft.com/office/officeart/2005/8/layout/hierarchy6"/>
    <dgm:cxn modelId="{73303D83-649A-0649-8C7A-7285B177D00B}" type="presOf" srcId="{71AD2D3D-F916-7B4B-96FE-6115374AA634}" destId="{2225B1CD-CD13-C444-8D10-4D13A9CE6330}" srcOrd="0" destOrd="0" presId="urn:microsoft.com/office/officeart/2005/8/layout/hierarchy6"/>
    <dgm:cxn modelId="{17E68F50-678F-1046-BB10-5971CAC00CD6}" type="presOf" srcId="{A538D28B-F81E-674B-B442-9D9AFC9FE4D2}" destId="{00438680-4555-404E-A7BA-633C6AA14947}" srcOrd="0" destOrd="0" presId="urn:microsoft.com/office/officeart/2005/8/layout/hierarchy6"/>
    <dgm:cxn modelId="{0FC7F3B6-89D4-AA43-AD6F-BC7B5673B652}" type="presOf" srcId="{4A3F3163-C2A9-FA49-AEA7-5B230C37AD54}" destId="{1F36C3E9-FA72-A946-894C-4B1F986E9D62}" srcOrd="0" destOrd="0" presId="urn:microsoft.com/office/officeart/2005/8/layout/hierarchy6"/>
    <dgm:cxn modelId="{1D06504A-1023-2B4F-9B34-7A317C3277C3}" srcId="{B9B128BC-E89A-E845-B413-FA0B085315BE}" destId="{6FDCBFED-5B9F-3641-8F71-1E7F7FB04AEF}" srcOrd="1" destOrd="0" parTransId="{95EE8F9B-B5E9-E347-843D-592A1FBFAA17}" sibTransId="{9D22FBC9-352B-4C46-9060-05480C616451}"/>
    <dgm:cxn modelId="{1FA434A1-7215-8045-A1D5-25F00FCFDF2B}" srcId="{B9B128BC-E89A-E845-B413-FA0B085315BE}" destId="{E5835897-05A0-6247-A1D1-F55786D5DC6F}" srcOrd="0" destOrd="0" parTransId="{7A3429D6-587C-6742-95DB-4B22E2D0D3A5}" sibTransId="{055948E5-BC9C-5847-BBCC-A1943868B20E}"/>
    <dgm:cxn modelId="{D61E769B-4339-DB43-97E7-6F38D25FFBAC}" srcId="{F702ECD2-F494-364E-839E-8DA1BC774D88}" destId="{B9B128BC-E89A-E845-B413-FA0B085315BE}" srcOrd="1" destOrd="0" parTransId="{01C81187-E1DB-CE4F-A8F5-00B67217369F}" sibTransId="{368C7B48-13AA-6E40-8A73-C00FB08298DB}"/>
    <dgm:cxn modelId="{13D47B2E-3575-7040-A9F0-BB1CE6D8E2D0}" type="presOf" srcId="{41C2EA31-B9C6-B94E-9602-68D2848E470A}" destId="{7B8F5E89-1218-FD4B-B944-D64278799D08}" srcOrd="0" destOrd="0" presId="urn:microsoft.com/office/officeart/2005/8/layout/hierarchy6"/>
    <dgm:cxn modelId="{366136F6-0332-6C42-B831-C38B9B252390}" type="presOf" srcId="{95EE8F9B-B5E9-E347-843D-592A1FBFAA17}" destId="{1BE9E8B5-4567-454D-8F97-BC36068BB694}" srcOrd="0" destOrd="0" presId="urn:microsoft.com/office/officeart/2005/8/layout/hierarchy6"/>
    <dgm:cxn modelId="{038C6F97-BA17-FF4C-8064-C11737EAB232}" type="presOf" srcId="{6FDCBFED-5B9F-3641-8F71-1E7F7FB04AEF}" destId="{784464CD-13F3-AC4A-8A2F-DCCD1F841DBC}" srcOrd="0" destOrd="0" presId="urn:microsoft.com/office/officeart/2005/8/layout/hierarchy6"/>
    <dgm:cxn modelId="{0D1EB0D9-1882-BA4F-AE64-B4F8863BFE8C}" type="presOf" srcId="{F702ECD2-F494-364E-839E-8DA1BC774D88}" destId="{7A191FF2-98A6-A844-AFA4-90F24E9F7003}" srcOrd="0" destOrd="0" presId="urn:microsoft.com/office/officeart/2005/8/layout/hierarchy6"/>
    <dgm:cxn modelId="{3DD61DE4-52C1-EA4F-9ABF-967E1C760B7F}" type="presOf" srcId="{01C81187-E1DB-CE4F-A8F5-00B67217369F}" destId="{3EA60CCE-1919-B142-B956-8BB8B1DA18D2}" srcOrd="0" destOrd="0" presId="urn:microsoft.com/office/officeart/2005/8/layout/hierarchy6"/>
    <dgm:cxn modelId="{64752CC1-172B-AE40-8E2D-80FBDDB4D686}" type="presOf" srcId="{A64C7268-FC60-2F49-AEBE-80834F3B78D1}" destId="{38260431-33DB-344A-9A07-8EA307D941D8}" srcOrd="0" destOrd="0" presId="urn:microsoft.com/office/officeart/2005/8/layout/hierarchy6"/>
    <dgm:cxn modelId="{163261F2-00BB-3F47-B1B4-814677740593}" srcId="{BE1510D4-1429-2044-962B-61ECDAA5E66A}" destId="{A64C7268-FC60-2F49-AEBE-80834F3B78D1}" srcOrd="1" destOrd="0" parTransId="{A538D28B-F81E-674B-B442-9D9AFC9FE4D2}" sibTransId="{83106C44-0311-284F-8797-4F83C9585FC3}"/>
    <dgm:cxn modelId="{480DC54C-121E-CF40-AE07-71D0327045F3}" type="presOf" srcId="{A96755FB-CF97-E34C-83CC-0F6511F1589F}" destId="{71C59EAC-2C24-F24A-B9D8-FC1D5119BAF0}" srcOrd="0" destOrd="0" presId="urn:microsoft.com/office/officeart/2005/8/layout/hierarchy6"/>
    <dgm:cxn modelId="{AE22B5C9-4113-AB46-AE99-1B261BF0DDC5}" type="presParOf" srcId="{7B8F5E89-1218-FD4B-B944-D64278799D08}" destId="{B7CFD75B-6705-464C-B48B-D269FD4E5F15}" srcOrd="0" destOrd="0" presId="urn:microsoft.com/office/officeart/2005/8/layout/hierarchy6"/>
    <dgm:cxn modelId="{D2243B19-7AFA-E642-A9F6-770AC7EA3290}" type="presParOf" srcId="{B7CFD75B-6705-464C-B48B-D269FD4E5F15}" destId="{BE00C7F5-D9F6-E04E-8E3A-FED957B064B9}" srcOrd="0" destOrd="0" presId="urn:microsoft.com/office/officeart/2005/8/layout/hierarchy6"/>
    <dgm:cxn modelId="{E7DF2DCD-5612-C749-A259-2EA4A7FAEC24}" type="presParOf" srcId="{BE00C7F5-D9F6-E04E-8E3A-FED957B064B9}" destId="{A9A55DD8-0A2F-1646-A1A8-7C56D3226D70}" srcOrd="0" destOrd="0" presId="urn:microsoft.com/office/officeart/2005/8/layout/hierarchy6"/>
    <dgm:cxn modelId="{3C9C2C98-854E-F24E-94D0-0A5D401C6548}" type="presParOf" srcId="{A9A55DD8-0A2F-1646-A1A8-7C56D3226D70}" destId="{7A191FF2-98A6-A844-AFA4-90F24E9F7003}" srcOrd="0" destOrd="0" presId="urn:microsoft.com/office/officeart/2005/8/layout/hierarchy6"/>
    <dgm:cxn modelId="{ED22C8EF-C042-054B-A4D4-8ACE8055E93D}" type="presParOf" srcId="{A9A55DD8-0A2F-1646-A1A8-7C56D3226D70}" destId="{65387149-ADDD-B540-BEDB-CB77D2D3ACBD}" srcOrd="1" destOrd="0" presId="urn:microsoft.com/office/officeart/2005/8/layout/hierarchy6"/>
    <dgm:cxn modelId="{7270FF3F-AA5D-8846-A8B7-2D71BC9A85EC}" type="presParOf" srcId="{65387149-ADDD-B540-BEDB-CB77D2D3ACBD}" destId="{2225B1CD-CD13-C444-8D10-4D13A9CE6330}" srcOrd="0" destOrd="0" presId="urn:microsoft.com/office/officeart/2005/8/layout/hierarchy6"/>
    <dgm:cxn modelId="{A6F99BA7-E713-F84A-A659-3CF381E9254B}" type="presParOf" srcId="{65387149-ADDD-B540-BEDB-CB77D2D3ACBD}" destId="{5DB1DD80-1466-5444-894E-5B725607BDAB}" srcOrd="1" destOrd="0" presId="urn:microsoft.com/office/officeart/2005/8/layout/hierarchy6"/>
    <dgm:cxn modelId="{EFF8B6FE-DCC2-584F-8714-DAF6965CE3BE}" type="presParOf" srcId="{5DB1DD80-1466-5444-894E-5B725607BDAB}" destId="{772D9446-690C-684A-9B9B-BE79F006A1DE}" srcOrd="0" destOrd="0" presId="urn:microsoft.com/office/officeart/2005/8/layout/hierarchy6"/>
    <dgm:cxn modelId="{87CB7C5C-A29F-1749-8F2D-55A2F85B82A5}" type="presParOf" srcId="{5DB1DD80-1466-5444-894E-5B725607BDAB}" destId="{3DB80EA2-92DC-6D43-8D58-A77F044B33F1}" srcOrd="1" destOrd="0" presId="urn:microsoft.com/office/officeart/2005/8/layout/hierarchy6"/>
    <dgm:cxn modelId="{BF7942CE-9039-3F4B-91AA-D5D0D9CBCFB3}" type="presParOf" srcId="{3DB80EA2-92DC-6D43-8D58-A77F044B33F1}" destId="{71C59EAC-2C24-F24A-B9D8-FC1D5119BAF0}" srcOrd="0" destOrd="0" presId="urn:microsoft.com/office/officeart/2005/8/layout/hierarchy6"/>
    <dgm:cxn modelId="{2E57BDBA-0ADC-F745-91CA-E4A865B54294}" type="presParOf" srcId="{3DB80EA2-92DC-6D43-8D58-A77F044B33F1}" destId="{991D7150-4FD1-8642-AAC3-2559B2666860}" srcOrd="1" destOrd="0" presId="urn:microsoft.com/office/officeart/2005/8/layout/hierarchy6"/>
    <dgm:cxn modelId="{1CDD0ADE-CE9C-2348-8163-9D0F0453115E}" type="presParOf" srcId="{991D7150-4FD1-8642-AAC3-2559B2666860}" destId="{1F36C3E9-FA72-A946-894C-4B1F986E9D62}" srcOrd="0" destOrd="0" presId="urn:microsoft.com/office/officeart/2005/8/layout/hierarchy6"/>
    <dgm:cxn modelId="{C4ABD773-C9B2-494B-AB49-2A2594E12A35}" type="presParOf" srcId="{991D7150-4FD1-8642-AAC3-2559B2666860}" destId="{D29F6B3C-1DDF-D54E-A3A5-09CF220E39F1}" srcOrd="1" destOrd="0" presId="urn:microsoft.com/office/officeart/2005/8/layout/hierarchy6"/>
    <dgm:cxn modelId="{A201713F-B10D-7542-8829-C01D4EEF206E}" type="presParOf" srcId="{3DB80EA2-92DC-6D43-8D58-A77F044B33F1}" destId="{00438680-4555-404E-A7BA-633C6AA14947}" srcOrd="2" destOrd="0" presId="urn:microsoft.com/office/officeart/2005/8/layout/hierarchy6"/>
    <dgm:cxn modelId="{1706D548-42F7-7B44-A6F3-6ED338C25E4B}" type="presParOf" srcId="{3DB80EA2-92DC-6D43-8D58-A77F044B33F1}" destId="{522827C8-D95E-CE4B-80B9-8B7156397288}" srcOrd="3" destOrd="0" presId="urn:microsoft.com/office/officeart/2005/8/layout/hierarchy6"/>
    <dgm:cxn modelId="{4C3FC340-CFD9-9C41-BAEA-716A78C68254}" type="presParOf" srcId="{522827C8-D95E-CE4B-80B9-8B7156397288}" destId="{38260431-33DB-344A-9A07-8EA307D941D8}" srcOrd="0" destOrd="0" presId="urn:microsoft.com/office/officeart/2005/8/layout/hierarchy6"/>
    <dgm:cxn modelId="{3F46E8F5-4C11-5D4C-8BEC-C3268CD6E218}" type="presParOf" srcId="{522827C8-D95E-CE4B-80B9-8B7156397288}" destId="{57B806D3-9724-844A-B211-E009E1DC5C82}" srcOrd="1" destOrd="0" presId="urn:microsoft.com/office/officeart/2005/8/layout/hierarchy6"/>
    <dgm:cxn modelId="{811E975E-57DB-854D-9680-FF06CAB8377C}" type="presParOf" srcId="{65387149-ADDD-B540-BEDB-CB77D2D3ACBD}" destId="{3EA60CCE-1919-B142-B956-8BB8B1DA18D2}" srcOrd="2" destOrd="0" presId="urn:microsoft.com/office/officeart/2005/8/layout/hierarchy6"/>
    <dgm:cxn modelId="{817C9EDD-032A-D449-BAB5-50E8E160613D}" type="presParOf" srcId="{65387149-ADDD-B540-BEDB-CB77D2D3ACBD}" destId="{2B96CA99-03D8-D941-860D-284C946D28A0}" srcOrd="3" destOrd="0" presId="urn:microsoft.com/office/officeart/2005/8/layout/hierarchy6"/>
    <dgm:cxn modelId="{147E035C-E58D-D34E-AA6B-77DC22D6E4CF}" type="presParOf" srcId="{2B96CA99-03D8-D941-860D-284C946D28A0}" destId="{2D457E31-5179-B641-9AA8-BB9D3CB89960}" srcOrd="0" destOrd="0" presId="urn:microsoft.com/office/officeart/2005/8/layout/hierarchy6"/>
    <dgm:cxn modelId="{8B6523C5-6FCF-E848-99C3-7B459D812DEB}" type="presParOf" srcId="{2B96CA99-03D8-D941-860D-284C946D28A0}" destId="{700511CC-56D7-2A4C-9F5D-C59C5BA05238}" srcOrd="1" destOrd="0" presId="urn:microsoft.com/office/officeart/2005/8/layout/hierarchy6"/>
    <dgm:cxn modelId="{CE3C8F0D-C3EC-BE44-9FDD-16CD6E43935B}" type="presParOf" srcId="{700511CC-56D7-2A4C-9F5D-C59C5BA05238}" destId="{96A013F3-C3EC-1043-B294-6AF08A35ABCB}" srcOrd="0" destOrd="0" presId="urn:microsoft.com/office/officeart/2005/8/layout/hierarchy6"/>
    <dgm:cxn modelId="{8DA8DC6C-B7A0-9643-BFF2-E1BF3799081B}" type="presParOf" srcId="{700511CC-56D7-2A4C-9F5D-C59C5BA05238}" destId="{C0E18489-87C3-B04C-980A-0192B48B6FAA}" srcOrd="1" destOrd="0" presId="urn:microsoft.com/office/officeart/2005/8/layout/hierarchy6"/>
    <dgm:cxn modelId="{A879952C-4043-E144-A763-20D193F819EA}" type="presParOf" srcId="{C0E18489-87C3-B04C-980A-0192B48B6FAA}" destId="{CB61B7E9-057A-AD41-823A-5844E0DE1D0E}" srcOrd="0" destOrd="0" presId="urn:microsoft.com/office/officeart/2005/8/layout/hierarchy6"/>
    <dgm:cxn modelId="{26634B99-F805-604F-AB13-F87E6625BD47}" type="presParOf" srcId="{C0E18489-87C3-B04C-980A-0192B48B6FAA}" destId="{D6450E2A-D46D-4641-AD8D-58B7A8CE16C5}" srcOrd="1" destOrd="0" presId="urn:microsoft.com/office/officeart/2005/8/layout/hierarchy6"/>
    <dgm:cxn modelId="{866DCEB0-6FE6-924B-82B9-C4063EA8D4CC}" type="presParOf" srcId="{700511CC-56D7-2A4C-9F5D-C59C5BA05238}" destId="{1BE9E8B5-4567-454D-8F97-BC36068BB694}" srcOrd="2" destOrd="0" presId="urn:microsoft.com/office/officeart/2005/8/layout/hierarchy6"/>
    <dgm:cxn modelId="{DA93496E-CCF2-6D44-AC3C-55523FF77FFE}" type="presParOf" srcId="{700511CC-56D7-2A4C-9F5D-C59C5BA05238}" destId="{A5B3E496-E23B-4A49-AFF5-664D27AE4D9E}" srcOrd="3" destOrd="0" presId="urn:microsoft.com/office/officeart/2005/8/layout/hierarchy6"/>
    <dgm:cxn modelId="{12316D74-DABB-2C4B-8E9E-E81C84FFA8C2}" type="presParOf" srcId="{A5B3E496-E23B-4A49-AFF5-664D27AE4D9E}" destId="{784464CD-13F3-AC4A-8A2F-DCCD1F841DBC}" srcOrd="0" destOrd="0" presId="urn:microsoft.com/office/officeart/2005/8/layout/hierarchy6"/>
    <dgm:cxn modelId="{C8DCE902-6D7E-0F4E-B8AC-A2E125A7229C}" type="presParOf" srcId="{A5B3E496-E23B-4A49-AFF5-664D27AE4D9E}" destId="{85589D77-AE65-EE4F-985F-DE4C149D35C0}" srcOrd="1" destOrd="0" presId="urn:microsoft.com/office/officeart/2005/8/layout/hierarchy6"/>
    <dgm:cxn modelId="{8E216342-DAC9-5B42-A4F7-4350DA9ED16F}" type="presParOf" srcId="{7B8F5E89-1218-FD4B-B944-D64278799D08}" destId="{C947E35A-E5D2-EA45-98FB-E633EF860D8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91FF2-98A6-A844-AFA4-90F24E9F7003}">
      <dsp:nvSpPr>
        <dsp:cNvPr id="0" name=""/>
        <dsp:cNvSpPr/>
      </dsp:nvSpPr>
      <dsp:spPr>
        <a:xfrm>
          <a:off x="3450442" y="2426"/>
          <a:ext cx="1439635" cy="9597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Types of Pain</a:t>
          </a:r>
          <a:endParaRPr lang="en-US" sz="1800" kern="1200" dirty="0"/>
        </a:p>
      </dsp:txBody>
      <dsp:txXfrm>
        <a:off x="3478552" y="30536"/>
        <a:ext cx="1383415" cy="903537"/>
      </dsp:txXfrm>
    </dsp:sp>
    <dsp:sp modelId="{2225B1CD-CD13-C444-8D10-4D13A9CE6330}">
      <dsp:nvSpPr>
        <dsp:cNvPr id="0" name=""/>
        <dsp:cNvSpPr/>
      </dsp:nvSpPr>
      <dsp:spPr>
        <a:xfrm>
          <a:off x="2298733" y="962183"/>
          <a:ext cx="1871526" cy="383902"/>
        </a:xfrm>
        <a:custGeom>
          <a:avLst/>
          <a:gdLst/>
          <a:ahLst/>
          <a:cxnLst/>
          <a:rect l="0" t="0" r="0" b="0"/>
          <a:pathLst>
            <a:path>
              <a:moveTo>
                <a:pt x="1871526" y="0"/>
              </a:moveTo>
              <a:lnTo>
                <a:pt x="1871526" y="191951"/>
              </a:lnTo>
              <a:lnTo>
                <a:pt x="0" y="191951"/>
              </a:lnTo>
              <a:lnTo>
                <a:pt x="0" y="3839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D9446-690C-684A-9B9B-BE79F006A1DE}">
      <dsp:nvSpPr>
        <dsp:cNvPr id="0" name=""/>
        <dsp:cNvSpPr/>
      </dsp:nvSpPr>
      <dsp:spPr>
        <a:xfrm>
          <a:off x="1578915" y="1346086"/>
          <a:ext cx="1439635" cy="959757"/>
        </a:xfrm>
        <a:prstGeom prst="roundRect">
          <a:avLst>
            <a:gd name="adj" fmla="val 10000"/>
          </a:avLst>
        </a:prstGeom>
        <a:solidFill>
          <a:srgbClr val="FF0000">
            <a:alpha val="3000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Nociceptive Pain</a:t>
          </a:r>
          <a:endParaRPr lang="en-US" sz="1800" kern="1200" dirty="0"/>
        </a:p>
      </dsp:txBody>
      <dsp:txXfrm>
        <a:off x="1607025" y="1374196"/>
        <a:ext cx="1383415" cy="903537"/>
      </dsp:txXfrm>
    </dsp:sp>
    <dsp:sp modelId="{71C59EAC-2C24-F24A-B9D8-FC1D5119BAF0}">
      <dsp:nvSpPr>
        <dsp:cNvPr id="0" name=""/>
        <dsp:cNvSpPr/>
      </dsp:nvSpPr>
      <dsp:spPr>
        <a:xfrm>
          <a:off x="1362970" y="2305843"/>
          <a:ext cx="935763" cy="383902"/>
        </a:xfrm>
        <a:custGeom>
          <a:avLst/>
          <a:gdLst/>
          <a:ahLst/>
          <a:cxnLst/>
          <a:rect l="0" t="0" r="0" b="0"/>
          <a:pathLst>
            <a:path>
              <a:moveTo>
                <a:pt x="935763" y="0"/>
              </a:moveTo>
              <a:lnTo>
                <a:pt x="935763" y="191951"/>
              </a:lnTo>
              <a:lnTo>
                <a:pt x="0" y="191951"/>
              </a:lnTo>
              <a:lnTo>
                <a:pt x="0" y="38390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6C3E9-FA72-A946-894C-4B1F986E9D62}">
      <dsp:nvSpPr>
        <dsp:cNvPr id="0" name=""/>
        <dsp:cNvSpPr/>
      </dsp:nvSpPr>
      <dsp:spPr>
        <a:xfrm>
          <a:off x="643152" y="2689746"/>
          <a:ext cx="1439635" cy="9597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Somatic (localized)</a:t>
          </a:r>
          <a:endParaRPr lang="en-US" sz="1800" kern="1200" dirty="0"/>
        </a:p>
      </dsp:txBody>
      <dsp:txXfrm>
        <a:off x="671262" y="2717856"/>
        <a:ext cx="1383415" cy="903537"/>
      </dsp:txXfrm>
    </dsp:sp>
    <dsp:sp modelId="{00438680-4555-404E-A7BA-633C6AA14947}">
      <dsp:nvSpPr>
        <dsp:cNvPr id="0" name=""/>
        <dsp:cNvSpPr/>
      </dsp:nvSpPr>
      <dsp:spPr>
        <a:xfrm>
          <a:off x="2298733" y="2305843"/>
          <a:ext cx="935763" cy="383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951"/>
              </a:lnTo>
              <a:lnTo>
                <a:pt x="935763" y="191951"/>
              </a:lnTo>
              <a:lnTo>
                <a:pt x="935763" y="38390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431-33DB-344A-9A07-8EA307D941D8}">
      <dsp:nvSpPr>
        <dsp:cNvPr id="0" name=""/>
        <dsp:cNvSpPr/>
      </dsp:nvSpPr>
      <dsp:spPr>
        <a:xfrm>
          <a:off x="2514678" y="2689746"/>
          <a:ext cx="1439635" cy="9597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Visceral (organs)</a:t>
          </a:r>
          <a:endParaRPr lang="en-US" sz="1800" kern="1200" dirty="0"/>
        </a:p>
      </dsp:txBody>
      <dsp:txXfrm>
        <a:off x="2542788" y="2717856"/>
        <a:ext cx="1383415" cy="903537"/>
      </dsp:txXfrm>
    </dsp:sp>
    <dsp:sp modelId="{3EA60CCE-1919-B142-B956-8BB8B1DA18D2}">
      <dsp:nvSpPr>
        <dsp:cNvPr id="0" name=""/>
        <dsp:cNvSpPr/>
      </dsp:nvSpPr>
      <dsp:spPr>
        <a:xfrm>
          <a:off x="4170260" y="962183"/>
          <a:ext cx="1871526" cy="383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951"/>
              </a:lnTo>
              <a:lnTo>
                <a:pt x="1871526" y="191951"/>
              </a:lnTo>
              <a:lnTo>
                <a:pt x="1871526" y="3839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57E31-5179-B641-9AA8-BB9D3CB89960}">
      <dsp:nvSpPr>
        <dsp:cNvPr id="0" name=""/>
        <dsp:cNvSpPr/>
      </dsp:nvSpPr>
      <dsp:spPr>
        <a:xfrm>
          <a:off x="5321968" y="1346086"/>
          <a:ext cx="1439635" cy="959757"/>
        </a:xfrm>
        <a:prstGeom prst="roundRect">
          <a:avLst>
            <a:gd name="adj" fmla="val 10000"/>
          </a:avLst>
        </a:prstGeom>
        <a:solidFill>
          <a:srgbClr val="3366FF">
            <a:alpha val="5100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Neuropathic </a:t>
          </a:r>
          <a:endParaRPr lang="en-US" sz="1800" kern="1200" dirty="0"/>
        </a:p>
      </dsp:txBody>
      <dsp:txXfrm>
        <a:off x="5350078" y="1374196"/>
        <a:ext cx="1383415" cy="903537"/>
      </dsp:txXfrm>
    </dsp:sp>
    <dsp:sp modelId="{96A013F3-C3EC-1043-B294-6AF08A35ABCB}">
      <dsp:nvSpPr>
        <dsp:cNvPr id="0" name=""/>
        <dsp:cNvSpPr/>
      </dsp:nvSpPr>
      <dsp:spPr>
        <a:xfrm>
          <a:off x="5106023" y="2305843"/>
          <a:ext cx="935763" cy="383902"/>
        </a:xfrm>
        <a:custGeom>
          <a:avLst/>
          <a:gdLst/>
          <a:ahLst/>
          <a:cxnLst/>
          <a:rect l="0" t="0" r="0" b="0"/>
          <a:pathLst>
            <a:path>
              <a:moveTo>
                <a:pt x="935763" y="0"/>
              </a:moveTo>
              <a:lnTo>
                <a:pt x="935763" y="191951"/>
              </a:lnTo>
              <a:lnTo>
                <a:pt x="0" y="191951"/>
              </a:lnTo>
              <a:lnTo>
                <a:pt x="0" y="38390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1B7E9-057A-AD41-823A-5844E0DE1D0E}">
      <dsp:nvSpPr>
        <dsp:cNvPr id="0" name=""/>
        <dsp:cNvSpPr/>
      </dsp:nvSpPr>
      <dsp:spPr>
        <a:xfrm>
          <a:off x="4386205" y="2689746"/>
          <a:ext cx="1439635" cy="9597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Central pain</a:t>
          </a:r>
          <a:endParaRPr lang="en-US" sz="1800" kern="1200" dirty="0"/>
        </a:p>
      </dsp:txBody>
      <dsp:txXfrm>
        <a:off x="4414315" y="2717856"/>
        <a:ext cx="1383415" cy="903537"/>
      </dsp:txXfrm>
    </dsp:sp>
    <dsp:sp modelId="{1BE9E8B5-4567-454D-8F97-BC36068BB694}">
      <dsp:nvSpPr>
        <dsp:cNvPr id="0" name=""/>
        <dsp:cNvSpPr/>
      </dsp:nvSpPr>
      <dsp:spPr>
        <a:xfrm>
          <a:off x="6041786" y="2305843"/>
          <a:ext cx="935763" cy="383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951"/>
              </a:lnTo>
              <a:lnTo>
                <a:pt x="935763" y="191951"/>
              </a:lnTo>
              <a:lnTo>
                <a:pt x="935763" y="38390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464CD-13F3-AC4A-8A2F-DCCD1F841DBC}">
      <dsp:nvSpPr>
        <dsp:cNvPr id="0" name=""/>
        <dsp:cNvSpPr/>
      </dsp:nvSpPr>
      <dsp:spPr>
        <a:xfrm>
          <a:off x="6257731" y="2689746"/>
          <a:ext cx="1439635" cy="9597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Peripheral pain</a:t>
          </a:r>
          <a:endParaRPr lang="en-US" sz="1800" kern="1200" dirty="0"/>
        </a:p>
      </dsp:txBody>
      <dsp:txXfrm>
        <a:off x="6285841" y="2717856"/>
        <a:ext cx="1383415" cy="903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F2BCC-0FAC-0347-AA42-35858947F5A6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F7C7B-9370-8A44-906B-A0678FE4D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F7C7B-9370-8A44-906B-A0678FE4DA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F7C7B-9370-8A44-906B-A0678FE4DA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8DBB-1DDE-0343-A3C0-EA6789C8D04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41D-287F-DF40-A4B5-8CFFB513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3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8DBB-1DDE-0343-A3C0-EA6789C8D04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41D-287F-DF40-A4B5-8CFFB513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0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8DBB-1DDE-0343-A3C0-EA6789C8D04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41D-287F-DF40-A4B5-8CFFB513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8DBB-1DDE-0343-A3C0-EA6789C8D04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41D-287F-DF40-A4B5-8CFFB513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8DBB-1DDE-0343-A3C0-EA6789C8D04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41D-287F-DF40-A4B5-8CFFB513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8DBB-1DDE-0343-A3C0-EA6789C8D04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41D-287F-DF40-A4B5-8CFFB513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0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8DBB-1DDE-0343-A3C0-EA6789C8D04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41D-287F-DF40-A4B5-8CFFB513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8DBB-1DDE-0343-A3C0-EA6789C8D04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41D-287F-DF40-A4B5-8CFFB513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1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8DBB-1DDE-0343-A3C0-EA6789C8D04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41D-287F-DF40-A4B5-8CFFB513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6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8DBB-1DDE-0343-A3C0-EA6789C8D04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41D-287F-DF40-A4B5-8CFFB513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8DBB-1DDE-0343-A3C0-EA6789C8D04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41D-287F-DF40-A4B5-8CFFB513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68DBB-1DDE-0343-A3C0-EA6789C8D04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141D-287F-DF40-A4B5-8CFFB513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4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0376" y="827482"/>
            <a:ext cx="47628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Determine Type of Pain</a:t>
            </a:r>
          </a:p>
          <a:p>
            <a:pPr marL="342900" indent="-342900">
              <a:buAutoNum type="arabicPeriod"/>
            </a:pPr>
            <a:r>
              <a:rPr lang="en-US" dirty="0" smtClean="0"/>
              <a:t>Determine Severity:   Mild, Moderate, Severe</a:t>
            </a:r>
          </a:p>
          <a:p>
            <a:pPr marL="342900" indent="-342900">
              <a:buAutoNum type="arabicPeriod"/>
            </a:pPr>
            <a:r>
              <a:rPr lang="en-US" dirty="0" smtClean="0"/>
              <a:t>Determine Duration:  Acute </a:t>
            </a:r>
            <a:r>
              <a:rPr lang="en-US" dirty="0" err="1" smtClean="0"/>
              <a:t>Vs</a:t>
            </a:r>
            <a:r>
              <a:rPr lang="en-US" dirty="0" smtClean="0"/>
              <a:t> Chronic</a:t>
            </a:r>
          </a:p>
          <a:p>
            <a:pPr marL="342900" indent="-342900">
              <a:buAutoNum type="arabicPeriod"/>
            </a:pPr>
            <a:r>
              <a:rPr lang="en-US" dirty="0" smtClean="0"/>
              <a:t>Determine Route </a:t>
            </a:r>
          </a:p>
          <a:p>
            <a:pPr marL="342900" indent="-342900">
              <a:buAutoNum type="arabicPeriod"/>
            </a:pPr>
            <a:r>
              <a:rPr lang="en-US" dirty="0" smtClean="0"/>
              <a:t>Titrate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063919"/>
              </p:ext>
            </p:extLst>
          </p:nvPr>
        </p:nvGraphicFramePr>
        <p:xfrm>
          <a:off x="323467" y="1149867"/>
          <a:ext cx="7679720" cy="2839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23028"/>
                <a:gridCol w="2978346"/>
                <a:gridCol w="29783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line: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Antidepressants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Drugs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Caution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Amitriptyline (most sedating)</a:t>
                      </a:r>
                    </a:p>
                    <a:p>
                      <a:r>
                        <a:rPr lang="en-US" dirty="0" smtClean="0"/>
                        <a:t>Nortriptyline</a:t>
                      </a:r>
                    </a:p>
                    <a:p>
                      <a:r>
                        <a:rPr lang="en-US" dirty="0" smtClean="0"/>
                        <a:t>Imipramine</a:t>
                      </a:r>
                    </a:p>
                    <a:p>
                      <a:r>
                        <a:rPr lang="en-US" dirty="0" smtClean="0"/>
                        <a:t>Desipramine (least sedating)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Contraindication: Recent MI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Duloxetine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HTN</a:t>
                      </a:r>
                    </a:p>
                    <a:p>
                      <a:r>
                        <a:rPr lang="en-US" dirty="0" smtClean="0"/>
                        <a:t>Seizures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Venlafaxine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Venlafaxine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3467" y="704334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Drugs to treat neuropathic pain: Antidepressants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3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22976"/>
              </p:ext>
            </p:extLst>
          </p:nvPr>
        </p:nvGraphicFramePr>
        <p:xfrm>
          <a:off x="215352" y="438675"/>
          <a:ext cx="6614160" cy="3048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6880"/>
                <a:gridCol w="4907280"/>
              </a:tblGrid>
              <a:tr h="2159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r>
                        <a:rPr lang="en-US" sz="1600" baseline="30000" dirty="0" smtClean="0"/>
                        <a:t>st</a:t>
                      </a:r>
                      <a:r>
                        <a:rPr lang="en-US" sz="1600" dirty="0" smtClean="0"/>
                        <a:t> Line</a:t>
                      </a:r>
                    </a:p>
                    <a:p>
                      <a:r>
                        <a:rPr lang="en-US" sz="1600" dirty="0" smtClean="0"/>
                        <a:t>Gabapentin</a:t>
                      </a:r>
                      <a:endParaRPr lang="en-US" sz="16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27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Dose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300 mg q8h</a:t>
                      </a:r>
                    </a:p>
                    <a:p>
                      <a:r>
                        <a:rPr lang="en-US" sz="1600" baseline="0" dirty="0" smtClean="0"/>
                        <a:t>Max 3600 mg/day</a:t>
                      </a:r>
                      <a:endParaRPr lang="en-US" sz="1600" baseline="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69225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Indication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PHN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kern="1200" dirty="0" smtClean="0"/>
                        <a:t>Postherpetic neuralgia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PDN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Paraproteinaemic</a:t>
                      </a:r>
                      <a:r>
                        <a:rPr lang="en-US" sz="1600" baseline="0" dirty="0" smtClean="0"/>
                        <a:t> Demyelinating Neuropathy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smtClean="0"/>
                        <a:t>Spinal cord injury</a:t>
                      </a:r>
                    </a:p>
                    <a:p>
                      <a:r>
                        <a:rPr lang="en-US" sz="1600" baseline="0" dirty="0" smtClean="0"/>
                        <a:t>Phantom limb</a:t>
                      </a:r>
                      <a:endParaRPr lang="en-US" sz="1600" baseline="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325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Monitor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Dizziness</a:t>
                      </a:r>
                    </a:p>
                    <a:p>
                      <a:r>
                        <a:rPr lang="en-US" sz="1600" baseline="0" dirty="0" smtClean="0"/>
                        <a:t>Motor ataxia</a:t>
                      </a:r>
                    </a:p>
                    <a:p>
                      <a:r>
                        <a:rPr lang="en-US" sz="1600" baseline="0" dirty="0" smtClean="0"/>
                        <a:t>Sedation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4134" y="27008"/>
            <a:ext cx="475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Drugs to treat neuropathic pain: </a:t>
            </a:r>
            <a:r>
              <a:rPr lang="en-US" b="1" dirty="0" smtClean="0"/>
              <a:t>Anticonvulsants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461080"/>
              </p:ext>
            </p:extLst>
          </p:nvPr>
        </p:nvGraphicFramePr>
        <p:xfrm>
          <a:off x="215352" y="3683005"/>
          <a:ext cx="6614160" cy="3048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6880"/>
                <a:gridCol w="4907280"/>
              </a:tblGrid>
              <a:tr h="2490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r>
                        <a:rPr lang="en-US" sz="1600" baseline="30000" dirty="0" smtClean="0"/>
                        <a:t>st</a:t>
                      </a:r>
                      <a:r>
                        <a:rPr lang="en-US" sz="1600" dirty="0" smtClean="0"/>
                        <a:t> Line</a:t>
                      </a:r>
                    </a:p>
                    <a:p>
                      <a:r>
                        <a:rPr lang="en-US" sz="1600" dirty="0" smtClean="0"/>
                        <a:t>Pregabalin</a:t>
                      </a:r>
                      <a:endParaRPr lang="en-US" sz="16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2490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Dose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50 – 200 mg q8h</a:t>
                      </a:r>
                      <a:endParaRPr lang="en-US" sz="1600" baseline="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9825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Indication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PHN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kern="1200" dirty="0" smtClean="0"/>
                        <a:t>Postherpetic neuralgia</a:t>
                      </a:r>
                      <a:endParaRPr lang="en-US" sz="1600" dirty="0" smtClean="0"/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PDN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Paraproteinaemic</a:t>
                      </a:r>
                      <a:r>
                        <a:rPr lang="en-US" sz="1600" baseline="0" dirty="0" smtClean="0"/>
                        <a:t> Demyelinating Neuropathy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Fibromyalgia</a:t>
                      </a:r>
                    </a:p>
                    <a:p>
                      <a:r>
                        <a:rPr lang="en-US" sz="1600" baseline="0" dirty="0" smtClean="0"/>
                        <a:t>Spinal cord injury</a:t>
                      </a:r>
                    </a:p>
                    <a:p>
                      <a:endParaRPr lang="en-US" sz="1600" baseline="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61407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Monitor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Dizziness</a:t>
                      </a:r>
                    </a:p>
                    <a:p>
                      <a:r>
                        <a:rPr lang="en-US" sz="1600" baseline="0" dirty="0" smtClean="0"/>
                        <a:t>Motor ataxia</a:t>
                      </a:r>
                    </a:p>
                    <a:p>
                      <a:r>
                        <a:rPr lang="en-US" sz="1600" baseline="0" dirty="0" smtClean="0"/>
                        <a:t>Sedation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48993" y="66142"/>
            <a:ext cx="209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 = FDA approved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299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940109"/>
              </p:ext>
            </p:extLst>
          </p:nvPr>
        </p:nvGraphicFramePr>
        <p:xfrm>
          <a:off x="300018" y="1226530"/>
          <a:ext cx="6614160" cy="16679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6880"/>
                <a:gridCol w="4907280"/>
              </a:tblGrid>
              <a:tr h="4370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Topical</a:t>
                      </a:r>
                      <a:r>
                        <a:rPr lang="en-US" sz="1600" baseline="0" dirty="0" smtClean="0"/>
                        <a:t> Lidocaine</a:t>
                      </a:r>
                      <a:endParaRPr lang="en-US" sz="16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7548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Indication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Early phase PHN  </a:t>
                      </a:r>
                      <a:r>
                        <a:rPr lang="en-US" sz="1600" kern="1200" dirty="0" smtClean="0"/>
                        <a:t>Postherpetic neuralgia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Good because minimal S/E</a:t>
                      </a:r>
                      <a:r>
                        <a:rPr lang="en-US" sz="1600" kern="1200" baseline="0" dirty="0" smtClean="0"/>
                        <a:t> and drug interactions</a:t>
                      </a:r>
                      <a:endParaRPr lang="en-US" sz="1600" dirty="0" smtClean="0"/>
                    </a:p>
                  </a:txBody>
                  <a:tcPr/>
                </a:tc>
              </a:tr>
              <a:tr h="47607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When NOT to use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Central neuropathy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35361"/>
              </p:ext>
            </p:extLst>
          </p:nvPr>
        </p:nvGraphicFramePr>
        <p:xfrm>
          <a:off x="300018" y="3377063"/>
          <a:ext cx="6614160" cy="16969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6880"/>
                <a:gridCol w="4907280"/>
              </a:tblGrid>
              <a:tr h="4370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Opioids</a:t>
                      </a:r>
                      <a:endParaRPr lang="en-US" sz="16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37014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Indications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Failed 1</a:t>
                      </a:r>
                      <a:r>
                        <a:rPr lang="en-US" sz="1600" baseline="30000" dirty="0" smtClean="0">
                          <a:solidFill>
                            <a:srgbClr val="000000"/>
                          </a:solidFill>
                        </a:rPr>
                        <a:t>st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line drugs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Prompt pain relief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Neuropathic cancer pain</a:t>
                      </a:r>
                    </a:p>
                  </a:txBody>
                  <a:tcPr/>
                </a:tc>
              </a:tr>
              <a:tr h="437014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When NOT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Elderly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436953"/>
            <a:ext cx="353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line agents for </a:t>
            </a:r>
            <a:r>
              <a:rPr lang="en-US" dirty="0"/>
              <a:t>Neuropathic </a:t>
            </a:r>
            <a:r>
              <a:rPr lang="en-US" dirty="0" smtClean="0"/>
              <a:t>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7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10102643"/>
              </p:ext>
            </p:extLst>
          </p:nvPr>
        </p:nvGraphicFramePr>
        <p:xfrm>
          <a:off x="-47034" y="1083402"/>
          <a:ext cx="8340520" cy="3651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8233" y="451212"/>
            <a:ext cx="262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Determine Type of 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2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4812" y="78239"/>
            <a:ext cx="3011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Type of Pain: Nociceptive </a:t>
            </a:r>
            <a:r>
              <a:rPr lang="en-US" dirty="0"/>
              <a:t>Pain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26895"/>
              </p:ext>
            </p:extLst>
          </p:nvPr>
        </p:nvGraphicFramePr>
        <p:xfrm>
          <a:off x="124812" y="587704"/>
          <a:ext cx="8900656" cy="5674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237"/>
                <a:gridCol w="4283219"/>
                <a:gridCol w="3505200"/>
              </a:tblGrid>
              <a:tr h="2928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Acute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Chronic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</a:tr>
              <a:tr h="1959069">
                <a:tc>
                  <a:txBody>
                    <a:bodyPr/>
                    <a:lstStyle/>
                    <a:p>
                      <a:r>
                        <a:rPr lang="en-US" dirty="0" smtClean="0"/>
                        <a:t>Mild </a:t>
                      </a:r>
                    </a:p>
                    <a:p>
                      <a:r>
                        <a:rPr lang="en-US" dirty="0" smtClean="0"/>
                        <a:t>Pain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Buprenorphine</a:t>
                      </a:r>
                    </a:p>
                    <a:p>
                      <a:r>
                        <a:rPr lang="en-US" b="1" dirty="0" smtClean="0"/>
                        <a:t>APAP</a:t>
                      </a:r>
                    </a:p>
                    <a:p>
                      <a:r>
                        <a:rPr lang="en-US" b="1" dirty="0" smtClean="0"/>
                        <a:t>NSAIDS</a:t>
                      </a:r>
                      <a:endParaRPr lang="en-US" b="1" dirty="0"/>
                    </a:p>
                  </a:txBody>
                  <a:tcPr/>
                </a:tc>
              </a:tr>
              <a:tr h="1198705"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 </a:t>
                      </a:r>
                    </a:p>
                    <a:p>
                      <a:r>
                        <a:rPr lang="en-US" dirty="0" smtClean="0"/>
                        <a:t>Pain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Codeine</a:t>
                      </a:r>
                      <a:r>
                        <a:rPr lang="en-US" dirty="0" smtClean="0"/>
                        <a:t> (Tylenol #3)</a:t>
                      </a:r>
                    </a:p>
                    <a:p>
                      <a:r>
                        <a:rPr lang="en-US" b="1" dirty="0" smtClean="0"/>
                        <a:t>Hydrocodone</a:t>
                      </a:r>
                      <a:r>
                        <a:rPr lang="en-US" dirty="0" smtClean="0"/>
                        <a:t> (Vicodin,</a:t>
                      </a:r>
                      <a:r>
                        <a:rPr lang="en-US" baseline="0" dirty="0" smtClean="0"/>
                        <a:t> Lorcet)</a:t>
                      </a:r>
                    </a:p>
                    <a:p>
                      <a:r>
                        <a:rPr lang="en-US" b="1" baseline="0" dirty="0" smtClean="0"/>
                        <a:t>Tramadol</a:t>
                      </a:r>
                      <a:r>
                        <a:rPr lang="en-US" baseline="0" dirty="0" smtClean="0"/>
                        <a:t> (Ultram, Ultracet)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(Same as Acute)</a:t>
                      </a:r>
                      <a:endParaRPr lang="en-US" b="1" dirty="0"/>
                    </a:p>
                  </a:txBody>
                  <a:tcPr/>
                </a:tc>
              </a:tr>
              <a:tr h="2150533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Severe </a:t>
                      </a:r>
                    </a:p>
                    <a:p>
                      <a:r>
                        <a:rPr lang="en-US" dirty="0" smtClean="0"/>
                        <a:t>Pain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47965"/>
              </p:ext>
            </p:extLst>
          </p:nvPr>
        </p:nvGraphicFramePr>
        <p:xfrm>
          <a:off x="1347009" y="4364192"/>
          <a:ext cx="4003715" cy="156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2834"/>
                <a:gridCol w="2050881"/>
              </a:tblGrid>
              <a:tr h="390191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Next if: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Morphine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Renal impairment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019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Oxycodone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pt is NPO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Hydromorphone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221892"/>
              </p:ext>
            </p:extLst>
          </p:nvPr>
        </p:nvGraphicFramePr>
        <p:xfrm>
          <a:off x="5686215" y="4364192"/>
          <a:ext cx="3156895" cy="156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0480"/>
                <a:gridCol w="1856415"/>
              </a:tblGrid>
              <a:tr h="238507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Next if: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738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Fentanyl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Uncontrolled pain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738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Methadone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Arrhythmias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850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Acute </a:t>
                      </a:r>
                      <a:r>
                        <a:rPr lang="en-US" b="1" dirty="0" err="1" smtClean="0"/>
                        <a:t>Txs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03591"/>
              </p:ext>
            </p:extLst>
          </p:nvPr>
        </p:nvGraphicFramePr>
        <p:xfrm>
          <a:off x="1347010" y="1047389"/>
          <a:ext cx="4113438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1541"/>
                <a:gridCol w="1961897"/>
              </a:tblGrid>
              <a:tr h="22912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Mild</a:t>
                      </a:r>
                      <a:r>
                        <a:rPr lang="en-US" sz="1800" baseline="0" dirty="0" smtClean="0"/>
                        <a:t> Pain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 next if</a:t>
                      </a:r>
                      <a:endParaRPr lang="en-US" sz="1800" b="1" dirty="0"/>
                    </a:p>
                  </a:txBody>
                  <a:tcPr/>
                </a:tc>
              </a:tr>
              <a:tr h="398837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NSAIDS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Cirrhosis, Renal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Bleeding (warfarin)</a:t>
                      </a:r>
                    </a:p>
                  </a:txBody>
                  <a:tcPr/>
                </a:tc>
              </a:tr>
              <a:tr h="22912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APAP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Max 3 grams/day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22912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Butorphanol</a:t>
                      </a:r>
                      <a:r>
                        <a:rPr lang="en-US" sz="1800" dirty="0" smtClean="0"/>
                        <a:t> (Stadol)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50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192437"/>
              </p:ext>
            </p:extLst>
          </p:nvPr>
        </p:nvGraphicFramePr>
        <p:xfrm>
          <a:off x="812106" y="1935826"/>
          <a:ext cx="6096000" cy="2865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next</a:t>
                      </a:r>
                      <a:r>
                        <a:rPr lang="en-US" baseline="0" dirty="0" smtClean="0"/>
                        <a:t> if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NPO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Transdermal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Rapid</a:t>
                      </a:r>
                      <a:r>
                        <a:rPr lang="en-US" baseline="0" dirty="0" smtClean="0"/>
                        <a:t> Pain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Sublingual/Buccal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Inpatient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IV or SQ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Unresponsive to PO or IV</a:t>
                      </a:r>
                    </a:p>
                    <a:p>
                      <a:r>
                        <a:rPr lang="en-US" dirty="0" smtClean="0"/>
                        <a:t>Surgery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Epidural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Refractory Pain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Intrathecal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106" y="1566494"/>
            <a:ext cx="141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NEVER be IM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5692" y="199746"/>
            <a:ext cx="208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3.  Determine </a:t>
            </a:r>
            <a:r>
              <a:rPr lang="en-US" dirty="0"/>
              <a:t>Route </a:t>
            </a:r>
          </a:p>
        </p:txBody>
      </p:sp>
    </p:spTree>
    <p:extLst>
      <p:ext uri="{BB962C8B-B14F-4D97-AF65-F5344CB8AC3E}">
        <p14:creationId xmlns:p14="http://schemas.microsoft.com/office/powerpoint/2010/main" val="194426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91005"/>
              </p:ext>
            </p:extLst>
          </p:nvPr>
        </p:nvGraphicFramePr>
        <p:xfrm>
          <a:off x="246063" y="584196"/>
          <a:ext cx="8229600" cy="33369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  <a:gridCol w="2743200"/>
                <a:gridCol w="2743200"/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 (mg)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Drug name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SC/IV dose (mg)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Morphine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Oxycodone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7.5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Hydromorphone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1.5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Oxymorphone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Codeine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Meperidine (NR)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Methadone ** (variable)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Fentanyl *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</a:t>
                      </a:r>
                      <a:endParaRPr lang="en-US" sz="1800" dirty="0"/>
                    </a:p>
                  </a:txBody>
                  <a:tcPr marT="45711" marB="45711"/>
                </a:tc>
              </a:tr>
            </a:tbl>
          </a:graphicData>
        </a:graphic>
      </p:graphicFrame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98463" y="4013196"/>
            <a:ext cx="78660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*Fentanyl transdermal </a:t>
            </a:r>
            <a:r>
              <a:rPr lang="en-US">
                <a:latin typeface="Times New Roman" charset="0"/>
              </a:rPr>
              <a:t>dose (mcg/hr) = 1/2 of total daily dose of morphine (mg)</a:t>
            </a:r>
            <a:r>
              <a:rPr lang="en-US"/>
              <a:t> </a:t>
            </a:r>
          </a:p>
          <a:p>
            <a:r>
              <a:rPr lang="en-US"/>
              <a:t>** methadone dosing highly variable depending on chronic vs acute dosing </a:t>
            </a:r>
          </a:p>
          <a:p>
            <a:r>
              <a:rPr lang="en-US"/>
              <a:t>	and prior opiate tolerance.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063" y="191065"/>
            <a:ext cx="2262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Narcotic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2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0482775"/>
              </p:ext>
            </p:extLst>
          </p:nvPr>
        </p:nvGraphicFramePr>
        <p:xfrm>
          <a:off x="270934" y="702733"/>
          <a:ext cx="8229600" cy="14827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ORAL</a:t>
                      </a:r>
                      <a:r>
                        <a:rPr lang="en-US" sz="1800" baseline="0" dirty="0" smtClean="0"/>
                        <a:t> MORPHINE DOSE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Methadone to Morphine Ratio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</a:t>
                      </a:r>
                      <a:r>
                        <a:rPr lang="en-US" sz="1800" baseline="0" dirty="0" smtClean="0"/>
                        <a:t> DOSE &lt;90 mg/day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mg: 5 mg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MODERATE</a:t>
                      </a:r>
                      <a:r>
                        <a:rPr lang="en-US" sz="1800" baseline="0" dirty="0" smtClean="0"/>
                        <a:t> DOSE: 90-300 mg/day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mg : 8 mg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HIGH DOSE: &gt;300 mg/day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mg: 12 mg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70934" y="340267"/>
            <a:ext cx="2776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charset="0"/>
              </a:rPr>
              <a:t>Converting to Methadone</a:t>
            </a:r>
            <a:endParaRPr lang="en-US" dirty="0"/>
          </a:p>
        </p:txBody>
      </p:sp>
      <p:graphicFrame>
        <p:nvGraphicFramePr>
          <p:cNvPr id="10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871683"/>
              </p:ext>
            </p:extLst>
          </p:nvPr>
        </p:nvGraphicFramePr>
        <p:xfrm>
          <a:off x="270934" y="3774019"/>
          <a:ext cx="8229600" cy="22256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Oral</a:t>
                      </a:r>
                      <a:r>
                        <a:rPr lang="en-US" sz="1800" baseline="0" dirty="0" smtClean="0"/>
                        <a:t> Morphine per day (total mg)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Patch</a:t>
                      </a:r>
                      <a:r>
                        <a:rPr lang="en-US" sz="1800" baseline="0" dirty="0" smtClean="0"/>
                        <a:t> dose (mcg/hr)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 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70934" y="3404687"/>
            <a:ext cx="3161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charset="0"/>
              </a:rPr>
              <a:t>Converting to Fentanyl 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2941" y="1725712"/>
            <a:ext cx="190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Titrating Narcotics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1372" y="3663413"/>
            <a:ext cx="176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Moderate Pain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22621" y="3663413"/>
            <a:ext cx="145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Severe Pain</a:t>
            </a:r>
            <a:endParaRPr lang="en-US" dirty="0"/>
          </a:p>
        </p:txBody>
      </p:sp>
      <p:cxnSp>
        <p:nvCxnSpPr>
          <p:cNvPr id="8" name="Straight Connector 7"/>
          <p:cNvCxnSpPr>
            <a:stCxn id="44" idx="2"/>
            <a:endCxn id="5" idx="0"/>
          </p:cNvCxnSpPr>
          <p:nvPr/>
        </p:nvCxnSpPr>
        <p:spPr>
          <a:xfrm flipH="1">
            <a:off x="3451443" y="3218686"/>
            <a:ext cx="1058634" cy="44472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0"/>
            <a:endCxn id="44" idx="2"/>
          </p:cNvCxnSpPr>
          <p:nvPr/>
        </p:nvCxnSpPr>
        <p:spPr>
          <a:xfrm flipH="1" flipV="1">
            <a:off x="4510077" y="3218686"/>
            <a:ext cx="1041075" cy="44472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86782" y="4493956"/>
            <a:ext cx="192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Increase by 25%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82584" y="4462211"/>
            <a:ext cx="192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Increase by 50%</a:t>
            </a:r>
            <a:endParaRPr lang="en-US" dirty="0"/>
          </a:p>
        </p:txBody>
      </p:sp>
      <p:cxnSp>
        <p:nvCxnSpPr>
          <p:cNvPr id="17" name="Straight Connector 16"/>
          <p:cNvCxnSpPr>
            <a:stCxn id="15" idx="0"/>
            <a:endCxn id="5" idx="2"/>
          </p:cNvCxnSpPr>
          <p:nvPr/>
        </p:nvCxnSpPr>
        <p:spPr>
          <a:xfrm flipV="1">
            <a:off x="3451443" y="4032745"/>
            <a:ext cx="0" cy="46121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0"/>
            <a:endCxn id="6" idx="2"/>
          </p:cNvCxnSpPr>
          <p:nvPr/>
        </p:nvCxnSpPr>
        <p:spPr>
          <a:xfrm flipV="1">
            <a:off x="5547245" y="4032745"/>
            <a:ext cx="3907" cy="4294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39354" y="5289013"/>
            <a:ext cx="2141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3. Reassess Next Day</a:t>
            </a:r>
          </a:p>
          <a:p>
            <a:pPr algn="ctr"/>
            <a:r>
              <a:rPr lang="en-US" dirty="0" smtClean="0"/>
              <a:t>And</a:t>
            </a:r>
          </a:p>
          <a:p>
            <a:pPr algn="ctr"/>
            <a:r>
              <a:rPr lang="en-US" dirty="0" smtClean="0"/>
              <a:t>Titrate if needed</a:t>
            </a:r>
          </a:p>
        </p:txBody>
      </p:sp>
      <p:cxnSp>
        <p:nvCxnSpPr>
          <p:cNvPr id="25" name="Straight Connector 24"/>
          <p:cNvCxnSpPr>
            <a:stCxn id="15" idx="2"/>
            <a:endCxn id="24" idx="0"/>
          </p:cNvCxnSpPr>
          <p:nvPr/>
        </p:nvCxnSpPr>
        <p:spPr>
          <a:xfrm>
            <a:off x="3451443" y="4863288"/>
            <a:ext cx="1058633" cy="4257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0"/>
            <a:endCxn id="16" idx="2"/>
          </p:cNvCxnSpPr>
          <p:nvPr/>
        </p:nvCxnSpPr>
        <p:spPr>
          <a:xfrm flipV="1">
            <a:off x="4510076" y="4831543"/>
            <a:ext cx="1037169" cy="4574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5341" y="2572355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1. Give Breakthrough Meds</a:t>
            </a:r>
          </a:p>
          <a:p>
            <a:pPr algn="ctr"/>
            <a:r>
              <a:rPr lang="en-US" dirty="0" smtClean="0"/>
              <a:t>Then</a:t>
            </a:r>
            <a:endParaRPr lang="en-US" dirty="0"/>
          </a:p>
        </p:txBody>
      </p:sp>
      <p:cxnSp>
        <p:nvCxnSpPr>
          <p:cNvPr id="67" name="Straight Connector 66"/>
          <p:cNvCxnSpPr>
            <a:stCxn id="44" idx="0"/>
            <a:endCxn id="4" idx="2"/>
          </p:cNvCxnSpPr>
          <p:nvPr/>
        </p:nvCxnSpPr>
        <p:spPr>
          <a:xfrm flipV="1">
            <a:off x="4510077" y="2095044"/>
            <a:ext cx="5409" cy="47731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3799" y="250674"/>
            <a:ext cx="4685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Titrating narcotics.</a:t>
            </a:r>
          </a:p>
          <a:p>
            <a:pPr marL="342900" indent="-342900">
              <a:buAutoNum type="arabicPeriod"/>
            </a:pPr>
            <a:r>
              <a:rPr lang="en-US" dirty="0" smtClean="0"/>
              <a:t>Give breakthrough pain (IR drugs) so pt is ok</a:t>
            </a:r>
          </a:p>
          <a:p>
            <a:pPr marL="342900" indent="-342900">
              <a:buAutoNum type="arabicPeriod"/>
            </a:pPr>
            <a:r>
              <a:rPr lang="en-US" dirty="0" smtClean="0"/>
              <a:t>Assess pain</a:t>
            </a:r>
          </a:p>
          <a:p>
            <a:pPr marL="342900" indent="-342900">
              <a:buAutoNum type="arabicPeriod"/>
            </a:pPr>
            <a:r>
              <a:rPr lang="en-US" dirty="0" smtClean="0"/>
              <a:t>Titrate appropriately</a:t>
            </a:r>
          </a:p>
          <a:p>
            <a:pPr marL="342900" indent="-342900">
              <a:buAutoNum type="arabicPeriod"/>
            </a:pPr>
            <a:r>
              <a:rPr lang="en-US" dirty="0" smtClean="0"/>
              <a:t>Reassess the next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4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253763"/>
              </p:ext>
            </p:extLst>
          </p:nvPr>
        </p:nvGraphicFramePr>
        <p:xfrm>
          <a:off x="231574" y="503303"/>
          <a:ext cx="8590778" cy="3302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23215"/>
                <a:gridCol w="62675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Narcotic S/E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Constipation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Senna (laxative) + Docusate (stool softener)   2-3 tabs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TID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Bisacodyl (laxative) 2-3 tabs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TID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Anti-Histamines: Diphenhydramine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Nausea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line: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Prochlorperazine</a:t>
                      </a:r>
                    </a:p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line: Promethazine, haloperidol, chlorpromazine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Sedation</a:t>
                      </a:r>
                    </a:p>
                    <a:p>
                      <a:r>
                        <a:rPr lang="en-US" dirty="0" smtClean="0"/>
                        <a:t>Dizziness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Wears off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Hallucinations</a:t>
                      </a:r>
                    </a:p>
                    <a:p>
                      <a:r>
                        <a:rPr lang="en-US" dirty="0" smtClean="0"/>
                        <a:t>Respiratory depression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98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534" y="115331"/>
            <a:ext cx="180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Neuropathic Pain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78114"/>
              </p:ext>
            </p:extLst>
          </p:nvPr>
        </p:nvGraphicFramePr>
        <p:xfrm>
          <a:off x="118534" y="620130"/>
          <a:ext cx="8940800" cy="19253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64613"/>
                <a:gridCol w="75761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Neuropathic 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Pain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Comments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S/S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burning, stinging, lancinating pain, numbness.  Frequently follows nerve tracts.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Causes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Diabetic neuropathy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peripheral neuropathies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postherpetic neuralgias, mastectomy, lobectomy, limb amputation,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5719" y="2963334"/>
            <a:ext cx="32041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Drugs to treat neuropathic pain:</a:t>
            </a:r>
          </a:p>
          <a:p>
            <a:r>
              <a:rPr lang="en-US" dirty="0" smtClean="0"/>
              <a:t>Antidepressants</a:t>
            </a:r>
          </a:p>
          <a:p>
            <a:r>
              <a:rPr lang="en-US" dirty="0" smtClean="0"/>
              <a:t>Anticonvulsants</a:t>
            </a:r>
          </a:p>
          <a:p>
            <a:r>
              <a:rPr lang="en-US" dirty="0" smtClean="0"/>
              <a:t>Lidocaine</a:t>
            </a:r>
          </a:p>
          <a:p>
            <a:r>
              <a:rPr lang="en-US" dirty="0" smtClean="0"/>
              <a:t>Opioids</a:t>
            </a:r>
          </a:p>
        </p:txBody>
      </p:sp>
    </p:spTree>
    <p:extLst>
      <p:ext uri="{BB962C8B-B14F-4D97-AF65-F5344CB8AC3E}">
        <p14:creationId xmlns:p14="http://schemas.microsoft.com/office/powerpoint/2010/main" val="356330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637</Words>
  <Application>Microsoft Macintosh PowerPoint</Application>
  <PresentationFormat>On-screen Show (4:3)</PresentationFormat>
  <Paragraphs>229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57</cp:revision>
  <dcterms:created xsi:type="dcterms:W3CDTF">2013-04-22T19:25:28Z</dcterms:created>
  <dcterms:modified xsi:type="dcterms:W3CDTF">2013-04-23T01:00:29Z</dcterms:modified>
</cp:coreProperties>
</file>