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84" autoAdjust="0"/>
    <p:restoredTop sz="94660"/>
  </p:normalViewPr>
  <p:slideViewPr>
    <p:cSldViewPr>
      <p:cViewPr varScale="1">
        <p:scale>
          <a:sx n="65" d="100"/>
          <a:sy n="65" d="100"/>
        </p:scale>
        <p:origin x="-157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pharmacist.com/content/d/featured%20articles/c/24573/" TargetMode="External"/><Relationship Id="rId2" Type="http://schemas.openxmlformats.org/officeDocument/2006/relationships/hyperlink" Target="http://canadianpharmacistsletter.therapeuticresearch.com/ce/cecourse.aspx?pc=10-212&amp;AspxAutoDetectCookieSupport=1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81400" y="2286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Pain Management</a:t>
            </a:r>
            <a:endParaRPr lang="en-US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33400" y="838200"/>
            <a:ext cx="82296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Wingdings" pitchFamily="2" charset="2"/>
              <a:buNone/>
            </a:pPr>
            <a:r>
              <a:rPr lang="en-US" altLang="en-US" sz="1800" b="1" dirty="0" smtClean="0">
                <a:solidFill>
                  <a:schemeClr val="tx1"/>
                </a:solidFill>
              </a:rPr>
              <a:t>Definition:</a:t>
            </a:r>
          </a:p>
          <a:p>
            <a:pPr algn="l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tx1"/>
                </a:solidFill>
              </a:rPr>
              <a:t>An unpleasant sensory and emotional experience associated with actual or potential tissue damage or described in terms of such damage</a:t>
            </a:r>
          </a:p>
          <a:p>
            <a:pPr algn="l">
              <a:buFont typeface="Wingdings" pitchFamily="2" charset="2"/>
              <a:buNone/>
            </a:pPr>
            <a:endParaRPr lang="en-US" altLang="en-US" sz="1800" dirty="0" smtClean="0">
              <a:solidFill>
                <a:schemeClr val="tx1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33400" y="1954306"/>
            <a:ext cx="8229600" cy="21685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Types of Pain</a:t>
            </a:r>
          </a:p>
          <a:p>
            <a:pPr algn="l">
              <a:defRPr/>
            </a:pPr>
            <a:r>
              <a:rPr lang="en-US" sz="1600" b="1" dirty="0" smtClean="0">
                <a:solidFill>
                  <a:schemeClr val="tx1"/>
                </a:solidFill>
              </a:rPr>
              <a:t>NOCICEPTIVE PAIN</a:t>
            </a:r>
          </a:p>
          <a:p>
            <a:pPr lvl="1" algn="l">
              <a:defRPr/>
            </a:pPr>
            <a:r>
              <a:rPr lang="en-US" sz="1600" u="sng" dirty="0" smtClean="0">
                <a:solidFill>
                  <a:schemeClr val="tx1"/>
                </a:solidFill>
              </a:rPr>
              <a:t>Somatic </a:t>
            </a:r>
            <a:r>
              <a:rPr lang="en-US" sz="1600" dirty="0" smtClean="0">
                <a:solidFill>
                  <a:schemeClr val="tx1"/>
                </a:solidFill>
              </a:rPr>
              <a:t>–arising from skin, bone, joints or muscle.  Localized pain</a:t>
            </a:r>
          </a:p>
          <a:p>
            <a:pPr lvl="1" algn="l">
              <a:defRPr/>
            </a:pPr>
            <a:r>
              <a:rPr lang="en-US" sz="1600" u="sng" dirty="0" smtClean="0">
                <a:solidFill>
                  <a:schemeClr val="tx1"/>
                </a:solidFill>
              </a:rPr>
              <a:t>Visceral </a:t>
            </a:r>
            <a:r>
              <a:rPr lang="en-US" sz="1600" dirty="0" smtClean="0">
                <a:solidFill>
                  <a:schemeClr val="tx1"/>
                </a:solidFill>
              </a:rPr>
              <a:t>– arising from internal organs.  Often referred pain</a:t>
            </a:r>
          </a:p>
          <a:p>
            <a:pPr lvl="1" algn="l">
              <a:defRPr/>
            </a:pPr>
            <a:endParaRPr lang="en-US" sz="1600" dirty="0" smtClean="0">
              <a:solidFill>
                <a:schemeClr val="tx1"/>
              </a:solidFill>
            </a:endParaRPr>
          </a:p>
          <a:p>
            <a:pPr algn="l">
              <a:defRPr/>
            </a:pPr>
            <a:r>
              <a:rPr lang="en-US" sz="1600" b="1" dirty="0" smtClean="0">
                <a:solidFill>
                  <a:schemeClr val="tx1"/>
                </a:solidFill>
              </a:rPr>
              <a:t>NEUROPATHIC PAIN</a:t>
            </a:r>
          </a:p>
          <a:p>
            <a:pPr lvl="1" algn="l"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result of nerve damage and abnormal operation of the </a:t>
            </a:r>
            <a:r>
              <a:rPr lang="en-US" sz="1600" dirty="0" smtClean="0">
                <a:solidFill>
                  <a:srgbClr val="FF0000"/>
                </a:solidFill>
              </a:rPr>
              <a:t>nervous system</a:t>
            </a:r>
            <a:r>
              <a:rPr lang="en-US" sz="1600" dirty="0" smtClean="0">
                <a:solidFill>
                  <a:schemeClr val="tx1"/>
                </a:solidFill>
              </a:rPr>
              <a:t>; chronic with unique pain descriptions</a:t>
            </a:r>
          </a:p>
        </p:txBody>
      </p:sp>
    </p:spTree>
    <p:extLst>
      <p:ext uri="{BB962C8B-B14F-4D97-AF65-F5344CB8AC3E}">
        <p14:creationId xmlns:p14="http://schemas.microsoft.com/office/powerpoint/2010/main" val="342948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24200" y="1524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Mixed Agonist-Antagonist</a:t>
            </a:r>
            <a:endParaRPr lang="en-US" b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14400" y="762000"/>
            <a:ext cx="7772400" cy="2265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1800" b="1" dirty="0" err="1" smtClean="0">
                <a:solidFill>
                  <a:srgbClr val="FF0000"/>
                </a:solidFill>
              </a:rPr>
              <a:t>Butorphanol</a:t>
            </a:r>
            <a:r>
              <a:rPr lang="en-US" sz="1800" dirty="0" smtClean="0">
                <a:solidFill>
                  <a:schemeClr val="tx1"/>
                </a:solidFill>
              </a:rPr>
              <a:t>: (</a:t>
            </a:r>
            <a:r>
              <a:rPr lang="en-US" sz="1800" dirty="0" err="1" smtClean="0">
                <a:solidFill>
                  <a:schemeClr val="tx1"/>
                </a:solidFill>
              </a:rPr>
              <a:t>Stadol</a:t>
            </a:r>
            <a:r>
              <a:rPr lang="en-US" sz="1800" dirty="0" smtClean="0">
                <a:solidFill>
                  <a:schemeClr val="tx1"/>
                </a:solidFill>
              </a:rPr>
              <a:t>)   </a:t>
            </a:r>
            <a:r>
              <a:rPr lang="en-US" sz="1600" dirty="0" smtClean="0">
                <a:solidFill>
                  <a:schemeClr val="tx1"/>
                </a:solidFill>
              </a:rPr>
              <a:t>migraines, labor acute pain </a:t>
            </a:r>
          </a:p>
          <a:p>
            <a:pPr algn="l">
              <a:defRPr/>
            </a:pPr>
            <a:endParaRPr lang="en-US" sz="1800" dirty="0" smtClean="0">
              <a:solidFill>
                <a:schemeClr val="tx1"/>
              </a:solidFill>
            </a:endParaRPr>
          </a:p>
          <a:p>
            <a:pPr algn="l">
              <a:defRPr/>
            </a:pPr>
            <a:r>
              <a:rPr lang="en-US" sz="1800" b="1" dirty="0" smtClean="0">
                <a:solidFill>
                  <a:srgbClr val="FF0000"/>
                </a:solidFill>
              </a:rPr>
              <a:t>Buprenorphine</a:t>
            </a:r>
            <a:r>
              <a:rPr lang="en-US" sz="1800" dirty="0" smtClean="0">
                <a:solidFill>
                  <a:schemeClr val="tx1"/>
                </a:solidFill>
              </a:rPr>
              <a:t>: </a:t>
            </a:r>
            <a:r>
              <a:rPr lang="en-US" sz="1600" dirty="0" smtClean="0">
                <a:solidFill>
                  <a:schemeClr val="tx1"/>
                </a:solidFill>
              </a:rPr>
              <a:t>partial mu agonist and weak kappa antagonist </a:t>
            </a:r>
            <a:r>
              <a:rPr lang="en-US" sz="1800" dirty="0" smtClean="0">
                <a:solidFill>
                  <a:schemeClr val="tx1"/>
                </a:solidFill>
              </a:rPr>
              <a:t>– </a:t>
            </a:r>
            <a:r>
              <a:rPr lang="en-US" sz="1800" b="1" dirty="0" smtClean="0">
                <a:solidFill>
                  <a:srgbClr val="FF0000"/>
                </a:solidFill>
              </a:rPr>
              <a:t>C III</a:t>
            </a:r>
          </a:p>
          <a:p>
            <a:pPr lvl="1" algn="l"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Products:     </a:t>
            </a:r>
            <a:r>
              <a:rPr lang="en-US" sz="1600" dirty="0" smtClean="0">
                <a:solidFill>
                  <a:srgbClr val="FF0000"/>
                </a:solidFill>
              </a:rPr>
              <a:t>SL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</a:rPr>
              <a:t>inj</a:t>
            </a:r>
            <a:r>
              <a:rPr lang="en-US" sz="1600" dirty="0" smtClean="0">
                <a:solidFill>
                  <a:schemeClr val="tx1"/>
                </a:solidFill>
              </a:rPr>
              <a:t>, and </a:t>
            </a:r>
            <a:r>
              <a:rPr lang="en-US" sz="1600" dirty="0" smtClean="0">
                <a:solidFill>
                  <a:srgbClr val="FF0000"/>
                </a:solidFill>
              </a:rPr>
              <a:t>transdermal patch</a:t>
            </a:r>
          </a:p>
          <a:p>
            <a:pPr lvl="1" algn="l">
              <a:defRPr/>
            </a:pPr>
            <a:r>
              <a:rPr lang="en-US" sz="1600" dirty="0" smtClean="0">
                <a:solidFill>
                  <a:srgbClr val="FF0000"/>
                </a:solidFill>
              </a:rPr>
              <a:t>Weekly patch for chronic pain</a:t>
            </a:r>
          </a:p>
          <a:p>
            <a:pPr lvl="1" algn="l"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Also used for opioid addiction in combination with naloxone and </a:t>
            </a:r>
            <a:r>
              <a:rPr lang="en-US" sz="1600" dirty="0" smtClean="0">
                <a:solidFill>
                  <a:srgbClr val="FF0000"/>
                </a:solidFill>
              </a:rPr>
              <a:t>opiate withdrawal</a:t>
            </a:r>
          </a:p>
          <a:p>
            <a:pPr lvl="1" algn="l">
              <a:defRPr/>
            </a:pPr>
            <a:r>
              <a:rPr lang="en-US" sz="1600" b="1" dirty="0" err="1" smtClean="0">
                <a:solidFill>
                  <a:srgbClr val="FF0000"/>
                </a:solidFill>
              </a:rPr>
              <a:t>QTc</a:t>
            </a:r>
            <a:r>
              <a:rPr lang="en-US" sz="1600" b="1" dirty="0" smtClean="0">
                <a:solidFill>
                  <a:srgbClr val="FF0000"/>
                </a:solidFill>
              </a:rPr>
              <a:t> prolongation, major 34A substrate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71800" y="3440668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Low Potency Agonists for Combo</a:t>
            </a:r>
            <a:endParaRPr lang="en-US" b="1" dirty="0"/>
          </a:p>
        </p:txBody>
      </p:sp>
      <p:sp>
        <p:nvSpPr>
          <p:cNvPr id="14" name="Rectangle 1027"/>
          <p:cNvSpPr txBox="1">
            <a:spLocks noChangeArrowheads="1"/>
          </p:cNvSpPr>
          <p:nvPr/>
        </p:nvSpPr>
        <p:spPr>
          <a:xfrm>
            <a:off x="1600200" y="3889309"/>
            <a:ext cx="7239000" cy="25114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  <a:defRPr/>
            </a:pPr>
            <a:r>
              <a:rPr lang="en-US" sz="1800" b="1" dirty="0">
                <a:solidFill>
                  <a:srgbClr val="FF0000"/>
                </a:solidFill>
              </a:rPr>
              <a:t>Codeine</a:t>
            </a:r>
            <a:r>
              <a:rPr lang="en-US" sz="1600" dirty="0" smtClean="0">
                <a:solidFill>
                  <a:schemeClr val="tx1"/>
                </a:solidFill>
              </a:rPr>
              <a:t> - more side effects than morphine which limits dose.</a:t>
            </a:r>
          </a:p>
          <a:p>
            <a:pPr indent="914400" algn="l">
              <a:lnSpc>
                <a:spcPct val="90000"/>
              </a:lnSpc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(</a:t>
            </a:r>
            <a:r>
              <a:rPr lang="en-US" sz="1600" dirty="0" smtClean="0">
                <a:solidFill>
                  <a:srgbClr val="FF0000"/>
                </a:solidFill>
              </a:rPr>
              <a:t>Tylenol #3, </a:t>
            </a:r>
            <a:r>
              <a:rPr lang="en-US" sz="1600" dirty="0" err="1" smtClean="0">
                <a:solidFill>
                  <a:srgbClr val="FF0000"/>
                </a:solidFill>
              </a:rPr>
              <a:t>Empirin</a:t>
            </a:r>
            <a:r>
              <a:rPr lang="en-US" sz="1600" dirty="0" smtClean="0">
                <a:solidFill>
                  <a:srgbClr val="FF0000"/>
                </a:solidFill>
              </a:rPr>
              <a:t> #3</a:t>
            </a:r>
            <a:r>
              <a:rPr lang="en-US" sz="1600" dirty="0" smtClean="0">
                <a:solidFill>
                  <a:schemeClr val="tx1"/>
                </a:solidFill>
              </a:rPr>
              <a:t>)</a:t>
            </a:r>
          </a:p>
          <a:p>
            <a:pPr algn="l">
              <a:lnSpc>
                <a:spcPct val="90000"/>
              </a:lnSpc>
              <a:defRPr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1436688" indent="-1436688" algn="l">
              <a:lnSpc>
                <a:spcPct val="90000"/>
              </a:lnSpc>
              <a:defRPr/>
            </a:pPr>
            <a:r>
              <a:rPr lang="en-US" sz="1800" b="1" dirty="0">
                <a:solidFill>
                  <a:srgbClr val="FF0000"/>
                </a:solidFill>
              </a:rPr>
              <a:t>Hydrocodone</a:t>
            </a:r>
            <a:r>
              <a:rPr lang="en-US" sz="1600" dirty="0" smtClean="0">
                <a:solidFill>
                  <a:schemeClr val="tx1"/>
                </a:solidFill>
              </a:rPr>
              <a:t> – always combined with a non-narcotic which limits dosing.</a:t>
            </a:r>
          </a:p>
          <a:p>
            <a:pPr marL="1436688" algn="l">
              <a:lnSpc>
                <a:spcPct val="90000"/>
              </a:lnSpc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</a:rPr>
              <a:t>Lorcet</a:t>
            </a:r>
            <a:r>
              <a:rPr lang="en-US" sz="1600" dirty="0" smtClean="0">
                <a:solidFill>
                  <a:srgbClr val="FF0000"/>
                </a:solidFill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</a:rPr>
              <a:t>Vicodin</a:t>
            </a:r>
            <a:r>
              <a:rPr lang="en-US" sz="1600" dirty="0" smtClean="0">
                <a:solidFill>
                  <a:srgbClr val="FF0000"/>
                </a:solidFill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</a:rPr>
              <a:t>Vicoprofen</a:t>
            </a:r>
            <a:r>
              <a:rPr lang="en-US" sz="1600" dirty="0" smtClean="0">
                <a:solidFill>
                  <a:srgbClr val="FF0000"/>
                </a:solidFill>
              </a:rPr>
              <a:t>, Norco</a:t>
            </a:r>
            <a:r>
              <a:rPr lang="en-US" sz="1600" dirty="0" smtClean="0">
                <a:solidFill>
                  <a:schemeClr val="tx1"/>
                </a:solidFill>
              </a:rPr>
              <a:t>)</a:t>
            </a:r>
          </a:p>
          <a:p>
            <a:pPr algn="l">
              <a:lnSpc>
                <a:spcPct val="90000"/>
              </a:lnSpc>
              <a:defRPr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1138238" indent="-1138238" algn="l">
              <a:lnSpc>
                <a:spcPct val="90000"/>
              </a:lnSpc>
              <a:defRPr/>
            </a:pPr>
            <a:r>
              <a:rPr lang="en-US" sz="1800" b="1" dirty="0" err="1" smtClean="0">
                <a:solidFill>
                  <a:srgbClr val="FF0000"/>
                </a:solidFill>
              </a:rPr>
              <a:t>Tapentadol</a:t>
            </a:r>
            <a:r>
              <a:rPr lang="en-US" sz="1600" dirty="0" smtClean="0">
                <a:solidFill>
                  <a:schemeClr val="tx1"/>
                </a:solidFill>
              </a:rPr>
              <a:t> (</a:t>
            </a:r>
            <a:r>
              <a:rPr lang="en-US" sz="1600" dirty="0" err="1" smtClean="0">
                <a:solidFill>
                  <a:schemeClr val="tx1"/>
                </a:solidFill>
              </a:rPr>
              <a:t>Nucynta</a:t>
            </a:r>
            <a:r>
              <a:rPr lang="en-US" sz="1600" dirty="0" smtClean="0">
                <a:solidFill>
                  <a:schemeClr val="tx1"/>
                </a:solidFill>
              </a:rPr>
              <a:t> and </a:t>
            </a:r>
            <a:r>
              <a:rPr lang="en-US" sz="1600" dirty="0" err="1" smtClean="0">
                <a:solidFill>
                  <a:schemeClr val="tx1"/>
                </a:solidFill>
              </a:rPr>
              <a:t>Nucynta</a:t>
            </a:r>
            <a:r>
              <a:rPr lang="en-US" sz="1600" dirty="0" smtClean="0">
                <a:solidFill>
                  <a:schemeClr val="tx1"/>
                </a:solidFill>
              </a:rPr>
              <a:t> ER </a:t>
            </a:r>
            <a:r>
              <a:rPr lang="en-US" sz="1600" b="1" dirty="0" smtClean="0">
                <a:solidFill>
                  <a:srgbClr val="FF0000"/>
                </a:solidFill>
              </a:rPr>
              <a:t>SCHED II</a:t>
            </a:r>
            <a:r>
              <a:rPr lang="en-US" sz="1600" dirty="0" smtClean="0">
                <a:solidFill>
                  <a:schemeClr val="tx1"/>
                </a:solidFill>
              </a:rPr>
              <a:t>)– Mu agonist and NE reuptake inhibitor – moderate to severe  acute pain</a:t>
            </a:r>
          </a:p>
          <a:p>
            <a:pPr algn="l">
              <a:lnSpc>
                <a:spcPct val="90000"/>
              </a:lnSpc>
              <a:defRPr/>
            </a:pPr>
            <a:endParaRPr lang="en-US" sz="1600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  <a:defRPr/>
            </a:pPr>
            <a:r>
              <a:rPr lang="en-US" sz="1800" b="1" dirty="0">
                <a:solidFill>
                  <a:srgbClr val="FF0000"/>
                </a:solidFill>
              </a:rPr>
              <a:t>Tramadol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>
                <a:solidFill>
                  <a:srgbClr val="FF0000"/>
                </a:solidFill>
              </a:rPr>
              <a:t>Ultram, </a:t>
            </a:r>
            <a:r>
              <a:rPr lang="en-US" sz="1600" dirty="0" err="1">
                <a:solidFill>
                  <a:srgbClr val="FF0000"/>
                </a:solidFill>
              </a:rPr>
              <a:t>Ultracet</a:t>
            </a:r>
            <a:r>
              <a:rPr lang="en-US" sz="1600" dirty="0">
                <a:solidFill>
                  <a:srgbClr val="FF0000"/>
                </a:solidFill>
              </a:rPr>
              <a:t>, ER </a:t>
            </a:r>
            <a:r>
              <a:rPr lang="en-US" sz="1600" dirty="0">
                <a:solidFill>
                  <a:schemeClr val="tx1"/>
                </a:solidFill>
              </a:rPr>
              <a:t>– </a:t>
            </a:r>
            <a:r>
              <a:rPr lang="en-US" sz="1600" b="1" dirty="0">
                <a:solidFill>
                  <a:srgbClr val="0070C0"/>
                </a:solidFill>
              </a:rPr>
              <a:t>not controlled</a:t>
            </a:r>
            <a:r>
              <a:rPr lang="en-US" sz="1600" dirty="0">
                <a:solidFill>
                  <a:schemeClr val="tx1"/>
                </a:solidFill>
              </a:rPr>
              <a:t>) for acute or </a:t>
            </a:r>
            <a:r>
              <a:rPr lang="en-US" sz="1600" dirty="0">
                <a:solidFill>
                  <a:srgbClr val="FF0000"/>
                </a:solidFill>
              </a:rPr>
              <a:t>neuropathic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pain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62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8764807"/>
              </p:ext>
            </p:extLst>
          </p:nvPr>
        </p:nvGraphicFramePr>
        <p:xfrm>
          <a:off x="457200" y="990600"/>
          <a:ext cx="8229600" cy="4987333"/>
        </p:xfrm>
        <a:graphic>
          <a:graphicData uri="http://schemas.openxmlformats.org/drawingml/2006/table">
            <a:tbl>
              <a:tblPr/>
              <a:tblGrid>
                <a:gridCol w="1447800"/>
                <a:gridCol w="1447800"/>
                <a:gridCol w="1600200"/>
                <a:gridCol w="1752600"/>
                <a:gridCol w="1981200"/>
              </a:tblGrid>
              <a:tr h="4915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Morphine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Oxycodone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Fentanyl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Methadone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Hydromorphone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89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Preferred agent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Preferred agent for PCA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Take orally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Elderly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Renal impairment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NPO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Severe N/V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Head/neck CA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Opiate allergy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Non-compliant with pills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Stable pain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Uncontrolled pain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No insurance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nerve pain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Renal or hepatic impairment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Opiate allergy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Preferred over morphine for epidurals (less itching)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Morphine intolerant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Preferred agent for home infusion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FF"/>
                    </a:solidFill>
                  </a:tcPr>
                </a:tc>
              </a:tr>
              <a:tr h="4915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AVOID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AVOID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AVOID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AVOID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AVOID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F"/>
                    </a:solidFill>
                  </a:tcPr>
                </a:tc>
              </a:tr>
              <a:tr h="846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Severe renal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Impairment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NPO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Uncontrolled pain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Arrhythmias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FF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971800" y="457200"/>
            <a:ext cx="32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Choosing a Narcotic for Severe Pain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58118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0" y="152400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Narcotic Conversion</a:t>
            </a:r>
            <a:endParaRPr lang="en-US" sz="1600" b="1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4706925"/>
              </p:ext>
            </p:extLst>
          </p:nvPr>
        </p:nvGraphicFramePr>
        <p:xfrm>
          <a:off x="457200" y="685800"/>
          <a:ext cx="8229600" cy="5049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PO (mg)</a:t>
                      </a:r>
                      <a:endParaRPr lang="en-US" sz="24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Drug name</a:t>
                      </a:r>
                      <a:endParaRPr lang="en-US" sz="24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SC/IV dose (mg)</a:t>
                      </a:r>
                      <a:endParaRPr lang="en-US" sz="2400" dirty="0"/>
                    </a:p>
                  </a:txBody>
                  <a:tcPr marT="45711" marB="45711"/>
                </a:tc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300</a:t>
                      </a:r>
                      <a:endParaRPr lang="en-US" sz="24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Meperidine</a:t>
                      </a:r>
                      <a:endParaRPr lang="en-US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(not recommended)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100</a:t>
                      </a:r>
                      <a:endParaRPr lang="en-US" sz="2400" dirty="0"/>
                    </a:p>
                  </a:txBody>
                  <a:tcPr marT="45711" marB="45711"/>
                </a:tc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100</a:t>
                      </a:r>
                      <a:endParaRPr lang="en-US" sz="24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Codeine</a:t>
                      </a:r>
                      <a:endParaRPr lang="en-US" sz="24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60</a:t>
                      </a:r>
                      <a:endParaRPr lang="en-US" sz="2400" dirty="0"/>
                    </a:p>
                  </a:txBody>
                  <a:tcPr marT="45711" marB="45711"/>
                </a:tc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Morphine</a:t>
                      </a:r>
                      <a:endParaRPr lang="en-US" sz="24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 marT="45711" marB="45711"/>
                </a:tc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</a:t>
                      </a:r>
                      <a:endParaRPr lang="en-US" sz="24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Oxycodone</a:t>
                      </a:r>
                      <a:endParaRPr lang="en-US" sz="24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N/A</a:t>
                      </a:r>
                      <a:endParaRPr lang="en-US" sz="2400" dirty="0"/>
                    </a:p>
                  </a:txBody>
                  <a:tcPr marT="45711" marB="45711"/>
                </a:tc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Oxymorphone</a:t>
                      </a:r>
                      <a:endParaRPr lang="en-US" sz="24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T="45711" marB="45711"/>
                </a:tc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7.5</a:t>
                      </a:r>
                      <a:endParaRPr lang="en-US" sz="24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Hydromorphone</a:t>
                      </a:r>
                      <a:endParaRPr lang="en-US" sz="24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1.5</a:t>
                      </a:r>
                      <a:endParaRPr lang="en-US" sz="2400" dirty="0"/>
                    </a:p>
                  </a:txBody>
                  <a:tcPr marT="45711" marB="45711"/>
                </a:tc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Methadone ** (variable)</a:t>
                      </a:r>
                      <a:endParaRPr lang="en-US" sz="24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T="45711" marB="45711"/>
                </a:tc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N/A</a:t>
                      </a:r>
                      <a:endParaRPr lang="en-US" sz="24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Fentanyl</a:t>
                      </a:r>
                      <a:r>
                        <a:rPr lang="en-US" sz="2400" dirty="0" smtClean="0"/>
                        <a:t> *</a:t>
                      </a:r>
                      <a:endParaRPr lang="en-US" sz="24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0.1</a:t>
                      </a:r>
                      <a:endParaRPr lang="en-US" sz="2400" dirty="0"/>
                    </a:p>
                  </a:txBody>
                  <a:tcPr marT="45711" marB="45711"/>
                </a:tc>
              </a:tr>
            </a:tbl>
          </a:graphicData>
        </a:graphic>
      </p:graphicFrame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867568" y="5953036"/>
            <a:ext cx="7971632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en-US" sz="1400" dirty="0">
                <a:latin typeface="+mj-lt"/>
              </a:rPr>
              <a:t>*Fentanyl transdermal dose (mcg/</a:t>
            </a:r>
            <a:r>
              <a:rPr lang="en-US" altLang="en-US" sz="1400" dirty="0" err="1">
                <a:latin typeface="+mj-lt"/>
              </a:rPr>
              <a:t>hr</a:t>
            </a:r>
            <a:r>
              <a:rPr lang="en-US" altLang="en-US" sz="1400" dirty="0">
                <a:latin typeface="+mj-lt"/>
              </a:rPr>
              <a:t>) = 1/2 of total daily dose of morphine (mg) </a:t>
            </a:r>
          </a:p>
          <a:p>
            <a:pPr>
              <a:spcBef>
                <a:spcPts val="600"/>
              </a:spcBef>
            </a:pPr>
            <a:r>
              <a:rPr lang="en-US" altLang="en-US" sz="1400" dirty="0">
                <a:latin typeface="+mj-lt"/>
              </a:rPr>
              <a:t>** methadone dosing highly variable depending on chronic </a:t>
            </a:r>
            <a:r>
              <a:rPr lang="en-US" altLang="en-US" sz="1400" dirty="0" err="1">
                <a:latin typeface="+mj-lt"/>
              </a:rPr>
              <a:t>vs</a:t>
            </a:r>
            <a:r>
              <a:rPr lang="en-US" altLang="en-US" sz="1400" dirty="0">
                <a:latin typeface="+mj-lt"/>
              </a:rPr>
              <a:t> acute dosing 	and prior opiate tolerance.  </a:t>
            </a:r>
          </a:p>
        </p:txBody>
      </p:sp>
    </p:spTree>
    <p:extLst>
      <p:ext uri="{BB962C8B-B14F-4D97-AF65-F5344CB8AC3E}">
        <p14:creationId xmlns:p14="http://schemas.microsoft.com/office/powerpoint/2010/main" val="197352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29000" y="152400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Converting Methadone</a:t>
            </a:r>
            <a:endParaRPr lang="en-US" sz="1600" b="1" dirty="0"/>
          </a:p>
        </p:txBody>
      </p:sp>
      <p:graphicFrame>
        <p:nvGraphicFramePr>
          <p:cNvPr id="6" name="Table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8684395"/>
              </p:ext>
            </p:extLst>
          </p:nvPr>
        </p:nvGraphicFramePr>
        <p:xfrm>
          <a:off x="457200" y="685800"/>
          <a:ext cx="8229600" cy="158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/>
                <a:gridCol w="40386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ORAL</a:t>
                      </a:r>
                      <a:r>
                        <a:rPr lang="en-US" sz="2000" baseline="0" dirty="0" smtClean="0"/>
                        <a:t> MORPHINE DOSE</a:t>
                      </a:r>
                      <a:endParaRPr lang="en-US" sz="20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Methadone to Morphine Ratio</a:t>
                      </a:r>
                      <a:endParaRPr lang="en-US" sz="20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LOW</a:t>
                      </a:r>
                      <a:r>
                        <a:rPr lang="en-US" sz="2000" baseline="0" dirty="0" smtClean="0"/>
                        <a:t> DOSE &lt;90 mg/day</a:t>
                      </a:r>
                      <a:endParaRPr lang="en-US" sz="20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 mg: 5 mg</a:t>
                      </a:r>
                      <a:endParaRPr lang="en-US" sz="20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MODERATE</a:t>
                      </a:r>
                      <a:r>
                        <a:rPr lang="en-US" sz="2000" baseline="0" dirty="0" smtClean="0"/>
                        <a:t> DOSE: 90-300 mg/day</a:t>
                      </a:r>
                      <a:endParaRPr lang="en-US" sz="20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 mg : 8 mg</a:t>
                      </a:r>
                      <a:endParaRPr lang="en-US" sz="20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HIGH DOSE: &gt;300 mg/day</a:t>
                      </a:r>
                      <a:endParaRPr lang="en-US" sz="20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 mg: 12 mg</a:t>
                      </a:r>
                      <a:endParaRPr lang="en-US" sz="2000" dirty="0"/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29000" y="2709446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Converting Fentanyl Patch</a:t>
            </a:r>
            <a:endParaRPr lang="en-US" sz="1600" b="1" dirty="0"/>
          </a:p>
        </p:txBody>
      </p:sp>
      <p:graphicFrame>
        <p:nvGraphicFramePr>
          <p:cNvPr id="8" name="Table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251857"/>
              </p:ext>
            </p:extLst>
          </p:nvPr>
        </p:nvGraphicFramePr>
        <p:xfrm>
          <a:off x="533400" y="3276600"/>
          <a:ext cx="8229600" cy="2377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Oral</a:t>
                      </a:r>
                      <a:r>
                        <a:rPr lang="en-US" sz="2000" baseline="0" dirty="0" smtClean="0"/>
                        <a:t> Morphine per day (total mg)</a:t>
                      </a:r>
                      <a:endParaRPr lang="en-US" sz="20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Patch</a:t>
                      </a:r>
                      <a:r>
                        <a:rPr lang="en-US" sz="2000" baseline="0" dirty="0" smtClean="0"/>
                        <a:t> dose (mcg/hr)</a:t>
                      </a:r>
                      <a:endParaRPr lang="en-US" sz="20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25 </a:t>
                      </a:r>
                      <a:endParaRPr lang="en-US" sz="20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50</a:t>
                      </a:r>
                      <a:endParaRPr lang="en-US" sz="20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25</a:t>
                      </a:r>
                      <a:endParaRPr lang="en-US" sz="20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</a:t>
                      </a:r>
                      <a:endParaRPr lang="en-US" sz="20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50</a:t>
                      </a:r>
                      <a:endParaRPr lang="en-US" sz="20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150</a:t>
                      </a:r>
                      <a:endParaRPr lang="en-US" sz="20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75</a:t>
                      </a:r>
                      <a:endParaRPr lang="en-US" sz="20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200</a:t>
                      </a:r>
                      <a:endParaRPr lang="en-US" sz="20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</a:t>
                      </a:r>
                      <a:endParaRPr lang="en-US" sz="2000" dirty="0"/>
                    </a:p>
                  </a:txBody>
                  <a:tcPr marT="45733" marB="4573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401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29000" y="152400"/>
            <a:ext cx="251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Prevention of Constipation</a:t>
            </a:r>
            <a:endParaRPr lang="en-US" sz="1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6858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Senna</a:t>
            </a:r>
            <a:r>
              <a:rPr lang="en-US" b="1" dirty="0" smtClean="0"/>
              <a:t> </a:t>
            </a:r>
            <a:r>
              <a:rPr lang="en-US" sz="1400" dirty="0" smtClean="0"/>
              <a:t>(stimulant)</a:t>
            </a:r>
            <a:r>
              <a:rPr lang="en-US" b="1" dirty="0" smtClean="0"/>
              <a:t> + Docusate</a:t>
            </a:r>
            <a:r>
              <a:rPr lang="en-US" sz="1400" dirty="0" smtClean="0"/>
              <a:t> (stool softener)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867400" y="685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Bisacodyl</a:t>
            </a:r>
            <a:r>
              <a:rPr lang="en-US" sz="1400" dirty="0" smtClean="0"/>
              <a:t> (stimulant)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1676400" y="9906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Titrate to 2-4 tabs Bid - </a:t>
            </a:r>
            <a:r>
              <a:rPr lang="en-US" dirty="0" err="1" smtClean="0"/>
              <a:t>Tid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67400" y="1030069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Titrate to 2-3 tabs Bid - </a:t>
            </a:r>
            <a:r>
              <a:rPr lang="en-US" dirty="0" err="1" smtClean="0"/>
              <a:t>Tid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71600" y="6459379"/>
            <a:ext cx="67818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2"/>
              </a:rPr>
              <a:t>http://</a:t>
            </a:r>
            <a:r>
              <a:rPr lang="en-US" sz="1000" dirty="0" smtClean="0">
                <a:hlinkClick r:id="rId2"/>
              </a:rPr>
              <a:t>canadianpharmacistsletter.therapeuticresearch.com/ce/cecourse.aspx?pc=10-212&amp;AspxAutoDetectCookieSupport=1</a:t>
            </a:r>
            <a:r>
              <a:rPr lang="en-US" sz="1000" dirty="0" smtClean="0"/>
              <a:t> </a:t>
            </a:r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2590800" y="6187532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>
                <a:hlinkClick r:id="rId3"/>
              </a:rPr>
              <a:t>http://www.uspharmacist.com/content/d/featured%20articles/c/24573</a:t>
            </a:r>
            <a:r>
              <a:rPr lang="en-US" sz="1000" dirty="0" smtClean="0">
                <a:hlinkClick r:id="rId3"/>
              </a:rPr>
              <a:t>/</a:t>
            </a:r>
            <a:r>
              <a:rPr lang="en-US" sz="1000" dirty="0" smtClean="0"/>
              <a:t> 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4419600" y="1639669"/>
            <a:ext cx="1066800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Combine if NO BM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810000" y="14478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1"/>
          </p:cNvCxnSpPr>
          <p:nvPr/>
        </p:nvCxnSpPr>
        <p:spPr>
          <a:xfrm flipH="1">
            <a:off x="5486400" y="1353235"/>
            <a:ext cx="381000" cy="2836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7137294"/>
              </p:ext>
            </p:extLst>
          </p:nvPr>
        </p:nvGraphicFramePr>
        <p:xfrm>
          <a:off x="3276600" y="2972418"/>
          <a:ext cx="5181600" cy="2666382"/>
        </p:xfrm>
        <a:graphic>
          <a:graphicData uri="http://schemas.openxmlformats.org/drawingml/2006/table">
            <a:tbl>
              <a:tblPr/>
              <a:tblGrid>
                <a:gridCol w="2590800"/>
                <a:gridCol w="2590800"/>
              </a:tblGrid>
              <a:tr h="2504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Agents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Dose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0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Polyethylene glycol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 g in 8oz water daily-BID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6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Milk of magnesia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30-60 ml daily-BID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6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Lactulose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20-60 ml BID-QID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6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Mag Citrate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8oz  - not for daily use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00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Bisacodyl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Suppositories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Not for daily use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00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Phosphate soda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Enemas or Fleets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PRN – not for daily use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295400" y="4095690"/>
            <a:ext cx="1752600" cy="40011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Other Choices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6699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33800" y="152400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Managing Nausea</a:t>
            </a:r>
            <a:endParaRPr lang="en-US" sz="1600" b="1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3023967" y="990600"/>
            <a:ext cx="3605433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1600" dirty="0" smtClean="0">
                <a:solidFill>
                  <a:schemeClr val="tx1"/>
                </a:solidFill>
              </a:rPr>
              <a:t>Relieve constipation.</a:t>
            </a:r>
          </a:p>
          <a:p>
            <a:pPr algn="l"/>
            <a:endParaRPr lang="en-US" altLang="en-US" sz="1600" dirty="0" smtClean="0">
              <a:solidFill>
                <a:schemeClr val="tx1"/>
              </a:solidFill>
            </a:endParaRPr>
          </a:p>
          <a:p>
            <a:pPr algn="l"/>
            <a:r>
              <a:rPr lang="en-US" altLang="en-US" sz="1600" b="1" dirty="0" smtClean="0">
                <a:solidFill>
                  <a:schemeClr val="tx1"/>
                </a:solidFill>
              </a:rPr>
              <a:t>First line</a:t>
            </a:r>
            <a:r>
              <a:rPr lang="en-US" altLang="en-US" sz="1600" dirty="0" smtClean="0">
                <a:solidFill>
                  <a:schemeClr val="tx1"/>
                </a:solidFill>
              </a:rPr>
              <a:t>.</a:t>
            </a:r>
          </a:p>
          <a:p>
            <a:pPr lvl="1" algn="l"/>
            <a:r>
              <a:rPr lang="en-US" altLang="en-US" sz="1600" dirty="0" err="1" smtClean="0">
                <a:solidFill>
                  <a:srgbClr val="FF0000"/>
                </a:solidFill>
              </a:rPr>
              <a:t>Prochlorperazine</a:t>
            </a:r>
            <a:r>
              <a:rPr lang="en-US" altLang="en-US" sz="1600" dirty="0" smtClean="0">
                <a:solidFill>
                  <a:srgbClr val="FF0000"/>
                </a:solidFill>
              </a:rPr>
              <a:t>.</a:t>
            </a:r>
          </a:p>
          <a:p>
            <a:pPr lvl="1" algn="l"/>
            <a:endParaRPr lang="en-US" altLang="en-US" sz="1600" dirty="0" smtClean="0">
              <a:solidFill>
                <a:schemeClr val="tx1"/>
              </a:solidFill>
            </a:endParaRPr>
          </a:p>
          <a:p>
            <a:pPr algn="l"/>
            <a:r>
              <a:rPr lang="en-US" altLang="en-US" sz="1600" b="1" dirty="0">
                <a:solidFill>
                  <a:schemeClr val="tx1"/>
                </a:solidFill>
              </a:rPr>
              <a:t>Second line</a:t>
            </a:r>
            <a:r>
              <a:rPr lang="en-US" altLang="en-US" sz="1600" dirty="0" smtClean="0">
                <a:solidFill>
                  <a:schemeClr val="tx1"/>
                </a:solidFill>
              </a:rPr>
              <a:t>.</a:t>
            </a:r>
          </a:p>
          <a:p>
            <a:pPr lvl="1" algn="l"/>
            <a:r>
              <a:rPr lang="en-US" altLang="en-US" sz="1600" dirty="0" smtClean="0">
                <a:solidFill>
                  <a:srgbClr val="FF0000"/>
                </a:solidFill>
              </a:rPr>
              <a:t>Promethazine</a:t>
            </a:r>
          </a:p>
          <a:p>
            <a:pPr lvl="1" algn="l"/>
            <a:r>
              <a:rPr lang="en-US" altLang="en-US" sz="1600" dirty="0" smtClean="0">
                <a:solidFill>
                  <a:srgbClr val="FF0000"/>
                </a:solidFill>
              </a:rPr>
              <a:t>Haloperidol</a:t>
            </a:r>
          </a:p>
          <a:p>
            <a:pPr lvl="1" algn="l"/>
            <a:r>
              <a:rPr lang="en-US" altLang="en-US" sz="1600" dirty="0" smtClean="0">
                <a:solidFill>
                  <a:srgbClr val="FF0000"/>
                </a:solidFill>
              </a:rPr>
              <a:t>Chlorpromazine</a:t>
            </a:r>
          </a:p>
          <a:p>
            <a:pPr lvl="1" algn="l"/>
            <a:r>
              <a:rPr lang="en-US" altLang="en-US" sz="1600" dirty="0" err="1" smtClean="0">
                <a:solidFill>
                  <a:srgbClr val="FF0000"/>
                </a:solidFill>
              </a:rPr>
              <a:t>Dronabinol</a:t>
            </a:r>
            <a:r>
              <a:rPr lang="en-US" altLang="en-US" sz="1600" dirty="0" smtClean="0">
                <a:solidFill>
                  <a:schemeClr val="tx1"/>
                </a:solidFill>
              </a:rPr>
              <a:t>.</a:t>
            </a:r>
          </a:p>
          <a:p>
            <a:pPr lvl="1" algn="l"/>
            <a:endParaRPr lang="en-US" altLang="en-US" sz="1600" dirty="0" smtClean="0">
              <a:solidFill>
                <a:schemeClr val="tx1"/>
              </a:solidFill>
            </a:endParaRPr>
          </a:p>
          <a:p>
            <a:pPr algn="l"/>
            <a:r>
              <a:rPr lang="en-US" altLang="en-US" sz="1600" dirty="0" smtClean="0">
                <a:solidFill>
                  <a:schemeClr val="tx1"/>
                </a:solidFill>
              </a:rPr>
              <a:t>Gastric outlet obstruction, switch or add.</a:t>
            </a:r>
          </a:p>
          <a:p>
            <a:pPr lvl="1" algn="l"/>
            <a:r>
              <a:rPr lang="en-US" altLang="en-US" sz="1600" dirty="0" smtClean="0">
                <a:solidFill>
                  <a:srgbClr val="FF0000"/>
                </a:solidFill>
              </a:rPr>
              <a:t>Metoclopramide</a:t>
            </a:r>
            <a:r>
              <a:rPr lang="en-US" altLang="en-US" sz="16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2029266" y="490954"/>
            <a:ext cx="5285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/>
              <a:t>Due to stimulation </a:t>
            </a:r>
            <a:r>
              <a:rPr lang="en-US" altLang="en-US" dirty="0"/>
              <a:t>of the chemoreceptor trigger zone.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05200" y="5525869"/>
            <a:ext cx="28194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Diphenhydramine</a:t>
            </a:r>
            <a:r>
              <a:rPr lang="en-US" dirty="0" smtClean="0"/>
              <a:t>     OR</a:t>
            </a:r>
          </a:p>
          <a:p>
            <a:r>
              <a:rPr lang="en-US" sz="1600" dirty="0" smtClean="0"/>
              <a:t>Change to another opiate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3779272" y="4724400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Managing </a:t>
            </a:r>
            <a:r>
              <a:rPr lang="en-US" sz="1600" b="1" dirty="0" err="1" smtClean="0"/>
              <a:t>Pruritis</a:t>
            </a:r>
            <a:endParaRPr lang="en-US" sz="1600" b="1" dirty="0"/>
          </a:p>
        </p:txBody>
      </p:sp>
      <p:sp>
        <p:nvSpPr>
          <p:cNvPr id="21" name="Rectangle 20"/>
          <p:cNvSpPr/>
          <p:nvPr/>
        </p:nvSpPr>
        <p:spPr>
          <a:xfrm>
            <a:off x="3093472" y="5117068"/>
            <a:ext cx="3078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/>
              <a:t>Caused by a Histamine Release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6435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200" y="228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Nerve Pain</a:t>
            </a:r>
            <a:endParaRPr lang="en-US" b="1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5800" y="1219200"/>
            <a:ext cx="82296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Involves central or peripheral nerves.</a:t>
            </a:r>
          </a:p>
          <a:p>
            <a:pPr algn="l">
              <a:defRPr/>
            </a:pPr>
            <a:r>
              <a:rPr lang="en-US" sz="1600" dirty="0" smtClean="0">
                <a:solidFill>
                  <a:srgbClr val="FF0000"/>
                </a:solidFill>
              </a:rPr>
              <a:t>Difficult to treat</a:t>
            </a:r>
          </a:p>
          <a:p>
            <a:pPr algn="l"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Characterized by burning, stinging, lancinating pain, numbness.  Frequently follows nerve tracts.</a:t>
            </a:r>
          </a:p>
          <a:p>
            <a:pPr algn="l"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  </a:t>
            </a:r>
          </a:p>
          <a:p>
            <a:pPr algn="l"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Common causes</a:t>
            </a:r>
            <a:r>
              <a:rPr lang="en-US" sz="1600" b="1" dirty="0" smtClean="0">
                <a:solidFill>
                  <a:schemeClr val="tx1"/>
                </a:solidFill>
              </a:rPr>
              <a:t>:</a:t>
            </a:r>
          </a:p>
          <a:p>
            <a:pPr marL="690563" algn="l">
              <a:buFont typeface="Wingdings" pitchFamily="2" charset="2"/>
              <a:buChar char="§"/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	Diabetic neuropathies</a:t>
            </a:r>
            <a:endParaRPr lang="en-US" sz="1600" dirty="0">
              <a:solidFill>
                <a:schemeClr val="tx1"/>
              </a:solidFill>
            </a:endParaRPr>
          </a:p>
          <a:p>
            <a:pPr marL="690563" algn="l">
              <a:buFont typeface="Wingdings" pitchFamily="2" charset="2"/>
              <a:buChar char="§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</a:rPr>
              <a:t>Postherpetic</a:t>
            </a:r>
            <a:r>
              <a:rPr lang="en-US" sz="1600" dirty="0" smtClean="0">
                <a:solidFill>
                  <a:schemeClr val="tx1"/>
                </a:solidFill>
              </a:rPr>
              <a:t> neuralgias</a:t>
            </a:r>
          </a:p>
          <a:p>
            <a:pPr marL="690563" algn="l">
              <a:buFont typeface="Wingdings" pitchFamily="2" charset="2"/>
              <a:buChar char="§"/>
              <a:defRPr/>
            </a:pPr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Mastectomy</a:t>
            </a:r>
          </a:p>
          <a:p>
            <a:pPr marL="690563" algn="l">
              <a:buFont typeface="Wingdings" pitchFamily="2" charset="2"/>
              <a:buChar char="§"/>
              <a:defRPr/>
            </a:pPr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Lobectomy (lung, thyroid, brain)</a:t>
            </a:r>
          </a:p>
          <a:p>
            <a:pPr marL="690563" algn="l">
              <a:buFont typeface="Wingdings" pitchFamily="2" charset="2"/>
              <a:buChar char="§"/>
              <a:defRPr/>
            </a:pPr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Limb amputation</a:t>
            </a:r>
          </a:p>
          <a:p>
            <a:pPr marL="690563" algn="l">
              <a:buFont typeface="Wingdings" pitchFamily="2" charset="2"/>
              <a:buChar char="§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	Peripheral neuropathies</a:t>
            </a:r>
          </a:p>
        </p:txBody>
      </p:sp>
    </p:spTree>
    <p:extLst>
      <p:ext uri="{BB962C8B-B14F-4D97-AF65-F5344CB8AC3E}">
        <p14:creationId xmlns:p14="http://schemas.microsoft.com/office/powerpoint/2010/main" val="240063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000" y="2286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Pharmacologic Agents for Nerve Pain</a:t>
            </a:r>
            <a:endParaRPr lang="en-US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23900" y="1828800"/>
            <a:ext cx="4305300" cy="350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Antidepressants</a:t>
            </a:r>
          </a:p>
          <a:p>
            <a:pPr algn="l">
              <a:tabLst>
                <a:tab pos="466725" algn="l"/>
              </a:tabLst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TCA</a:t>
            </a:r>
          </a:p>
          <a:p>
            <a:pPr marL="969963" indent="-223838" algn="l">
              <a:buFont typeface="Wingdings" pitchFamily="2" charset="2"/>
              <a:buChar char="§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Amitriptyline</a:t>
            </a:r>
          </a:p>
          <a:p>
            <a:pPr marL="969963" indent="-223838" algn="l">
              <a:buFont typeface="Wingdings" pitchFamily="2" charset="2"/>
              <a:buChar char="§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Imipramine</a:t>
            </a:r>
          </a:p>
          <a:p>
            <a:pPr marL="969963" indent="-223838" algn="l">
              <a:buFont typeface="Wingdings" pitchFamily="2" charset="2"/>
              <a:buChar char="§"/>
              <a:defRPr/>
            </a:pPr>
            <a:r>
              <a:rPr lang="en-US" sz="1600" dirty="0" err="1" smtClean="0">
                <a:solidFill>
                  <a:schemeClr val="tx1"/>
                </a:solidFill>
              </a:rPr>
              <a:t>Desipramine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969963" indent="-223838" algn="l">
              <a:buFont typeface="Wingdings" pitchFamily="2" charset="2"/>
              <a:buChar char="§"/>
              <a:defRPr/>
            </a:pPr>
            <a:r>
              <a:rPr lang="en-US" sz="1600" dirty="0" err="1" smtClean="0">
                <a:solidFill>
                  <a:schemeClr val="tx1"/>
                </a:solidFill>
              </a:rPr>
              <a:t>Nortriptyline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l">
              <a:defRPr/>
            </a:pPr>
            <a:endParaRPr lang="en-US" sz="1600" dirty="0" smtClean="0">
              <a:solidFill>
                <a:schemeClr val="tx1"/>
              </a:solidFill>
            </a:endParaRPr>
          </a:p>
          <a:p>
            <a:pPr algn="l">
              <a:tabLst>
                <a:tab pos="466725" algn="l"/>
              </a:tabLst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	</a:t>
            </a:r>
            <a:r>
              <a:rPr lang="en-US" sz="1600" b="1" dirty="0">
                <a:solidFill>
                  <a:srgbClr val="FF0000"/>
                </a:solidFill>
              </a:rPr>
              <a:t>SNRI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(Serotonin-</a:t>
            </a:r>
            <a:r>
              <a:rPr lang="en-US" sz="1200" dirty="0" err="1" smtClean="0">
                <a:solidFill>
                  <a:schemeClr val="tx1"/>
                </a:solidFill>
              </a:rPr>
              <a:t>NorEpinephrine</a:t>
            </a:r>
            <a:r>
              <a:rPr lang="en-US" sz="1200" dirty="0" smtClean="0">
                <a:solidFill>
                  <a:schemeClr val="tx1"/>
                </a:solidFill>
              </a:rPr>
              <a:t> Reuptake Inhibitors)</a:t>
            </a:r>
            <a:endParaRPr lang="en-US" sz="1200" dirty="0">
              <a:solidFill>
                <a:schemeClr val="tx1"/>
              </a:solidFill>
            </a:endParaRPr>
          </a:p>
          <a:p>
            <a:pPr marL="1031875" indent="-285750" algn="l">
              <a:buFont typeface="Wingdings" pitchFamily="2" charset="2"/>
              <a:buChar char="§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Venlafaxine</a:t>
            </a:r>
          </a:p>
          <a:p>
            <a:pPr marL="1031875" indent="-285750" algn="l">
              <a:buFont typeface="Wingdings" pitchFamily="2" charset="2"/>
              <a:buChar char="§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Duloxetine</a:t>
            </a:r>
          </a:p>
        </p:txBody>
      </p:sp>
      <p:sp>
        <p:nvSpPr>
          <p:cNvPr id="2" name="Rectangle 1"/>
          <p:cNvSpPr/>
          <p:nvPr/>
        </p:nvSpPr>
        <p:spPr>
          <a:xfrm>
            <a:off x="5181600" y="3352800"/>
            <a:ext cx="27813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/>
              <a:t>Anti-Epileptic Drugs </a:t>
            </a:r>
            <a:r>
              <a:rPr lang="en-US" b="1" dirty="0"/>
              <a:t>(AED</a:t>
            </a:r>
            <a:r>
              <a:rPr lang="en-US" sz="1600" dirty="0"/>
              <a:t>)</a:t>
            </a:r>
          </a:p>
          <a:p>
            <a:pPr marL="522288" indent="-242888">
              <a:buFont typeface="Wingdings" pitchFamily="2" charset="2"/>
              <a:buChar char="§"/>
              <a:defRPr/>
            </a:pPr>
            <a:r>
              <a:rPr lang="en-US" sz="1600" dirty="0"/>
              <a:t>Gabapentin</a:t>
            </a:r>
          </a:p>
          <a:p>
            <a:pPr marL="522288" indent="-242888">
              <a:buFont typeface="Wingdings" pitchFamily="2" charset="2"/>
              <a:buChar char="§"/>
              <a:defRPr/>
            </a:pPr>
            <a:r>
              <a:rPr lang="en-US" sz="1600" dirty="0" err="1"/>
              <a:t>Pregabalan</a:t>
            </a:r>
            <a:endParaRPr lang="en-US" sz="1600" dirty="0"/>
          </a:p>
          <a:p>
            <a:pPr marL="522288" indent="-242888">
              <a:buFont typeface="Wingdings" pitchFamily="2" charset="2"/>
              <a:buChar char="§"/>
              <a:defRPr/>
            </a:pPr>
            <a:r>
              <a:rPr lang="en-US" sz="1600" dirty="0"/>
              <a:t>Carbamazepine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r>
              <a:rPr lang="en-US" b="1" dirty="0"/>
              <a:t>Local anesthetics</a:t>
            </a:r>
          </a:p>
          <a:p>
            <a:pPr marL="522288" indent="-242888">
              <a:buFont typeface="Wingdings" pitchFamily="2" charset="2"/>
              <a:buChar char="§"/>
              <a:defRPr/>
            </a:pPr>
            <a:r>
              <a:rPr lang="en-US" sz="1600" dirty="0" err="1"/>
              <a:t>lidocaine</a:t>
            </a:r>
            <a:r>
              <a:rPr lang="en-US" sz="1600" dirty="0"/>
              <a:t> (Patch)</a:t>
            </a:r>
          </a:p>
          <a:p>
            <a:pPr marL="522288" indent="-242888">
              <a:buFont typeface="Wingdings" pitchFamily="2" charset="2"/>
              <a:buChar char="§"/>
              <a:defRPr/>
            </a:pPr>
            <a:r>
              <a:rPr lang="en-US" sz="1600" dirty="0"/>
              <a:t>capsaicin topical</a:t>
            </a:r>
          </a:p>
          <a:p>
            <a:pPr marL="522288" indent="-242888">
              <a:buFont typeface="Wingdings" pitchFamily="2" charset="2"/>
              <a:buChar char="§"/>
              <a:defRPr/>
            </a:pPr>
            <a:r>
              <a:rPr lang="en-US" sz="1600" dirty="0"/>
              <a:t>bupivacaine</a:t>
            </a:r>
          </a:p>
        </p:txBody>
      </p:sp>
      <p:sp>
        <p:nvSpPr>
          <p:cNvPr id="3" name="Rectangle 2"/>
          <p:cNvSpPr/>
          <p:nvPr/>
        </p:nvSpPr>
        <p:spPr>
          <a:xfrm>
            <a:off x="5181600" y="1358205"/>
            <a:ext cx="2057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/>
              <a:t>Opiates</a:t>
            </a:r>
          </a:p>
          <a:p>
            <a:pPr marL="522288" indent="-242888">
              <a:buFont typeface="Wingdings" pitchFamily="2" charset="2"/>
              <a:buChar char="§"/>
              <a:defRPr/>
            </a:pPr>
            <a:r>
              <a:rPr lang="en-US" sz="1600" dirty="0" smtClean="0"/>
              <a:t>Tramadol</a:t>
            </a:r>
            <a:endParaRPr lang="en-US" sz="1600" dirty="0"/>
          </a:p>
          <a:p>
            <a:pPr>
              <a:defRPr/>
            </a:pPr>
            <a:endParaRPr lang="en-US" sz="1600" dirty="0"/>
          </a:p>
          <a:p>
            <a:pPr>
              <a:defRPr/>
            </a:pPr>
            <a:r>
              <a:rPr lang="en-US" b="1" dirty="0"/>
              <a:t>Corticosteroids</a:t>
            </a:r>
          </a:p>
          <a:p>
            <a:pPr marL="522288" indent="-242888">
              <a:buFont typeface="Wingdings" pitchFamily="2" charset="2"/>
              <a:buChar char="§"/>
              <a:defRPr/>
            </a:pPr>
            <a:r>
              <a:rPr lang="en-US" sz="1600" dirty="0"/>
              <a:t>Dexamethasone</a:t>
            </a:r>
          </a:p>
        </p:txBody>
      </p:sp>
    </p:spTree>
    <p:extLst>
      <p:ext uri="{BB962C8B-B14F-4D97-AF65-F5344CB8AC3E}">
        <p14:creationId xmlns:p14="http://schemas.microsoft.com/office/powerpoint/2010/main" val="331161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3393318"/>
              </p:ext>
            </p:extLst>
          </p:nvPr>
        </p:nvGraphicFramePr>
        <p:xfrm>
          <a:off x="304800" y="533400"/>
          <a:ext cx="8534401" cy="6114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378"/>
                <a:gridCol w="1027289"/>
                <a:gridCol w="1264356"/>
                <a:gridCol w="948267"/>
                <a:gridCol w="3951111"/>
              </a:tblGrid>
              <a:tr h="40217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TYPE</a:t>
                      </a:r>
                      <a:endParaRPr lang="en-US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Non-narcotic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Opiates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Other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25" marB="45725"/>
                </a:tc>
              </a:tr>
              <a:tr h="138418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Chronic low back pain</a:t>
                      </a:r>
                    </a:p>
                  </a:txBody>
                  <a:tcPr marL="28575" marR="28575" marT="28578" marB="2857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APAP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 marL="28575" marR="28575" marT="28578" marB="2857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Short-term</a:t>
                      </a:r>
                      <a:r>
                        <a:rPr lang="en-US" sz="1600" dirty="0"/>
                        <a:t> use for mild-to-moderate flare-ups</a:t>
                      </a:r>
                    </a:p>
                  </a:txBody>
                  <a:tcPr marL="28575" marR="28575" marT="28578" marB="2857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Tramadol</a:t>
                      </a:r>
                    </a:p>
                    <a:p>
                      <a:pPr algn="ctr"/>
                      <a:r>
                        <a:rPr lang="en-US" sz="1600" dirty="0" smtClean="0"/>
                        <a:t>TCAs</a:t>
                      </a:r>
                    </a:p>
                    <a:p>
                      <a:pPr algn="ctr"/>
                      <a:r>
                        <a:rPr lang="en-US" sz="1600" dirty="0" smtClean="0"/>
                        <a:t>AEDs</a:t>
                      </a:r>
                      <a:endParaRPr lang="en-US" sz="1600" dirty="0"/>
                    </a:p>
                  </a:txBody>
                  <a:tcPr marL="28575" marR="28575" marT="28578" marB="28578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/>
                        <a:t>Acetaminophen </a:t>
                      </a:r>
                      <a:r>
                        <a:rPr lang="en-US" sz="1600" dirty="0" smtClean="0"/>
                        <a:t>first</a:t>
                      </a:r>
                    </a:p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smtClean="0"/>
                        <a:t>Tramadol </a:t>
                      </a:r>
                      <a:r>
                        <a:rPr lang="en-US" sz="1600" dirty="0"/>
                        <a:t>or opioids in selected </a:t>
                      </a:r>
                      <a:r>
                        <a:rPr lang="en-US" sz="1600" dirty="0" smtClean="0"/>
                        <a:t>patients</a:t>
                      </a:r>
                    </a:p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smtClean="0"/>
                        <a:t>AEDs </a:t>
                      </a:r>
                      <a:r>
                        <a:rPr lang="en-US" sz="1600" dirty="0"/>
                        <a:t>or TCAs may be considered if neuropathic symptoms </a:t>
                      </a:r>
                      <a:r>
                        <a:rPr lang="en-US" sz="1200" dirty="0"/>
                        <a:t>(evidence weak)</a:t>
                      </a:r>
                    </a:p>
                  </a:txBody>
                  <a:tcPr marL="28575" marR="28575" marT="28578" marB="28578" anchor="ctr"/>
                </a:tc>
              </a:tr>
              <a:tr h="164862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Fibromyalgia </a:t>
                      </a:r>
                    </a:p>
                  </a:txBody>
                  <a:tcPr marL="28575" marR="28575" marT="28578" marB="2857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APAP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NSAIDs 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28575" marR="28575" marT="28578" marB="2857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Long-term use not recommended</a:t>
                      </a:r>
                    </a:p>
                  </a:txBody>
                  <a:tcPr marL="28575" marR="28575" marT="28578" marB="2857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TCAs</a:t>
                      </a:r>
                    </a:p>
                    <a:p>
                      <a:pPr algn="ctr"/>
                      <a:r>
                        <a:rPr lang="en-US" sz="1600" dirty="0" smtClean="0"/>
                        <a:t>AEDs SNRIs</a:t>
                      </a:r>
                    </a:p>
                    <a:p>
                      <a:pPr algn="ctr"/>
                      <a:endParaRPr lang="en-US" sz="1600" dirty="0" smtClean="0"/>
                    </a:p>
                    <a:p>
                      <a:pPr algn="ctr"/>
                      <a:r>
                        <a:rPr lang="en-US" sz="1600" dirty="0" smtClean="0"/>
                        <a:t>Tramadol</a:t>
                      </a:r>
                      <a:endParaRPr lang="en-US" sz="1600" dirty="0"/>
                    </a:p>
                  </a:txBody>
                  <a:tcPr marL="28575" marR="28575" marT="28578" marB="28578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/>
                        <a:t>Acetaminophen considered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first</a:t>
                      </a:r>
                      <a:r>
                        <a:rPr lang="en-US" sz="1600" dirty="0"/>
                        <a:t> </a:t>
                      </a:r>
                      <a:r>
                        <a:rPr lang="en-US" sz="1400" dirty="0"/>
                        <a:t>(</a:t>
                      </a:r>
                      <a:r>
                        <a:rPr lang="en-US" sz="1200" dirty="0"/>
                        <a:t>evidence weak</a:t>
                      </a:r>
                      <a:r>
                        <a:rPr lang="en-US" sz="1200" dirty="0" smtClean="0"/>
                        <a:t>)</a:t>
                      </a:r>
                    </a:p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smtClean="0"/>
                        <a:t>TCAs</a:t>
                      </a:r>
                      <a:r>
                        <a:rPr lang="en-US" sz="1600" dirty="0"/>
                        <a:t>, AEDs, SNRIs</a:t>
                      </a:r>
                      <a:r>
                        <a:rPr lang="en-US" sz="1200" dirty="0"/>
                        <a:t> (stronger </a:t>
                      </a:r>
                      <a:r>
                        <a:rPr lang="en-US" sz="1200" dirty="0" smtClean="0"/>
                        <a:t>evidence)</a:t>
                      </a:r>
                      <a:endParaRPr lang="en-US" sz="1600" dirty="0" smtClean="0"/>
                    </a:p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smtClean="0"/>
                        <a:t>Tramadol </a:t>
                      </a:r>
                      <a:r>
                        <a:rPr lang="en-US" sz="1600" dirty="0"/>
                        <a:t>better alternative than </a:t>
                      </a:r>
                      <a:r>
                        <a:rPr lang="en-US" sz="1600" dirty="0" smtClean="0"/>
                        <a:t>opioids</a:t>
                      </a:r>
                    </a:p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smtClean="0"/>
                        <a:t>NSAIDs </a:t>
                      </a:r>
                      <a:r>
                        <a:rPr lang="en-US" sz="1600" dirty="0"/>
                        <a:t>only with other agents</a:t>
                      </a:r>
                    </a:p>
                  </a:txBody>
                  <a:tcPr marL="28575" marR="28575" marT="28578" marB="28578" anchor="ctr"/>
                </a:tc>
              </a:tr>
              <a:tr h="244194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Neuropathic pain </a:t>
                      </a:r>
                    </a:p>
                  </a:txBody>
                  <a:tcPr marL="28575" marR="28575" marT="28578" marB="2857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APAP or</a:t>
                      </a:r>
                    </a:p>
                    <a:p>
                      <a:pPr algn="ctr"/>
                      <a:r>
                        <a:rPr lang="en-US" sz="1400" dirty="0" smtClean="0"/>
                        <a:t>NSAIDs </a:t>
                      </a:r>
                      <a:r>
                        <a:rPr lang="en-US" sz="1400" dirty="0"/>
                        <a:t>are rarely effective</a:t>
                      </a:r>
                    </a:p>
                  </a:txBody>
                  <a:tcPr marL="28575" marR="28575" marT="28578" marB="2857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Considered second-line therapy, are tried after AEDs and/or TCAs,</a:t>
                      </a:r>
                    </a:p>
                  </a:txBody>
                  <a:tcPr marL="28575" marR="28575" marT="28578" marB="2857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TCAs</a:t>
                      </a:r>
                    </a:p>
                    <a:p>
                      <a:pPr algn="ctr"/>
                      <a:r>
                        <a:rPr lang="en-US" sz="1600" dirty="0" smtClean="0"/>
                        <a:t>AEDs SNRIs</a:t>
                      </a:r>
                    </a:p>
                    <a:p>
                      <a:pPr algn="ctr"/>
                      <a:endParaRPr lang="en-US" sz="16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Tramadol</a:t>
                      </a:r>
                    </a:p>
                    <a:p>
                      <a:pPr algn="ctr"/>
                      <a:endParaRPr lang="en-US" sz="1600" dirty="0" smtClean="0"/>
                    </a:p>
                    <a:p>
                      <a:pPr algn="ctr"/>
                      <a:r>
                        <a:rPr lang="en-US" sz="1200" dirty="0" smtClean="0"/>
                        <a:t>topical </a:t>
                      </a:r>
                      <a:r>
                        <a:rPr lang="en-US" sz="1200" dirty="0"/>
                        <a:t>(e.g., 5% </a:t>
                      </a:r>
                      <a:r>
                        <a:rPr lang="en-US" sz="1200" dirty="0" err="1"/>
                        <a:t>lidocaine</a:t>
                      </a:r>
                      <a:r>
                        <a:rPr lang="en-US" sz="1200" dirty="0"/>
                        <a:t> patch, capsaicin)</a:t>
                      </a:r>
                    </a:p>
                  </a:txBody>
                  <a:tcPr marL="28575" marR="28575" marT="28578" marB="28578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/>
                        <a:t>TCAs, SNRIs, AEDs, 5% </a:t>
                      </a:r>
                      <a:r>
                        <a:rPr lang="en-US" sz="1600" dirty="0" err="1"/>
                        <a:t>lidocaine</a:t>
                      </a:r>
                      <a:r>
                        <a:rPr lang="en-US" sz="1600" dirty="0"/>
                        <a:t> patch considered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first 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line</a:t>
                      </a:r>
                    </a:p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smtClean="0"/>
                        <a:t>Tramadol</a:t>
                      </a:r>
                      <a:r>
                        <a:rPr lang="en-US" sz="1600" dirty="0"/>
                        <a:t>, and opioids considered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second-line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smtClean="0"/>
                        <a:t>agents</a:t>
                      </a:r>
                    </a:p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err="1" smtClean="0"/>
                        <a:t>Capsaicins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/>
                        <a:t>considered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third line</a:t>
                      </a:r>
                    </a:p>
                  </a:txBody>
                  <a:tcPr marL="28575" marR="28575" marT="28578" marB="28578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10000" y="76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Chronic Pain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562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0808867"/>
              </p:ext>
            </p:extLst>
          </p:nvPr>
        </p:nvGraphicFramePr>
        <p:xfrm>
          <a:off x="457200" y="1600200"/>
          <a:ext cx="8229600" cy="3216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2895600"/>
                <a:gridCol w="3505200"/>
              </a:tblGrid>
              <a:tr h="370913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ACUTE</a:t>
                      </a:r>
                      <a:endParaRPr 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CHRONIC</a:t>
                      </a:r>
                      <a:endParaRPr lang="en-US" sz="1800" dirty="0"/>
                    </a:p>
                  </a:txBody>
                  <a:tcPr marT="45729" marB="45729"/>
                </a:tc>
              </a:tr>
              <a:tr h="37091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General</a:t>
                      </a:r>
                      <a:endParaRPr 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Noted trauma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Usually no trauma</a:t>
                      </a:r>
                      <a:endParaRPr lang="en-US" sz="1800" dirty="0"/>
                    </a:p>
                  </a:txBody>
                  <a:tcPr marT="45729" marB="45729"/>
                </a:tc>
              </a:tr>
              <a:tr h="9145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Symptoms</a:t>
                      </a:r>
                      <a:endParaRPr 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rgbClr val="FF0000"/>
                          </a:solidFill>
                        </a:rPr>
                        <a:t>Nociceptive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800" dirty="0" smtClean="0"/>
                        <a:t>descriptions; resolves with healing</a:t>
                      </a:r>
                      <a:endParaRPr 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rgbClr val="FF0000"/>
                          </a:solidFill>
                        </a:rPr>
                        <a:t>Nociceptive</a:t>
                      </a:r>
                      <a:r>
                        <a:rPr lang="en-US" sz="1800" baseline="0" dirty="0" smtClean="0"/>
                        <a:t> or 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neuropathic </a:t>
                      </a:r>
                      <a:r>
                        <a:rPr lang="en-US" sz="1800" baseline="0" dirty="0" smtClean="0"/>
                        <a:t>without obvious noxious stimuli</a:t>
                      </a:r>
                      <a:endParaRPr lang="en-US" sz="1800" dirty="0"/>
                    </a:p>
                  </a:txBody>
                  <a:tcPr marT="45729" marB="45729"/>
                </a:tc>
              </a:tr>
              <a:tr h="118895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Signs</a:t>
                      </a:r>
                      <a:endParaRPr 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Increased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BP</a:t>
                      </a:r>
                      <a:r>
                        <a:rPr lang="en-US" sz="1800" baseline="0" dirty="0" smtClean="0"/>
                        <a:t>, 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tachycardia,</a:t>
                      </a:r>
                      <a:r>
                        <a:rPr lang="en-US" sz="1800" baseline="0" dirty="0" smtClean="0"/>
                        <a:t> obvious discomfort</a:t>
                      </a:r>
                      <a:endParaRPr lang="en-US" sz="1800" dirty="0" smtClean="0"/>
                    </a:p>
                    <a:p>
                      <a:endParaRPr 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Seldom present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No obvious sign of pain</a:t>
                      </a:r>
                    </a:p>
                    <a:p>
                      <a:endParaRPr lang="en-US" sz="1800" dirty="0"/>
                    </a:p>
                  </a:txBody>
                  <a:tcPr marT="45729" marB="45729"/>
                </a:tc>
              </a:tr>
              <a:tr h="37091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LABS</a:t>
                      </a:r>
                      <a:endParaRPr 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none</a:t>
                      </a:r>
                      <a:endParaRPr 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none</a:t>
                      </a:r>
                      <a:endParaRPr lang="en-US" sz="1800" dirty="0"/>
                    </a:p>
                  </a:txBody>
                  <a:tcPr marT="45729" marB="45729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429000" y="5334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Clinical Presentation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836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0400" y="2286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WHO Ladder of Analgesia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62000" y="5029200"/>
            <a:ext cx="3886200" cy="92333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en-US" b="1" dirty="0">
                <a:latin typeface="Times New Roman" pitchFamily="18" charset="0"/>
              </a:rPr>
              <a:t>Step 1</a:t>
            </a:r>
          </a:p>
          <a:p>
            <a:pPr algn="ctr"/>
            <a:r>
              <a:rPr lang="en-US" altLang="en-US" dirty="0">
                <a:latin typeface="Times New Roman" pitchFamily="18" charset="0"/>
              </a:rPr>
              <a:t>Mild Pain</a:t>
            </a:r>
          </a:p>
          <a:p>
            <a:pPr algn="ctr"/>
            <a:r>
              <a:rPr lang="en-US" altLang="en-US" dirty="0">
                <a:latin typeface="Times New Roman" pitchFamily="18" charset="0"/>
              </a:rPr>
              <a:t>NSAIDs or acetaminophen +/- adjuvant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3115270"/>
            <a:ext cx="4572000" cy="923330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b="1" dirty="0">
                <a:latin typeface="Times New Roman" pitchFamily="18" charset="0"/>
              </a:rPr>
              <a:t>Step 2</a:t>
            </a:r>
          </a:p>
          <a:p>
            <a:pPr algn="ctr"/>
            <a:r>
              <a:rPr lang="en-US" altLang="en-US" dirty="0">
                <a:latin typeface="Times New Roman" pitchFamily="18" charset="0"/>
              </a:rPr>
              <a:t>Moderate Pain</a:t>
            </a:r>
          </a:p>
          <a:p>
            <a:pPr algn="ctr"/>
            <a:r>
              <a:rPr lang="en-US" altLang="en-US" dirty="0">
                <a:latin typeface="Times New Roman" pitchFamily="18" charset="0"/>
              </a:rPr>
              <a:t>Low potency opioid + non-opioid </a:t>
            </a:r>
            <a:r>
              <a:rPr lang="en-US" altLang="en-US" dirty="0" smtClean="0">
                <a:latin typeface="Times New Roman" pitchFamily="18" charset="0"/>
              </a:rPr>
              <a:t>+/- </a:t>
            </a:r>
            <a:r>
              <a:rPr lang="en-US" altLang="en-US" dirty="0">
                <a:latin typeface="Times New Roman" pitchFamily="18" charset="0"/>
              </a:rPr>
              <a:t>adjuvants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4400" y="1143000"/>
            <a:ext cx="3581400" cy="923330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b="1" dirty="0">
                <a:latin typeface="Times New Roman" pitchFamily="18" charset="0"/>
              </a:rPr>
              <a:t>Step3</a:t>
            </a:r>
          </a:p>
          <a:p>
            <a:pPr algn="ctr"/>
            <a:r>
              <a:rPr lang="en-US" altLang="en-US" dirty="0">
                <a:latin typeface="Times New Roman" pitchFamily="18" charset="0"/>
              </a:rPr>
              <a:t>Moderate - Severe Pain </a:t>
            </a:r>
          </a:p>
          <a:p>
            <a:pPr algn="ctr"/>
            <a:r>
              <a:rPr lang="en-US" altLang="en-US" dirty="0">
                <a:latin typeface="Times New Roman" pitchFamily="18" charset="0"/>
              </a:rPr>
              <a:t>High potency </a:t>
            </a:r>
            <a:r>
              <a:rPr lang="en-US" altLang="en-US" dirty="0" smtClean="0">
                <a:latin typeface="Times New Roman" pitchFamily="18" charset="0"/>
              </a:rPr>
              <a:t>opioid  </a:t>
            </a:r>
            <a:r>
              <a:rPr lang="en-US" altLang="en-US" dirty="0">
                <a:latin typeface="Times New Roman" pitchFamily="18" charset="0"/>
              </a:rPr>
              <a:t>+/- adjuvants</a:t>
            </a:r>
          </a:p>
        </p:txBody>
      </p:sp>
      <p:cxnSp>
        <p:nvCxnSpPr>
          <p:cNvPr id="12" name="Straight Arrow Connector 11"/>
          <p:cNvCxnSpPr>
            <a:stCxn id="2" idx="0"/>
          </p:cNvCxnSpPr>
          <p:nvPr/>
        </p:nvCxnSpPr>
        <p:spPr>
          <a:xfrm flipV="1">
            <a:off x="2705100" y="41148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705878" y="21336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715000" y="1499443"/>
            <a:ext cx="2895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NSAIDs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Miscellaneous</a:t>
            </a:r>
            <a:r>
              <a:rPr lang="en-US" b="1" dirty="0" smtClean="0"/>
              <a:t>:</a:t>
            </a:r>
          </a:p>
          <a:p>
            <a:pPr>
              <a:tabLst>
                <a:tab pos="577850" algn="l"/>
              </a:tabLst>
            </a:pPr>
            <a:r>
              <a:rPr lang="en-US" dirty="0"/>
              <a:t>	</a:t>
            </a:r>
            <a:r>
              <a:rPr lang="en-US" sz="1400" dirty="0" smtClean="0"/>
              <a:t>APAP</a:t>
            </a:r>
          </a:p>
          <a:p>
            <a:pPr>
              <a:tabLst>
                <a:tab pos="577850" algn="l"/>
              </a:tabLst>
            </a:pPr>
            <a:r>
              <a:rPr lang="en-US" sz="1400" dirty="0"/>
              <a:t>	</a:t>
            </a:r>
            <a:r>
              <a:rPr lang="en-US" sz="1400" dirty="0" smtClean="0"/>
              <a:t>Tramadol</a:t>
            </a:r>
          </a:p>
          <a:p>
            <a:pPr>
              <a:tabLst>
                <a:tab pos="577850" algn="l"/>
              </a:tabLst>
            </a:pPr>
            <a:r>
              <a:rPr lang="en-US" sz="1400" dirty="0"/>
              <a:t>	</a:t>
            </a:r>
            <a:r>
              <a:rPr lang="en-US" sz="1400" dirty="0" err="1" smtClean="0"/>
              <a:t>Tapentadol</a:t>
            </a:r>
            <a:endParaRPr lang="en-US" sz="1400" dirty="0" smtClean="0"/>
          </a:p>
          <a:p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Narcotics</a:t>
            </a:r>
            <a:r>
              <a:rPr lang="en-US" b="1" dirty="0" smtClean="0"/>
              <a:t>:</a:t>
            </a:r>
          </a:p>
          <a:p>
            <a:pPr>
              <a:tabLst>
                <a:tab pos="577850" algn="l"/>
              </a:tabLst>
            </a:pPr>
            <a:r>
              <a:rPr lang="en-US" dirty="0"/>
              <a:t>	</a:t>
            </a:r>
            <a:r>
              <a:rPr lang="en-US" sz="1400" dirty="0" smtClean="0"/>
              <a:t>Pure &amp; synthetic agonists</a:t>
            </a:r>
          </a:p>
          <a:p>
            <a:pPr>
              <a:tabLst>
                <a:tab pos="577850" algn="l"/>
              </a:tabLst>
            </a:pPr>
            <a:r>
              <a:rPr lang="en-US" sz="1400" dirty="0" smtClean="0"/>
              <a:t>	Mixed agonist-antagonists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Adjuvants</a:t>
            </a:r>
            <a:r>
              <a:rPr lang="en-US" b="1" dirty="0" smtClean="0"/>
              <a:t>:</a:t>
            </a:r>
          </a:p>
          <a:p>
            <a:pPr>
              <a:tabLst>
                <a:tab pos="577850" algn="l"/>
              </a:tabLst>
            </a:pPr>
            <a:r>
              <a:rPr lang="en-US" dirty="0"/>
              <a:t>	</a:t>
            </a:r>
            <a:r>
              <a:rPr lang="en-US" sz="1400" dirty="0" smtClean="0"/>
              <a:t>Antidepressants</a:t>
            </a:r>
          </a:p>
          <a:p>
            <a:pPr>
              <a:tabLst>
                <a:tab pos="577850" algn="l"/>
              </a:tabLst>
            </a:pPr>
            <a:r>
              <a:rPr lang="en-US" sz="1400" dirty="0" smtClean="0"/>
              <a:t>	Anticonvulsants</a:t>
            </a:r>
          </a:p>
          <a:p>
            <a:pPr>
              <a:tabLst>
                <a:tab pos="577850" algn="l"/>
              </a:tabLst>
            </a:pPr>
            <a:r>
              <a:rPr lang="en-US" sz="1400" dirty="0" smtClean="0"/>
              <a:t>	Anesthetics</a:t>
            </a:r>
          </a:p>
          <a:p>
            <a:pPr>
              <a:tabLst>
                <a:tab pos="577850" algn="l"/>
              </a:tabLst>
            </a:pPr>
            <a:r>
              <a:rPr lang="en-US" sz="1400" dirty="0" smtClean="0"/>
              <a:t>	Antispasmodics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8334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0" y="2286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Salicylates NSAIDs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1143000"/>
            <a:ext cx="1295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b="1" dirty="0" smtClean="0"/>
              <a:t>ASA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b="1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b="1" dirty="0" err="1" smtClean="0"/>
              <a:t>Trilisate</a:t>
            </a:r>
            <a:endParaRPr lang="en-US" b="1" dirty="0" smtClean="0"/>
          </a:p>
          <a:p>
            <a:pPr marL="285750" indent="-285750">
              <a:buFont typeface="Wingdings" pitchFamily="2" charset="2"/>
              <a:buChar char="§"/>
            </a:pPr>
            <a:endParaRPr lang="en-US" b="1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b="1" dirty="0" err="1" smtClean="0"/>
              <a:t>Dolobid</a:t>
            </a:r>
            <a:endParaRPr lang="en-US" b="1" dirty="0" smtClean="0"/>
          </a:p>
          <a:p>
            <a:pPr marL="285750" indent="-285750">
              <a:buFont typeface="Wingdings" pitchFamily="2" charset="2"/>
              <a:buChar char="§"/>
            </a:pPr>
            <a:endParaRPr lang="en-US" b="1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b="1" dirty="0" smtClean="0"/>
              <a:t>Doan’s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b="1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b="1" dirty="0" err="1" smtClean="0"/>
              <a:t>Disalcid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048000" y="4648200"/>
            <a:ext cx="39624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Courier New" pitchFamily="49" charset="0"/>
              <a:buChar char="o"/>
            </a:pPr>
            <a:r>
              <a:rPr lang="en-US" b="1" dirty="0" smtClean="0"/>
              <a:t>GI bleeding &amp; SE  …  limited use</a:t>
            </a:r>
          </a:p>
          <a:p>
            <a:pPr marL="285750" indent="-285750">
              <a:spcBef>
                <a:spcPts val="600"/>
              </a:spcBef>
              <a:buFont typeface="Courier New" pitchFamily="49" charset="0"/>
              <a:buChar char="o"/>
            </a:pPr>
            <a:r>
              <a:rPr lang="en-US" b="1" dirty="0" smtClean="0"/>
              <a:t>Ceiling effect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895600" y="1713722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Choline Mg </a:t>
            </a:r>
            <a:r>
              <a:rPr lang="en-US" dirty="0" err="1" smtClean="0"/>
              <a:t>trisalicylate</a:t>
            </a:r>
            <a:r>
              <a:rPr lang="en-US" dirty="0" smtClean="0"/>
              <a:t>  …  no antiplatelet activity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362200" y="1898388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89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0" y="2286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Non-Selective NSAIDs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143000"/>
            <a:ext cx="2438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b="1" dirty="0" smtClean="0"/>
              <a:t>Naproxen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b="1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b="1" dirty="0" smtClean="0"/>
              <a:t>Ibuprofen </a:t>
            </a:r>
            <a:r>
              <a:rPr lang="en-US" sz="1600" dirty="0" smtClean="0"/>
              <a:t>(PO, IV)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b="1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b="1" dirty="0" smtClean="0"/>
              <a:t>Ketorolac </a:t>
            </a:r>
            <a:r>
              <a:rPr lang="en-US" sz="1600" dirty="0" smtClean="0"/>
              <a:t>(PO, IV</a:t>
            </a:r>
            <a:r>
              <a:rPr lang="en-US" sz="1600" dirty="0"/>
              <a:t>)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b="1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b="1" dirty="0" err="1" smtClean="0"/>
              <a:t>Diclofenac</a:t>
            </a:r>
            <a:r>
              <a:rPr lang="en-US" sz="1600" dirty="0" smtClean="0"/>
              <a:t> (topical)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4114800"/>
            <a:ext cx="73914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Courier New" pitchFamily="49" charset="0"/>
              <a:buChar char="o"/>
            </a:pPr>
            <a:r>
              <a:rPr lang="en-US" dirty="0" smtClean="0"/>
              <a:t>Alone or in combo with narcotics for mild pain (bone, inflammatory pain)</a:t>
            </a:r>
          </a:p>
          <a:p>
            <a:pPr marL="285750" indent="-285750">
              <a:spcBef>
                <a:spcPts val="600"/>
              </a:spcBef>
              <a:buFont typeface="Courier New" pitchFamily="49" charset="0"/>
              <a:buChar char="o"/>
            </a:pPr>
            <a:r>
              <a:rPr lang="en-US" b="1" dirty="0" smtClean="0"/>
              <a:t>↑ risk of stroke / MI</a:t>
            </a:r>
          </a:p>
          <a:p>
            <a:pPr marL="285750" indent="-285750">
              <a:spcBef>
                <a:spcPts val="600"/>
              </a:spcBef>
              <a:buFont typeface="Courier New" pitchFamily="49" charset="0"/>
              <a:buChar char="o"/>
            </a:pPr>
            <a:r>
              <a:rPr lang="en-US" dirty="0" smtClean="0"/>
              <a:t>Ceiling effect</a:t>
            </a:r>
          </a:p>
          <a:p>
            <a:pPr marL="285750" indent="-285750">
              <a:spcBef>
                <a:spcPts val="600"/>
              </a:spcBef>
              <a:buFont typeface="Courier New" pitchFamily="49" charset="0"/>
              <a:buChar char="o"/>
            </a:pPr>
            <a:endParaRPr lang="en-US" b="1" dirty="0"/>
          </a:p>
          <a:p>
            <a:pPr marL="285750" indent="-285750">
              <a:spcBef>
                <a:spcPts val="600"/>
              </a:spcBef>
              <a:buFont typeface="Courier New" pitchFamily="49" charset="0"/>
              <a:buChar char="o"/>
            </a:pPr>
            <a:r>
              <a:rPr lang="en-US" b="1" dirty="0" smtClean="0"/>
              <a:t>Limited GI / Renal 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0003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0022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SE of NSAIDs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62000" y="1524001"/>
            <a:ext cx="30480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spcBef>
                <a:spcPts val="1200"/>
              </a:spcBef>
              <a:buFont typeface="Wingdings" pitchFamily="2" charset="2"/>
              <a:buChar char="§"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GI toxicity</a:t>
            </a:r>
          </a:p>
          <a:p>
            <a:pPr marL="285750" indent="-285750" algn="l">
              <a:spcBef>
                <a:spcPts val="1200"/>
              </a:spcBef>
              <a:buFont typeface="Wingdings" pitchFamily="2" charset="2"/>
              <a:buChar char="§"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Renal toxicity</a:t>
            </a:r>
          </a:p>
          <a:p>
            <a:pPr marL="285750" indent="-285750" algn="l">
              <a:spcBef>
                <a:spcPts val="1200"/>
              </a:spcBef>
              <a:buFont typeface="Wingdings" pitchFamily="2" charset="2"/>
              <a:buChar char="§"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Hypertension / Edema</a:t>
            </a:r>
          </a:p>
          <a:p>
            <a:pPr marL="285750" indent="-285750" algn="l">
              <a:spcBef>
                <a:spcPts val="1200"/>
              </a:spcBef>
              <a:buFont typeface="Wingdings" pitchFamily="2" charset="2"/>
              <a:buChar char="§"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Reduced platelet activity </a:t>
            </a:r>
          </a:p>
          <a:p>
            <a:pPr marL="285750" indent="-285750" algn="l">
              <a:spcBef>
                <a:spcPts val="1200"/>
              </a:spcBef>
              <a:buFont typeface="Wingdings" pitchFamily="2" charset="2"/>
              <a:buChar char="§"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Somnolence</a:t>
            </a:r>
          </a:p>
          <a:p>
            <a:pPr marL="285750" indent="-285750" algn="l">
              <a:spcBef>
                <a:spcPts val="1200"/>
              </a:spcBef>
              <a:buFont typeface="Wingdings" pitchFamily="2" charset="2"/>
              <a:buChar char="§"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CV events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91200" y="827782"/>
            <a:ext cx="2209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PPI</a:t>
            </a:r>
          </a:p>
          <a:p>
            <a:r>
              <a:rPr lang="en-US" sz="1600" dirty="0" smtClean="0"/>
              <a:t>H2-antagonist</a:t>
            </a:r>
          </a:p>
          <a:p>
            <a:r>
              <a:rPr lang="en-US" sz="1600" dirty="0" smtClean="0"/>
              <a:t>Misoprostol</a:t>
            </a:r>
          </a:p>
          <a:p>
            <a:r>
              <a:rPr lang="en-US" sz="1600" dirty="0" err="1" smtClean="0"/>
              <a:t>Celecoxib</a:t>
            </a:r>
            <a:r>
              <a:rPr lang="en-US" sz="1600" dirty="0" smtClean="0"/>
              <a:t> as alternative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638800" y="2209800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Monitor/ Discontinue drug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564933" y="2971800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Monitor/ </a:t>
            </a:r>
            <a:r>
              <a:rPr lang="en-US" sz="1600" dirty="0" err="1" smtClean="0"/>
              <a:t>Antihypertensives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257800" y="3776247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Avoid use if thrombocytopenia</a:t>
            </a:r>
            <a:endParaRPr lang="en-US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438400" y="1366391"/>
            <a:ext cx="3200400" cy="3152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667000" y="2209800"/>
            <a:ext cx="2819400" cy="1692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505200" y="2624554"/>
            <a:ext cx="1981200" cy="423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505200" y="3048000"/>
            <a:ext cx="1752600" cy="897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15000" y="304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Options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3400" y="4572000"/>
            <a:ext cx="19050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Good for: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Mild pain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Inflammatory pain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Bone pain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Osteoarthritis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Dysmenorrhea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3124200" y="4554141"/>
            <a:ext cx="25146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 for</a:t>
            </a:r>
            <a:r>
              <a:rPr lang="en-US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Cirrhosis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Bleeding disorder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Significant renal impairment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Thrombocytopenia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Anticoagulant (warfarin)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19800" y="4419600"/>
            <a:ext cx="29718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Caution with: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Mild renal</a:t>
            </a:r>
          </a:p>
          <a:p>
            <a:pPr marL="285750" indent="-285750">
              <a:buFontTx/>
              <a:buChar char="-"/>
            </a:pPr>
            <a:r>
              <a:rPr lang="en-US" sz="1600" dirty="0" err="1" smtClean="0"/>
              <a:t>Myelosuppressive</a:t>
            </a:r>
            <a:r>
              <a:rPr lang="en-US" sz="1600" dirty="0" smtClean="0"/>
              <a:t> chemo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Uncontrolled HTN, CHF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ACE-inhibitors, ARB </a:t>
            </a:r>
            <a:r>
              <a:rPr lang="en-US" sz="1600" dirty="0" err="1" smtClean="0"/>
              <a:t>Tx</a:t>
            </a:r>
            <a:endParaRPr lang="en-US" sz="1600" dirty="0" smtClean="0"/>
          </a:p>
          <a:p>
            <a:pPr marL="285750" indent="-285750">
              <a:buFontTx/>
              <a:buChar char="-"/>
            </a:pPr>
            <a:r>
              <a:rPr lang="en-US" sz="1600" dirty="0" smtClean="0"/>
              <a:t>GI bleeding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Peripheral edema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7191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57600" y="304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Dosing of NSAIDs</a:t>
            </a:r>
            <a:endParaRPr lang="en-US" b="1" dirty="0"/>
          </a:p>
        </p:txBody>
      </p:sp>
      <p:graphicFrame>
        <p:nvGraphicFramePr>
          <p:cNvPr id="1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7660376"/>
              </p:ext>
            </p:extLst>
          </p:nvPr>
        </p:nvGraphicFramePr>
        <p:xfrm>
          <a:off x="1066800" y="914400"/>
          <a:ext cx="73152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743200"/>
                <a:gridCol w="2133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Drug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Usual Dose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 dose/day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Ibuprofen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 mg q4-6h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3200 mg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Fenoprofen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 mg q4-6h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3200 mg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Etodolac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200-400 mg q6-8h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1,000 mg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Naproxen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 mg q8-12h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1,000 mg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Meclofenamate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50-100 mg q4-6h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400mg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Ketoprofen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25-50 mg q6-8h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 mg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Diclofenac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 mg 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 mg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Ketorolac</a:t>
                      </a:r>
                      <a:r>
                        <a:rPr lang="en-US" dirty="0" smtClean="0"/>
                        <a:t> - IV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 mg IV q6h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 mg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Ketorolac</a:t>
                      </a:r>
                      <a:r>
                        <a:rPr lang="en-US" dirty="0" smtClean="0"/>
                        <a:t> - oral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mg q4-6h PO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 mg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88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57600" y="152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COX-2 Inhibitors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066800" y="1456492"/>
            <a:ext cx="1371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Celecoxib</a:t>
            </a:r>
            <a:r>
              <a:rPr lang="en-US" sz="2000" b="1" dirty="0" smtClean="0"/>
              <a:t> </a:t>
            </a:r>
            <a:r>
              <a:rPr lang="en-US" dirty="0" smtClean="0"/>
              <a:t>(Celebrex)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76600" y="685800"/>
            <a:ext cx="5105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Less  GI   ulceration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NO platelet activity</a:t>
            </a:r>
          </a:p>
          <a:p>
            <a:endParaRPr lang="en-US" dirty="0" smtClean="0"/>
          </a:p>
          <a:p>
            <a:r>
              <a:rPr lang="en-US" dirty="0" smtClean="0"/>
              <a:t>Ceiling effect, same efficacy of NSAID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HTN, Edema, Renal  …  same as non-selective NSAID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FDA WARNING:   CV risks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7600" y="3516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Acetaminophen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4036874"/>
            <a:ext cx="5943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Often in combo with narcotics  -  for mild pain, bone pain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Max daily dose:      3 g/day</a:t>
            </a:r>
          </a:p>
          <a:p>
            <a:r>
              <a:rPr lang="en-US" dirty="0" smtClean="0"/>
              <a:t>Extra strength:        500 mg</a:t>
            </a:r>
          </a:p>
          <a:p>
            <a:endParaRPr lang="en-US" dirty="0"/>
          </a:p>
          <a:p>
            <a:r>
              <a:rPr lang="en-US" dirty="0" smtClean="0"/>
              <a:t>Caution with </a:t>
            </a:r>
            <a:r>
              <a:rPr lang="en-US" dirty="0" smtClean="0">
                <a:solidFill>
                  <a:srgbClr val="FF0000"/>
                </a:solidFill>
              </a:rPr>
              <a:t>liver dysfunction </a:t>
            </a:r>
            <a:r>
              <a:rPr lang="en-US" dirty="0" smtClean="0"/>
              <a:t>&amp; heavy drinkers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95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74944" y="2402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Opioid Analgesics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1219200"/>
            <a:ext cx="2743200" cy="116955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Mixed Agonist-Antagonist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err="1" smtClean="0"/>
              <a:t>Butorphanol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smtClean="0"/>
              <a:t>Buprenorphine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43400" y="914400"/>
            <a:ext cx="2438400" cy="415498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Pure Agonists</a:t>
            </a:r>
          </a:p>
          <a:p>
            <a:endParaRPr lang="en-US" sz="1600" b="1" dirty="0" smtClean="0"/>
          </a:p>
          <a:p>
            <a:r>
              <a:rPr lang="en-US" sz="1600" b="1" dirty="0" smtClean="0">
                <a:solidFill>
                  <a:srgbClr val="FF0000"/>
                </a:solidFill>
              </a:rPr>
              <a:t>Semi-synthetic: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smtClean="0"/>
              <a:t>Morphine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smtClean="0"/>
              <a:t>Oxycodone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err="1" smtClean="0"/>
              <a:t>Hydromorphone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FF0000"/>
                </a:solidFill>
              </a:rPr>
              <a:t>Synthetic: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err="1" smtClean="0"/>
              <a:t>Meperidine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smtClean="0"/>
              <a:t>Fentanyl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smtClean="0"/>
              <a:t>Methadone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2000" y="3384828"/>
            <a:ext cx="2743200" cy="158504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Agonist Combinations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smtClean="0"/>
              <a:t>Codeine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smtClean="0"/>
              <a:t>Hydrocodone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err="1" smtClean="0"/>
              <a:t>Tapentadol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10400" y="3707993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Neurotoxic metabolite</a:t>
            </a:r>
          </a:p>
          <a:p>
            <a:r>
              <a:rPr lang="en-US" sz="1400" dirty="0" smtClean="0"/>
              <a:t>Short T1/2 </a:t>
            </a:r>
            <a:r>
              <a:rPr lang="en-US" sz="1400" dirty="0" smtClean="0">
                <a:solidFill>
                  <a:srgbClr val="FF0000"/>
                </a:solidFill>
              </a:rPr>
              <a:t>(poor choice)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096000" y="3969603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95400" y="556260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Fiorinal</a:t>
            </a:r>
            <a:r>
              <a:rPr lang="en-US" b="1" dirty="0" smtClean="0">
                <a:solidFill>
                  <a:srgbClr val="FF0000"/>
                </a:solidFill>
              </a:rPr>
              <a:t>®/</a:t>
            </a:r>
            <a:r>
              <a:rPr lang="en-US" b="1" dirty="0" err="1" smtClean="0">
                <a:solidFill>
                  <a:srgbClr val="FF0000"/>
                </a:solidFill>
              </a:rPr>
              <a:t>Fioricet</a:t>
            </a:r>
            <a:r>
              <a:rPr lang="en-US" b="1" dirty="0" smtClean="0">
                <a:solidFill>
                  <a:srgbClr val="FF0000"/>
                </a:solidFill>
              </a:rPr>
              <a:t>®  </a:t>
            </a:r>
            <a:r>
              <a:rPr lang="en-US" dirty="0" smtClean="0"/>
              <a:t>(APAP, </a:t>
            </a:r>
            <a:r>
              <a:rPr lang="en-US" dirty="0" err="1" smtClean="0"/>
              <a:t>butalbitol</a:t>
            </a:r>
            <a:r>
              <a:rPr lang="en-US" dirty="0" smtClean="0"/>
              <a:t>, caffeine) … </a:t>
            </a:r>
            <a:r>
              <a:rPr lang="en-US" sz="1400" dirty="0" smtClean="0"/>
              <a:t>limited use for HA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Propoxyphene</a:t>
            </a:r>
            <a:r>
              <a:rPr lang="en-US" dirty="0" smtClean="0"/>
              <a:t> … OFF MARKET </a:t>
            </a:r>
            <a:r>
              <a:rPr lang="en-US" sz="1400" dirty="0" smtClean="0"/>
              <a:t>in November 2010 due to fatal  heart rhythm abnormalities</a:t>
            </a:r>
            <a:endParaRPr lang="en-US" sz="14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096000" y="1923661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54417" y="1637522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Gold standard</a:t>
            </a:r>
          </a:p>
          <a:p>
            <a:r>
              <a:rPr lang="en-US" sz="1400" dirty="0" smtClean="0"/>
              <a:t>NO ceiling effect</a:t>
            </a:r>
            <a:endParaRPr lang="en-US" sz="14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057122" y="2341983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934200" y="2170922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  IV  form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7162800" y="25908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Inj</a:t>
            </a:r>
            <a:r>
              <a:rPr lang="en-US" sz="1400" dirty="0" smtClean="0"/>
              <a:t>, IR, ER (</a:t>
            </a:r>
            <a:r>
              <a:rPr lang="en-US" sz="1400" dirty="0" err="1" smtClean="0"/>
              <a:t>Exalgo</a:t>
            </a:r>
            <a:r>
              <a:rPr lang="en-US" sz="1400" dirty="0" smtClean="0"/>
              <a:t>®)</a:t>
            </a:r>
            <a:endParaRPr lang="en-US" sz="14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495661" y="2761861"/>
            <a:ext cx="5722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573417" y="4228322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  oral  form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6955973" y="4626562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Long T1/2</a:t>
            </a:r>
            <a:endParaRPr lang="en-US" sz="14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733661" y="4380722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096000" y="4781939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79944" y="240268"/>
            <a:ext cx="171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NO Max Dose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41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1202</Words>
  <Application>Microsoft Office PowerPoint</Application>
  <PresentationFormat>On-screen Show (4:3)</PresentationFormat>
  <Paragraphs>421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</dc:creator>
  <cp:lastModifiedBy>Ngoc</cp:lastModifiedBy>
  <cp:revision>107</cp:revision>
  <dcterms:created xsi:type="dcterms:W3CDTF">2006-08-16T00:00:00Z</dcterms:created>
  <dcterms:modified xsi:type="dcterms:W3CDTF">2014-04-03T23:55:16Z</dcterms:modified>
</cp:coreProperties>
</file>