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2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C675C-8A24-DB43-A003-30072FF83205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5A49-BF8B-5841-B5D5-03155A2E8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5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Purine analog: mercaptopurine, thioguanine, fludarabine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B2632-5741-E54B-BE4D-2B95A86986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401D-75F4-094C-913B-57A76205213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69C0-1C71-744B-A3C0-A90A814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401D-75F4-094C-913B-57A76205213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69C0-1C71-744B-A3C0-A90A814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66713"/>
            <a:ext cx="3086100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713"/>
            <a:ext cx="9105900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401D-75F4-094C-913B-57A76205213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69C0-1C71-744B-A3C0-A90A814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2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401D-75F4-094C-913B-57A76205213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69C0-1C71-744B-A3C0-A90A814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401D-75F4-094C-913B-57A76205213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69C0-1C71-744B-A3C0-A90A814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1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1"/>
            <a:ext cx="60960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0" y="2133601"/>
            <a:ext cx="60960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401D-75F4-094C-913B-57A76205213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69C0-1C71-744B-A3C0-A90A814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401D-75F4-094C-913B-57A76205213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69C0-1C71-744B-A3C0-A90A814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7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401D-75F4-094C-913B-57A76205213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69C0-1C71-744B-A3C0-A90A814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2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401D-75F4-094C-913B-57A76205213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69C0-1C71-744B-A3C0-A90A814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7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401D-75F4-094C-913B-57A76205213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69C0-1C71-744B-A3C0-A90A814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7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401D-75F4-094C-913B-57A76205213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69C0-1C71-744B-A3C0-A90A814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401D-75F4-094C-913B-57A76205213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269C0-1C71-744B-A3C0-A90A814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45717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45717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45717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45717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45717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1914" y="1371804"/>
            <a:ext cx="963704" cy="218521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pPr algn="ctr"/>
            <a:r>
              <a:rPr lang="en-US" sz="1000" dirty="0"/>
              <a:t>Antimetabolites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982" y="2129306"/>
            <a:ext cx="671031" cy="372410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pPr algn="ctr"/>
            <a:r>
              <a:rPr lang="en-US" sz="1000" dirty="0"/>
              <a:t>Purine</a:t>
            </a:r>
          </a:p>
          <a:p>
            <a:pPr algn="ctr"/>
            <a:r>
              <a:rPr lang="en-US" sz="1000" dirty="0"/>
              <a:t>Analogues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3727" y="2121984"/>
            <a:ext cx="687562" cy="372410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pPr algn="ctr"/>
            <a:r>
              <a:rPr lang="en-US" sz="1000" dirty="0"/>
              <a:t>Pyrimidine</a:t>
            </a:r>
          </a:p>
          <a:p>
            <a:pPr algn="ctr"/>
            <a:r>
              <a:rPr lang="en-US" sz="1000" dirty="0"/>
              <a:t>Analogues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2344" y="2153812"/>
            <a:ext cx="680699" cy="372410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pPr algn="ctr"/>
            <a:r>
              <a:rPr lang="en-US" sz="1000" dirty="0"/>
              <a:t>Folate </a:t>
            </a:r>
          </a:p>
          <a:p>
            <a:pPr algn="ctr"/>
            <a:r>
              <a:rPr lang="en-US" sz="1000" dirty="0"/>
              <a:t>antagonist</a:t>
            </a:r>
          </a:p>
        </p:txBody>
      </p: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672498" y="1590325"/>
            <a:ext cx="901268" cy="538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8" idx="0"/>
          </p:cNvCxnSpPr>
          <p:nvPr/>
        </p:nvCxnSpPr>
        <p:spPr>
          <a:xfrm>
            <a:off x="1573766" y="1590325"/>
            <a:ext cx="3742" cy="531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9" idx="0"/>
          </p:cNvCxnSpPr>
          <p:nvPr/>
        </p:nvCxnSpPr>
        <p:spPr>
          <a:xfrm>
            <a:off x="1573766" y="1590325"/>
            <a:ext cx="828928" cy="563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33723"/>
              </p:ext>
            </p:extLst>
          </p:nvPr>
        </p:nvGraphicFramePr>
        <p:xfrm>
          <a:off x="1203281" y="3872295"/>
          <a:ext cx="748453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453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FF"/>
                          </a:solidFill>
                        </a:rPr>
                        <a:t>5-FU</a:t>
                      </a:r>
                      <a:endParaRPr 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60960" marR="60960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FF"/>
                          </a:solidFill>
                        </a:rPr>
                        <a:t>Gemcitabine</a:t>
                      </a:r>
                      <a:endParaRPr 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60960" marR="60960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FF"/>
                          </a:solidFill>
                        </a:rPr>
                        <a:t>Capecitabine</a:t>
                      </a:r>
                      <a:endParaRPr 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60960" marR="60960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FF"/>
                          </a:solidFill>
                        </a:rPr>
                        <a:t>Cytarabine</a:t>
                      </a:r>
                      <a:endParaRPr 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60960" marR="60960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FF"/>
                          </a:solidFill>
                        </a:rPr>
                        <a:t>Floxuridine</a:t>
                      </a:r>
                      <a:endParaRPr 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60960" marR="60960"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8" idx="2"/>
            <a:endCxn id="17" idx="0"/>
          </p:cNvCxnSpPr>
          <p:nvPr/>
        </p:nvCxnSpPr>
        <p:spPr>
          <a:xfrm flipH="1">
            <a:off x="1577507" y="2494394"/>
            <a:ext cx="1" cy="1377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01821"/>
              </p:ext>
            </p:extLst>
          </p:nvPr>
        </p:nvGraphicFramePr>
        <p:xfrm>
          <a:off x="2005927" y="3838099"/>
          <a:ext cx="79353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532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660066"/>
                          </a:solidFill>
                        </a:rPr>
                        <a:t>Methotrexate</a:t>
                      </a:r>
                      <a:endParaRPr lang="en-US" sz="1100" dirty="0">
                        <a:solidFill>
                          <a:srgbClr val="660066"/>
                        </a:solidFill>
                      </a:endParaRPr>
                    </a:p>
                  </a:txBody>
                  <a:tcPr marL="60960" marR="60960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660066"/>
                          </a:solidFill>
                        </a:rPr>
                        <a:t>Pemetrexed</a:t>
                      </a:r>
                      <a:endParaRPr lang="en-US" sz="1100" dirty="0">
                        <a:solidFill>
                          <a:srgbClr val="660066"/>
                        </a:solidFill>
                      </a:endParaRPr>
                    </a:p>
                  </a:txBody>
                  <a:tcPr marL="60960" marR="60960"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9" idx="2"/>
            <a:endCxn id="24" idx="0"/>
          </p:cNvCxnSpPr>
          <p:nvPr/>
        </p:nvCxnSpPr>
        <p:spPr>
          <a:xfrm flipH="1">
            <a:off x="2402693" y="2526222"/>
            <a:ext cx="1" cy="1311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5868"/>
              </p:ext>
            </p:extLst>
          </p:nvPr>
        </p:nvGraphicFramePr>
        <p:xfrm>
          <a:off x="217837" y="3872753"/>
          <a:ext cx="909320" cy="40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320"/>
              </a:tblGrid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Mercaptopurine</a:t>
                      </a:r>
                    </a:p>
                  </a:txBody>
                  <a:tcPr marL="60960" marR="60960" marT="34290" marB="34290"/>
                </a:tc>
              </a:tr>
            </a:tbl>
          </a:graphicData>
        </a:graphic>
      </p:graphicFrame>
      <p:cxnSp>
        <p:nvCxnSpPr>
          <p:cNvPr id="40" name="Straight Arrow Connector 39"/>
          <p:cNvCxnSpPr>
            <a:stCxn id="7" idx="2"/>
            <a:endCxn id="38" idx="0"/>
          </p:cNvCxnSpPr>
          <p:nvPr/>
        </p:nvCxnSpPr>
        <p:spPr>
          <a:xfrm flipH="1">
            <a:off x="672497" y="2501716"/>
            <a:ext cx="1" cy="13710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28375"/>
              </p:ext>
            </p:extLst>
          </p:nvPr>
        </p:nvGraphicFramePr>
        <p:xfrm>
          <a:off x="2913726" y="3819324"/>
          <a:ext cx="103650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501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Nitrogen Mustard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60960" marR="60960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Melphalan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60960" marR="60960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Cyclophosphamide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60960" marR="60960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Ifosfamide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60960" marR="6096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905699" y="2825012"/>
            <a:ext cx="1111105" cy="218521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r>
              <a:rPr lang="en-US" sz="1000" dirty="0"/>
              <a:t>Nitrogen Mustards</a:t>
            </a:r>
          </a:p>
        </p:txBody>
      </p:sp>
      <p:cxnSp>
        <p:nvCxnSpPr>
          <p:cNvPr id="50" name="Straight Arrow Connector 49"/>
          <p:cNvCxnSpPr>
            <a:stCxn id="46" idx="2"/>
            <a:endCxn id="44" idx="0"/>
          </p:cNvCxnSpPr>
          <p:nvPr/>
        </p:nvCxnSpPr>
        <p:spPr>
          <a:xfrm flipH="1">
            <a:off x="3431976" y="3043533"/>
            <a:ext cx="29276" cy="775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07185" y="2852418"/>
            <a:ext cx="802026" cy="218521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r>
              <a:rPr lang="en-US" sz="1000" dirty="0"/>
              <a:t>Nitrosoureas</a:t>
            </a:r>
          </a:p>
        </p:txBody>
      </p:sp>
      <p:cxnSp>
        <p:nvCxnSpPr>
          <p:cNvPr id="56" name="Straight Connector 55"/>
          <p:cNvCxnSpPr>
            <a:stCxn id="72" idx="2"/>
            <a:endCxn id="52" idx="0"/>
          </p:cNvCxnSpPr>
          <p:nvPr/>
        </p:nvCxnSpPr>
        <p:spPr>
          <a:xfrm>
            <a:off x="3940724" y="2450747"/>
            <a:ext cx="467474" cy="40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2" idx="2"/>
            <a:endCxn id="46" idx="0"/>
          </p:cNvCxnSpPr>
          <p:nvPr/>
        </p:nvCxnSpPr>
        <p:spPr>
          <a:xfrm flipH="1">
            <a:off x="3461252" y="2450747"/>
            <a:ext cx="479472" cy="374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658979"/>
              </p:ext>
            </p:extLst>
          </p:nvPr>
        </p:nvGraphicFramePr>
        <p:xfrm>
          <a:off x="4045775" y="3813520"/>
          <a:ext cx="67384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841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Carmustine</a:t>
                      </a:r>
                      <a:endParaRPr lang="en-US" sz="1100" dirty="0"/>
                    </a:p>
                  </a:txBody>
                  <a:tcPr marL="60960" marR="60960"/>
                </a:tc>
              </a:tr>
            </a:tbl>
          </a:graphicData>
        </a:graphic>
      </p:graphicFrame>
      <p:cxnSp>
        <p:nvCxnSpPr>
          <p:cNvPr id="63" name="Straight Arrow Connector 62"/>
          <p:cNvCxnSpPr>
            <a:stCxn id="52" idx="2"/>
            <a:endCxn id="61" idx="0"/>
          </p:cNvCxnSpPr>
          <p:nvPr/>
        </p:nvCxnSpPr>
        <p:spPr>
          <a:xfrm flipH="1">
            <a:off x="4382695" y="3070939"/>
            <a:ext cx="25503" cy="742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21825" y="1353030"/>
            <a:ext cx="1027136" cy="218521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pPr algn="ctr"/>
            <a:r>
              <a:rPr lang="en-US" sz="1000" dirty="0"/>
              <a:t>Alkylating Agents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427156" y="2078337"/>
            <a:ext cx="1027136" cy="372410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pPr algn="ctr"/>
            <a:r>
              <a:rPr lang="en-US" sz="1000" dirty="0"/>
              <a:t>Classical</a:t>
            </a:r>
          </a:p>
          <a:p>
            <a:pPr algn="ctr"/>
            <a:r>
              <a:rPr lang="en-US" sz="1000" dirty="0"/>
              <a:t>Alkylating Agents</a:t>
            </a:r>
          </a:p>
        </p:txBody>
      </p:sp>
      <p:cxnSp>
        <p:nvCxnSpPr>
          <p:cNvPr id="79" name="Straight Connector 78"/>
          <p:cNvCxnSpPr>
            <a:stCxn id="71" idx="2"/>
            <a:endCxn id="72" idx="0"/>
          </p:cNvCxnSpPr>
          <p:nvPr/>
        </p:nvCxnSpPr>
        <p:spPr>
          <a:xfrm flipH="1">
            <a:off x="3940724" y="1571551"/>
            <a:ext cx="1194669" cy="506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686609" y="2041799"/>
            <a:ext cx="1027136" cy="372410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pPr algn="ctr"/>
            <a:r>
              <a:rPr lang="en-US" sz="1000" dirty="0"/>
              <a:t>Non-Classical</a:t>
            </a:r>
          </a:p>
          <a:p>
            <a:pPr algn="ctr"/>
            <a:r>
              <a:rPr lang="en-US" sz="1000" dirty="0"/>
              <a:t>Alkylating Agents</a:t>
            </a:r>
          </a:p>
        </p:txBody>
      </p:sp>
      <p:cxnSp>
        <p:nvCxnSpPr>
          <p:cNvPr id="95" name="Straight Connector 94"/>
          <p:cNvCxnSpPr>
            <a:stCxn id="71" idx="2"/>
            <a:endCxn id="93" idx="0"/>
          </p:cNvCxnSpPr>
          <p:nvPr/>
        </p:nvCxnSpPr>
        <p:spPr>
          <a:xfrm>
            <a:off x="5135393" y="1571551"/>
            <a:ext cx="64784" cy="4702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96129"/>
              </p:ext>
            </p:extLst>
          </p:nvPr>
        </p:nvGraphicFramePr>
        <p:xfrm>
          <a:off x="4798667" y="3817334"/>
          <a:ext cx="84158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587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Procarbazine</a:t>
                      </a:r>
                      <a:endParaRPr lang="en-US" sz="1100" dirty="0"/>
                    </a:p>
                  </a:txBody>
                  <a:tcPr marL="60960" marR="60960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Dacarbazine</a:t>
                      </a:r>
                      <a:endParaRPr lang="en-US" sz="1100" dirty="0"/>
                    </a:p>
                  </a:txBody>
                  <a:tcPr marL="60960" marR="60960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Temozolomide</a:t>
                      </a:r>
                      <a:endParaRPr lang="en-US" sz="1100" dirty="0"/>
                    </a:p>
                  </a:txBody>
                  <a:tcPr marL="60960" marR="60960"/>
                </a:tc>
              </a:tr>
            </a:tbl>
          </a:graphicData>
        </a:graphic>
      </p:graphicFrame>
      <p:cxnSp>
        <p:nvCxnSpPr>
          <p:cNvPr id="99" name="Straight Arrow Connector 98"/>
          <p:cNvCxnSpPr>
            <a:stCxn id="93" idx="2"/>
            <a:endCxn id="97" idx="0"/>
          </p:cNvCxnSpPr>
          <p:nvPr/>
        </p:nvCxnSpPr>
        <p:spPr>
          <a:xfrm>
            <a:off x="5200177" y="2414209"/>
            <a:ext cx="19283" cy="1403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15954" y="2119187"/>
            <a:ext cx="883993" cy="218521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r>
              <a:rPr lang="en-US" sz="1000" dirty="0"/>
              <a:t>Alkylating-Like</a:t>
            </a: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03049"/>
              </p:ext>
            </p:extLst>
          </p:nvPr>
        </p:nvGraphicFramePr>
        <p:xfrm>
          <a:off x="5708961" y="3815018"/>
          <a:ext cx="6825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580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Cisplatin</a:t>
                      </a:r>
                      <a:endParaRPr lang="en-US" sz="1100" dirty="0"/>
                    </a:p>
                  </a:txBody>
                  <a:tcPr marL="60960" marR="60960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Carboplatin</a:t>
                      </a:r>
                      <a:endParaRPr lang="en-US" sz="1100" dirty="0"/>
                    </a:p>
                  </a:txBody>
                  <a:tcPr marL="60960" marR="60960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Oxaliplatin</a:t>
                      </a:r>
                      <a:endParaRPr lang="en-US" sz="1100" dirty="0"/>
                    </a:p>
                  </a:txBody>
                  <a:tcPr marL="60960" marR="60960"/>
                </a:tc>
              </a:tr>
            </a:tbl>
          </a:graphicData>
        </a:graphic>
      </p:graphicFrame>
      <p:cxnSp>
        <p:nvCxnSpPr>
          <p:cNvPr id="109" name="Straight Connector 108"/>
          <p:cNvCxnSpPr>
            <a:stCxn id="71" idx="2"/>
            <a:endCxn id="106" idx="0"/>
          </p:cNvCxnSpPr>
          <p:nvPr/>
        </p:nvCxnSpPr>
        <p:spPr>
          <a:xfrm>
            <a:off x="5135393" y="1571551"/>
            <a:ext cx="922558" cy="547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6" idx="2"/>
            <a:endCxn id="107" idx="0"/>
          </p:cNvCxnSpPr>
          <p:nvPr/>
        </p:nvCxnSpPr>
        <p:spPr>
          <a:xfrm flipH="1">
            <a:off x="6050251" y="2337708"/>
            <a:ext cx="7700" cy="147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868103" y="1353030"/>
            <a:ext cx="893072" cy="218521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r>
              <a:rPr lang="en-US" sz="1000" dirty="0"/>
              <a:t>Plant Alkaloids</a:t>
            </a:r>
          </a:p>
        </p:txBody>
      </p:sp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508385"/>
              </p:ext>
            </p:extLst>
          </p:nvPr>
        </p:nvGraphicFramePr>
        <p:xfrm>
          <a:off x="6518735" y="3819324"/>
          <a:ext cx="786181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181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Vincristine</a:t>
                      </a:r>
                      <a:endParaRPr lang="en-US" sz="1100" dirty="0"/>
                    </a:p>
                  </a:txBody>
                  <a:tcPr marL="60960" marR="60960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Vinblastine</a:t>
                      </a:r>
                      <a:endParaRPr lang="en-US" sz="1100" dirty="0"/>
                    </a:p>
                  </a:txBody>
                  <a:tcPr marL="60960" marR="60960"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Vinorelbine</a:t>
                      </a:r>
                      <a:endParaRPr lang="en-US" sz="1100" dirty="0"/>
                    </a:p>
                  </a:txBody>
                  <a:tcPr marL="60960" marR="60960"/>
                </a:tc>
              </a:tr>
            </a:tbl>
          </a:graphicData>
        </a:graphic>
      </p:graphicFrame>
      <p:sp>
        <p:nvSpPr>
          <p:cNvPr id="152" name="Rectangle 151"/>
          <p:cNvSpPr/>
          <p:nvPr/>
        </p:nvSpPr>
        <p:spPr>
          <a:xfrm>
            <a:off x="6491702" y="2071452"/>
            <a:ext cx="847925" cy="218521"/>
          </a:xfrm>
          <a:prstGeom prst="rect">
            <a:avLst/>
          </a:prstGeom>
        </p:spPr>
        <p:txBody>
          <a:bodyPr wrap="none" lIns="64008" tIns="32004" rIns="64008" bIns="32004">
            <a:spAutoFit/>
          </a:bodyPr>
          <a:lstStyle/>
          <a:p>
            <a:pPr algn="ctr"/>
            <a:r>
              <a:rPr lang="en-US" sz="1000" dirty="0"/>
              <a:t>Vinca alkaloid</a:t>
            </a:r>
            <a:endParaRPr lang="en-US" sz="1000" dirty="0"/>
          </a:p>
        </p:txBody>
      </p:sp>
      <p:sp>
        <p:nvSpPr>
          <p:cNvPr id="153" name="Rectangle 152"/>
          <p:cNvSpPr/>
          <p:nvPr/>
        </p:nvSpPr>
        <p:spPr>
          <a:xfrm>
            <a:off x="7397414" y="2088225"/>
            <a:ext cx="551495" cy="218521"/>
          </a:xfrm>
          <a:prstGeom prst="rect">
            <a:avLst/>
          </a:prstGeom>
        </p:spPr>
        <p:txBody>
          <a:bodyPr wrap="none" lIns="64008" tIns="32004" rIns="64008" bIns="32004">
            <a:spAutoFit/>
          </a:bodyPr>
          <a:lstStyle/>
          <a:p>
            <a:r>
              <a:rPr lang="en-US" sz="1000" dirty="0"/>
              <a:t>Taxanes</a:t>
            </a:r>
          </a:p>
        </p:txBody>
      </p:sp>
      <p:cxnSp>
        <p:nvCxnSpPr>
          <p:cNvPr id="167" name="Straight Arrow Connector 166"/>
          <p:cNvCxnSpPr>
            <a:stCxn id="152" idx="2"/>
            <a:endCxn id="151" idx="0"/>
          </p:cNvCxnSpPr>
          <p:nvPr/>
        </p:nvCxnSpPr>
        <p:spPr>
          <a:xfrm flipH="1">
            <a:off x="6911825" y="2289973"/>
            <a:ext cx="3840" cy="1529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9" name="Table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57317"/>
              </p:ext>
            </p:extLst>
          </p:nvPr>
        </p:nvGraphicFramePr>
        <p:xfrm>
          <a:off x="7378600" y="3814099"/>
          <a:ext cx="60045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452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Paclitaxel</a:t>
                      </a:r>
                      <a:endParaRPr lang="en-US" sz="1100" dirty="0"/>
                    </a:p>
                  </a:txBody>
                  <a:tcPr marL="60960" marR="60960"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Docetaxel</a:t>
                      </a:r>
                      <a:endParaRPr lang="en-US" sz="1100" dirty="0"/>
                    </a:p>
                  </a:txBody>
                  <a:tcPr marL="60960" marR="60960"/>
                </a:tc>
              </a:tr>
            </a:tbl>
          </a:graphicData>
        </a:graphic>
      </p:graphicFrame>
      <p:cxnSp>
        <p:nvCxnSpPr>
          <p:cNvPr id="171" name="Straight Connector 170"/>
          <p:cNvCxnSpPr>
            <a:stCxn id="149" idx="2"/>
            <a:endCxn id="152" idx="0"/>
          </p:cNvCxnSpPr>
          <p:nvPr/>
        </p:nvCxnSpPr>
        <p:spPr>
          <a:xfrm flipH="1">
            <a:off x="6915665" y="1571551"/>
            <a:ext cx="398974" cy="499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49" idx="2"/>
            <a:endCxn id="153" idx="0"/>
          </p:cNvCxnSpPr>
          <p:nvPr/>
        </p:nvCxnSpPr>
        <p:spPr>
          <a:xfrm>
            <a:off x="7314639" y="1571551"/>
            <a:ext cx="358523" cy="516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53" idx="2"/>
            <a:endCxn id="169" idx="0"/>
          </p:cNvCxnSpPr>
          <p:nvPr/>
        </p:nvCxnSpPr>
        <p:spPr>
          <a:xfrm>
            <a:off x="7673162" y="2306746"/>
            <a:ext cx="5664" cy="1507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358118" y="381271"/>
            <a:ext cx="801651" cy="372410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r>
              <a:rPr lang="en-US" sz="20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411730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3743" y="204788"/>
            <a:ext cx="5484283" cy="857250"/>
          </a:xfrm>
          <a:prstGeom prst="rect">
            <a:avLst/>
          </a:prstGeom>
        </p:spPr>
        <p:txBody>
          <a:bodyPr vert="horz" lIns="64008" tIns="32004" rIns="64008" bIns="32004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1400" dirty="0">
                <a:latin typeface="Arial" charset="0"/>
              </a:rPr>
              <a:t>Chemotherapeutics</a:t>
            </a:r>
            <a:endParaRPr lang="en-US" sz="1400" dirty="0">
              <a:latin typeface="Arial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579351"/>
              </p:ext>
            </p:extLst>
          </p:nvPr>
        </p:nvGraphicFramePr>
        <p:xfrm>
          <a:off x="303739" y="1198960"/>
          <a:ext cx="8315960" cy="377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990"/>
                <a:gridCol w="2078990"/>
                <a:gridCol w="2078990"/>
                <a:gridCol w="2078990"/>
              </a:tblGrid>
              <a:tr h="48003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Traditional</a:t>
                      </a:r>
                      <a:r>
                        <a:rPr lang="en-US" sz="1800" baseline="0" dirty="0" smtClean="0"/>
                        <a:t> agents</a:t>
                      </a:r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Targeted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smtClean="0"/>
                        <a:t>agents 75</a:t>
                      </a:r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Endocrine</a:t>
                      </a:r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A6A6A6"/>
                          </a:solidFill>
                        </a:rPr>
                        <a:t>Biologics 74</a:t>
                      </a:r>
                      <a:endParaRPr lang="en-US" sz="1800" dirty="0">
                        <a:solidFill>
                          <a:srgbClr val="A6A6A6"/>
                        </a:solidFill>
                      </a:endParaRPr>
                    </a:p>
                  </a:txBody>
                  <a:tcPr marL="60960" marR="60960" marT="34281" marB="34281"/>
                </a:tc>
              </a:tr>
              <a:tr h="6172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Anti-metabolites</a:t>
                      </a:r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Monoclonal </a:t>
                      </a:r>
                      <a:r>
                        <a:rPr lang="en-US" sz="1800" dirty="0" smtClean="0"/>
                        <a:t>antibodies</a:t>
                      </a:r>
                    </a:p>
                    <a:p>
                      <a:r>
                        <a:rPr lang="en-US" sz="1800" dirty="0" smtClean="0"/>
                        <a:t>75-</a:t>
                      </a:r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Progestins</a:t>
                      </a:r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A6A6A6"/>
                          </a:solidFill>
                        </a:rPr>
                        <a:t>Interferon</a:t>
                      </a:r>
                      <a:endParaRPr lang="en-US" sz="1800" dirty="0">
                        <a:solidFill>
                          <a:srgbClr val="A6A6A6"/>
                        </a:solidFill>
                      </a:endParaRPr>
                    </a:p>
                  </a:txBody>
                  <a:tcPr marL="60960" marR="60960" marT="34281" marB="34281"/>
                </a:tc>
              </a:tr>
              <a:tr h="617202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Alkylators</a:t>
                      </a:r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Tyrosine </a:t>
                      </a:r>
                      <a:r>
                        <a:rPr lang="en-US" sz="1800" dirty="0" err="1" smtClean="0"/>
                        <a:t>kinase</a:t>
                      </a:r>
                      <a:r>
                        <a:rPr lang="en-US" sz="1800" dirty="0" smtClean="0"/>
                        <a:t> inhibitors</a:t>
                      </a:r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LHRH</a:t>
                      </a:r>
                      <a:r>
                        <a:rPr lang="en-US" sz="1800" baseline="0" dirty="0" smtClean="0"/>
                        <a:t> antagonist</a:t>
                      </a:r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A6A6A6"/>
                          </a:solidFill>
                        </a:rPr>
                        <a:t>Interleukin</a:t>
                      </a:r>
                      <a:endParaRPr lang="en-US" sz="1800" dirty="0">
                        <a:solidFill>
                          <a:srgbClr val="A6A6A6"/>
                        </a:solidFill>
                      </a:endParaRPr>
                    </a:p>
                  </a:txBody>
                  <a:tcPr marL="60960" marR="60960" marT="34281" marB="34281"/>
                </a:tc>
              </a:tr>
              <a:tr h="34288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Plant</a:t>
                      </a:r>
                      <a:r>
                        <a:rPr lang="en-US" sz="1800" baseline="0" dirty="0" smtClean="0"/>
                        <a:t> alkaloids</a:t>
                      </a:r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M-TOR inhibitors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SERMS</a:t>
                      </a:r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0960" marR="60960" marT="34281" marB="34281"/>
                </a:tc>
              </a:tr>
              <a:tr h="34288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Enzyme inhibitors</a:t>
                      </a:r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Antiandrogens</a:t>
                      </a:r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0960" marR="60960" marT="34281" marB="34281"/>
                </a:tc>
              </a:tr>
              <a:tr h="48003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Anthracyclines</a:t>
                      </a:r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Aromatase</a:t>
                      </a:r>
                      <a:r>
                        <a:rPr lang="en-US" sz="1800" baseline="0" dirty="0" smtClean="0"/>
                        <a:t> Inhibitors</a:t>
                      </a:r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0960" marR="60960" marT="34281" marB="34281"/>
                </a:tc>
              </a:tr>
              <a:tr h="48003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Antitumor Antibiotics</a:t>
                      </a:r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0960" marR="60960" marT="34281" marB="3428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0960" marR="60960" marT="34281" marB="34281"/>
                </a:tc>
              </a:tr>
            </a:tbl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60400" y="4668240"/>
            <a:ext cx="3973893" cy="92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8" tIns="32004" rIns="64008" bIns="3200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SERMS: selective estrogen receptor modulators</a:t>
            </a:r>
          </a:p>
          <a:p>
            <a:r>
              <a:rPr lang="en-US" sz="1400" dirty="0"/>
              <a:t>EGFR: epidermal growth factor receptor</a:t>
            </a:r>
          </a:p>
          <a:p>
            <a:r>
              <a:rPr lang="en-US" sz="1400" dirty="0" err="1"/>
              <a:t>MoAB</a:t>
            </a:r>
            <a:r>
              <a:rPr lang="en-US" sz="1400" dirty="0"/>
              <a:t>: monoclonal antibody</a:t>
            </a:r>
          </a:p>
          <a:p>
            <a:r>
              <a:rPr lang="en-US" sz="1400" dirty="0"/>
              <a:t>VEGF: vascular endothelial growth factor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18" y="381271"/>
            <a:ext cx="801651" cy="372410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r>
              <a:rPr lang="en-US" sz="20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3090347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Macintosh PowerPoint</Application>
  <PresentationFormat>On-screen Show (4:3)</PresentationFormat>
  <Paragraphs>72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</cp:revision>
  <dcterms:created xsi:type="dcterms:W3CDTF">2013-04-22T13:54:54Z</dcterms:created>
  <dcterms:modified xsi:type="dcterms:W3CDTF">2013-04-22T13:55:16Z</dcterms:modified>
</cp:coreProperties>
</file>