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1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07518-D103-AE4F-867E-7639498A0BEF}" type="datetimeFigureOut">
              <a:rPr lang="en-US" smtClean="0"/>
              <a:t>5/4/13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C8F28-2F27-0C40-A2D0-B421DF49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Metoclopramide blocks 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8F28-2F27-0C40-A2D0-B421DF49B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8F28-2F27-0C40-A2D0-B421DF49B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9D82-9BAE-F94D-A47E-D3DE06E330AC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A776-2495-8F43-8AB5-CE3089F8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47711"/>
              </p:ext>
            </p:extLst>
          </p:nvPr>
        </p:nvGraphicFramePr>
        <p:xfrm>
          <a:off x="1905000" y="254001"/>
          <a:ext cx="6096000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5-HT3 Antag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Dolasetron</a:t>
                      </a:r>
                    </a:p>
                    <a:p>
                      <a:r>
                        <a:rPr lang="en-US" sz="1600" dirty="0" smtClean="0"/>
                        <a:t>Granisetron</a:t>
                      </a:r>
                    </a:p>
                    <a:p>
                      <a:r>
                        <a:rPr lang="en-US" sz="1600" dirty="0" smtClean="0"/>
                        <a:t>Ondansetron</a:t>
                      </a:r>
                    </a:p>
                    <a:p>
                      <a:r>
                        <a:rPr lang="en-US" sz="1600" dirty="0" smtClean="0"/>
                        <a:t>Palonosetron</a:t>
                      </a:r>
                    </a:p>
                    <a:p>
                      <a:r>
                        <a:rPr lang="en-US" sz="1600" dirty="0" smtClean="0"/>
                        <a:t>Mirtazapine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</a:t>
                      </a:r>
                      <a:r>
                        <a:rPr lang="en-US" sz="1600" baseline="0" dirty="0" smtClean="0"/>
                        <a:t> antagonist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Domperidone</a:t>
                      </a:r>
                    </a:p>
                    <a:p>
                      <a:r>
                        <a:rPr lang="en-US" sz="1600" dirty="0" smtClean="0"/>
                        <a:t>Olanzapine</a:t>
                      </a:r>
                    </a:p>
                    <a:p>
                      <a:r>
                        <a:rPr lang="en-US" sz="1600" dirty="0" smtClean="0"/>
                        <a:t>Droperidol</a:t>
                      </a:r>
                    </a:p>
                    <a:p>
                      <a:r>
                        <a:rPr lang="en-US" sz="1600" dirty="0" smtClean="0"/>
                        <a:t>Haloperidol</a:t>
                      </a:r>
                    </a:p>
                    <a:p>
                      <a:r>
                        <a:rPr lang="en-US" sz="1600" dirty="0" smtClean="0"/>
                        <a:t>Chlorpromazine</a:t>
                      </a:r>
                    </a:p>
                    <a:p>
                      <a:r>
                        <a:rPr lang="en-US" sz="1600" dirty="0" smtClean="0"/>
                        <a:t>Promethazine</a:t>
                      </a:r>
                    </a:p>
                    <a:p>
                      <a:r>
                        <a:rPr lang="en-US" sz="1600" dirty="0" smtClean="0"/>
                        <a:t>Prochlorperazine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NK1 receptor</a:t>
                      </a:r>
                      <a:r>
                        <a:rPr lang="en-US" sz="1600" baseline="0" dirty="0" smtClean="0"/>
                        <a:t> Antagonist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Aprepitant (Emend)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H1 Antag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Diphenhydramine (Benadryl)</a:t>
                      </a:r>
                    </a:p>
                    <a:p>
                      <a:r>
                        <a:rPr lang="en-US" sz="1600" dirty="0" smtClean="0"/>
                        <a:t>Dimenhydrinate</a:t>
                      </a:r>
                    </a:p>
                    <a:p>
                      <a:r>
                        <a:rPr lang="en-US" sz="1600" dirty="0" smtClean="0"/>
                        <a:t>Doxylamine</a:t>
                      </a:r>
                    </a:p>
                    <a:p>
                      <a:r>
                        <a:rPr lang="en-US" sz="1600" dirty="0" smtClean="0"/>
                        <a:t>Promethazine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Cannabinoids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Drobinol</a:t>
                      </a:r>
                      <a:r>
                        <a:rPr lang="en-US" sz="1600" dirty="0" smtClean="0"/>
                        <a:t> (Marinol)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BZP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Lorazepam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Anti-Cholinergics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Hyoscine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Steroids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Dexamethasone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0367" y="2540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Anti-Emetics</a:t>
            </a:r>
          </a:p>
          <a:p>
            <a:pPr algn="ctr"/>
            <a:r>
              <a:rPr lang="en-US" dirty="0" smtClean="0"/>
              <a:t>Complete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55" y="85853"/>
            <a:ext cx="173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Cause of </a:t>
            </a:r>
            <a:r>
              <a:rPr lang="en-US" u="sng" dirty="0"/>
              <a:t> </a:t>
            </a:r>
            <a:r>
              <a:rPr lang="en-US" u="sng" dirty="0" smtClean="0"/>
              <a:t>Emesis</a:t>
            </a:r>
            <a:endParaRPr lang="en-US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80" y="89086"/>
            <a:ext cx="4173941" cy="6260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3522" y="85853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Treat Emesis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24236" y="742575"/>
            <a:ext cx="2230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Cortical (higher brain)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Chemo Trigger Zone</a:t>
            </a:r>
          </a:p>
          <a:p>
            <a:pPr algn="ctr"/>
            <a:r>
              <a:rPr lang="en-US" dirty="0" smtClean="0"/>
              <a:t>(Medulla)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63112" y="980147"/>
            <a:ext cx="25536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28851" y="1767545"/>
            <a:ext cx="1145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9873" y="2757273"/>
            <a:ext cx="1145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27655" y="1767545"/>
            <a:ext cx="3374571" cy="0"/>
          </a:xfrm>
          <a:prstGeom prst="line">
            <a:avLst/>
          </a:prstGeom>
          <a:ln>
            <a:solidFill>
              <a:schemeClr val="accent1">
                <a:alpha val="41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54" idx="1"/>
          </p:cNvCxnSpPr>
          <p:nvPr/>
        </p:nvCxnSpPr>
        <p:spPr>
          <a:xfrm>
            <a:off x="3077779" y="2756117"/>
            <a:ext cx="3997935" cy="740547"/>
          </a:xfrm>
          <a:prstGeom prst="line">
            <a:avLst/>
          </a:prstGeom>
          <a:ln>
            <a:solidFill>
              <a:schemeClr val="accent1">
                <a:alpha val="41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18281" y="980147"/>
            <a:ext cx="2231573" cy="0"/>
          </a:xfrm>
          <a:prstGeom prst="line">
            <a:avLst/>
          </a:prstGeom>
          <a:ln>
            <a:solidFill>
              <a:schemeClr val="accent1">
                <a:alpha val="41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279" y="5116286"/>
            <a:ext cx="4173941" cy="166035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-191861" y="5506455"/>
            <a:ext cx="247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 tract</a:t>
            </a:r>
          </a:p>
          <a:p>
            <a:pPr algn="ctr"/>
            <a:r>
              <a:rPr lang="en-US" dirty="0" smtClean="0"/>
              <a:t>(Visceral Afferents)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2287406" y="5829621"/>
            <a:ext cx="1457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45138" y="5829621"/>
            <a:ext cx="3257088" cy="0"/>
          </a:xfrm>
          <a:prstGeom prst="line">
            <a:avLst/>
          </a:prstGeom>
          <a:ln>
            <a:solidFill>
              <a:schemeClr val="accent1">
                <a:alpha val="41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13522" y="5644955"/>
            <a:ext cx="9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5-HT3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93857" y="80434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BZP, Cannabinoids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75714" y="1567045"/>
            <a:ext cx="1754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Metoclopramide</a:t>
            </a:r>
          </a:p>
          <a:p>
            <a:r>
              <a:rPr lang="en-US" dirty="0" smtClean="0"/>
              <a:t>Phenothiazines</a:t>
            </a:r>
          </a:p>
          <a:p>
            <a:r>
              <a:rPr lang="en-US" dirty="0" smtClean="0"/>
              <a:t>Haloperidol </a:t>
            </a:r>
          </a:p>
          <a:p>
            <a:r>
              <a:rPr lang="en-US" dirty="0" smtClean="0"/>
              <a:t>Droperidol</a:t>
            </a:r>
          </a:p>
          <a:p>
            <a:r>
              <a:rPr lang="en-US" dirty="0" smtClean="0"/>
              <a:t>Aprepitant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75714" y="3173498"/>
            <a:ext cx="177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Anti-Cholinergics</a:t>
            </a:r>
          </a:p>
          <a:p>
            <a:r>
              <a:rPr lang="en-US" dirty="0" smtClean="0"/>
              <a:t>H1 antag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35855" y="2572607"/>
            <a:ext cx="163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Vestibular (ear)</a:t>
            </a:r>
          </a:p>
        </p:txBody>
      </p:sp>
    </p:spTree>
    <p:extLst>
      <p:ext uri="{BB962C8B-B14F-4D97-AF65-F5344CB8AC3E}">
        <p14:creationId xmlns:p14="http://schemas.microsoft.com/office/powerpoint/2010/main" val="369727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73849"/>
              </p:ext>
            </p:extLst>
          </p:nvPr>
        </p:nvGraphicFramePr>
        <p:xfrm>
          <a:off x="308426" y="531061"/>
          <a:ext cx="8413819" cy="580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784"/>
                <a:gridCol w="2200320"/>
                <a:gridCol w="4154715"/>
              </a:tblGrid>
              <a:tr h="2972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783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Cortical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(higher brain)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BZP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Cannabinoids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Anticipatory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N/V due to anxiety</a:t>
                      </a:r>
                      <a:endParaRPr lang="en-US" dirty="0"/>
                    </a:p>
                  </a:txBody>
                  <a:tcPr/>
                </a:tc>
              </a:tr>
              <a:tr h="783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Chemo Trigger Zone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(Medulla)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Metoclopramide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Haloperidol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Phenothiazines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Aprepitant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Rescue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Emesis 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anTAGonist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cisplatin should be given Aprepitant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03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Vestibular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Anti-Cholinergics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H1 antag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Mild Emesis</a:t>
                      </a:r>
                      <a:endParaRPr lang="en-US" dirty="0"/>
                    </a:p>
                  </a:txBody>
                  <a:tcPr/>
                </a:tc>
              </a:tr>
              <a:tr h="783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 tract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(Visceral Afferents)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5-HT3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Acute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Emesis and Prevention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Dose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30 min before chemo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Steroids increase efficacy by 20%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9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6" y="199571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of Chemotherapy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9175"/>
              </p:ext>
            </p:extLst>
          </p:nvPr>
        </p:nvGraphicFramePr>
        <p:xfrm>
          <a:off x="290286" y="834572"/>
          <a:ext cx="8636000" cy="4886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027"/>
                <a:gridCol w="1292130"/>
                <a:gridCol w="1791377"/>
                <a:gridCol w="1791377"/>
                <a:gridCol w="937192"/>
                <a:gridCol w="1751897"/>
              </a:tblGrid>
              <a:tr h="370840"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r>
                        <a:rPr lang="en-US" sz="1400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r>
                        <a:rPr lang="en-US" sz="1400" baseline="0" dirty="0" smtClean="0"/>
                        <a:t>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 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baseline="0" dirty="0" smtClean="0"/>
                        <a:t> of emesis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– 30%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 – 60%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 – 90%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" charset="0"/>
                        </a:rPr>
                        <a:t>Bevacizumab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Bleomycin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Busulfan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Cladribine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Cetuximab 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Fludarabine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Rituximab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Vinblastine s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Vincristine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5-Fluorouracil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Bortezomib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Cabazitaxel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Cytarabine ≤ 1g/m2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Docetaxel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Etoposide IV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Gemcitabine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Liposomal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doxo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Methotrexate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Mitomycin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Mitoxantrone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Paclitaxel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Panitumumab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Pemetrexed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Topotecan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Trastuzumab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Alemtuzumab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Bendamustine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Carboplatin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Cyclophosphamide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&lt;1500 mg/m2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Cytarabine 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≥ 1g/m2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Daunorubicin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Doxorubicin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Epirubicin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HD methotrexate &gt;250mg/m2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idarubicin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Ifosfamide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Irinotecan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Oxaliplatin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Same as 3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Carmustine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Cisplatin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Cyclophosphamide 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  ≥ 1500 mg/m2</a:t>
                      </a:r>
                    </a:p>
                    <a:p>
                      <a:pPr lvl="0" defTabSz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Dacarbazine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Mechorethamine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24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571" y="2358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Level 1: Low risk = No Tx</a:t>
            </a:r>
          </a:p>
          <a:p>
            <a:endParaRPr lang="en-US" dirty="0" smtClean="0"/>
          </a:p>
          <a:p>
            <a:r>
              <a:rPr lang="en-US" dirty="0" smtClean="0"/>
              <a:t>Level 2: Low Risk</a:t>
            </a:r>
          </a:p>
        </p:txBody>
      </p:sp>
      <p:pic>
        <p:nvPicPr>
          <p:cNvPr id="6" name="Picture 5" descr="Screen Shot 2013-05-04 at 5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691"/>
            <a:ext cx="9144000" cy="44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61" y="1254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Level 3, 4: Moderate risk</a:t>
            </a:r>
            <a:endParaRPr lang="en-US" dirty="0"/>
          </a:p>
        </p:txBody>
      </p:sp>
      <p:pic>
        <p:nvPicPr>
          <p:cNvPr id="6" name="Picture 5" descr="Screen Shot 2013-05-04 at 5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761"/>
            <a:ext cx="9144000" cy="55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4" y="319759"/>
            <a:ext cx="17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5: high Risk</a:t>
            </a:r>
          </a:p>
        </p:txBody>
      </p:sp>
      <p:pic>
        <p:nvPicPr>
          <p:cNvPr id="7" name="Picture 6" descr="Screen Shot 2013-05-04 at 5.1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377"/>
            <a:ext cx="9144000" cy="47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5-04 at 5.3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03"/>
            <a:ext cx="9144000" cy="4704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4" y="319759"/>
            <a:ext cx="248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Breakthrough treatment</a:t>
            </a:r>
          </a:p>
        </p:txBody>
      </p:sp>
    </p:spTree>
    <p:extLst>
      <p:ext uri="{BB962C8B-B14F-4D97-AF65-F5344CB8AC3E}">
        <p14:creationId xmlns:p14="http://schemas.microsoft.com/office/powerpoint/2010/main" val="259536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323334"/>
            <a:ext cx="419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Rescue Treatment: When prophylaxis fails: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857" y="4031288"/>
            <a:ext cx="644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use the Aprepitant  nor 5-HT3 antagonists for rescue.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40856"/>
              </p:ext>
            </p:extLst>
          </p:nvPr>
        </p:nvGraphicFramePr>
        <p:xfrm>
          <a:off x="362857" y="979715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Vomiting Patient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Metoclopramide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mg 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20 mg 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Haloperidol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–</a:t>
                      </a:r>
                      <a:r>
                        <a:rPr lang="en-US" baseline="0" dirty="0" smtClean="0"/>
                        <a:t> 1 mg q6h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1- 3 mg IV/IM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Prochlorperazine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mg 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mg 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Dronabinol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mg 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Nabilone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mg 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Dexamethasone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20 mg 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Lorazepam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– 2 mg IV/ML/SL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09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404</Words>
  <Application>Microsoft Macintosh PowerPoint</Application>
  <PresentationFormat>On-screen Show (4:3)</PresentationFormat>
  <Paragraphs>177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48</cp:revision>
  <dcterms:created xsi:type="dcterms:W3CDTF">2013-05-04T15:03:02Z</dcterms:created>
  <dcterms:modified xsi:type="dcterms:W3CDTF">2013-05-04T22:17:56Z</dcterms:modified>
</cp:coreProperties>
</file>