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60" r:id="rId6"/>
    <p:sldId id="259" r:id="rId7"/>
    <p:sldId id="265" r:id="rId8"/>
    <p:sldId id="266" r:id="rId9"/>
    <p:sldId id="267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F80264-588E-264F-B732-55619C39FCD8}">
          <p14:sldIdLst>
            <p14:sldId id="256"/>
            <p14:sldId id="262"/>
          </p14:sldIdLst>
        </p14:section>
        <p14:section name="Thrombocytopenia " id="{8891A9F9-B70B-9842-97E1-6DB95983D1F3}">
          <p14:sldIdLst>
            <p14:sldId id="257"/>
          </p14:sldIdLst>
        </p14:section>
        <p14:section name="Neutropenia " id="{2DDEE59A-D33C-D140-A5C1-0B4240AEC592}">
          <p14:sldIdLst>
            <p14:sldId id="258"/>
            <p14:sldId id="260"/>
            <p14:sldId id="259"/>
            <p14:sldId id="265"/>
            <p14:sldId id="266"/>
            <p14:sldId id="267"/>
          </p14:sldIdLst>
        </p14:section>
        <p14:section name="Anemia" id="{46644F76-3F9A-AA41-B1A0-790A00CC7FC7}">
          <p14:sldIdLst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96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E283-FC45-6442-9E98-51138E3089C7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089A-0E36-E547-A892-117B905B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thrombocytopenia 27 - 28	</a:t>
            </a:r>
          </a:p>
          <a:p>
            <a:r>
              <a:rPr lang="en-US" dirty="0" smtClean="0"/>
              <a:t>	Neutropenia 28 - 45</a:t>
            </a:r>
          </a:p>
          <a:p>
            <a:r>
              <a:rPr lang="en-US" dirty="0" smtClean="0"/>
              <a:t>	Anemia 46 – 56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089A-0E36-E547-A892-117B905B9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4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6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6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5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225D-CD13-644A-A37B-F27A6AB985EE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DDDC-396D-874D-B7EC-7EF7DD5C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1" descr="blood_cell_line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414253"/>
            <a:ext cx="7275286" cy="3765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6136" y="4734476"/>
            <a:ext cx="2892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Thrombocytopenia</a:t>
            </a:r>
          </a:p>
          <a:p>
            <a:pPr algn="ctr"/>
            <a:r>
              <a:rPr lang="en-US" dirty="0" smtClean="0"/>
              <a:t>Platelets &lt; 10,000 cells/mm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6788347" y="3472097"/>
            <a:ext cx="1188356" cy="707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27515" y="3002839"/>
            <a:ext cx="909864" cy="925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3025002"/>
            <a:ext cx="1304114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5407" y="4740017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Anemia</a:t>
            </a:r>
          </a:p>
          <a:p>
            <a:pPr algn="ctr"/>
            <a:r>
              <a:rPr lang="en-US" dirty="0" smtClean="0"/>
              <a:t>Hb &lt; 10 g/</a:t>
            </a:r>
            <a:r>
              <a:rPr lang="en-US" dirty="0" err="1" smtClean="0"/>
              <a:t>dL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24649" y="4740017"/>
            <a:ext cx="271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Neutropenia</a:t>
            </a:r>
          </a:p>
          <a:p>
            <a:pPr algn="ctr"/>
            <a:r>
              <a:rPr lang="en-US" dirty="0" smtClean="0"/>
              <a:t>Neutrophils = Segs + Bands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2"/>
            <a:endCxn id="12" idx="0"/>
          </p:cNvCxnSpPr>
          <p:nvPr/>
        </p:nvCxnSpPr>
        <p:spPr>
          <a:xfrm>
            <a:off x="4182447" y="3928124"/>
            <a:ext cx="0" cy="811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>
            <a:off x="1414057" y="4179670"/>
            <a:ext cx="0" cy="56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7382525" y="4179670"/>
            <a:ext cx="0" cy="554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52" y="252428"/>
            <a:ext cx="190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Myelosuppression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5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edbloodcells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7415" y="145140"/>
            <a:ext cx="2914879" cy="2403808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126997" y="145140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Anemia = Low RBC</a:t>
            </a:r>
          </a:p>
          <a:p>
            <a:r>
              <a:rPr lang="en-US" dirty="0">
                <a:solidFill>
                  <a:srgbClr val="000000"/>
                </a:solidFill>
              </a:rPr>
              <a:t>Affects quality of life when Hb &lt; 10 g/</a:t>
            </a:r>
            <a:r>
              <a:rPr lang="en-US" dirty="0" err="1" smtClean="0">
                <a:solidFill>
                  <a:srgbClr val="000000"/>
                </a:solidFill>
              </a:rPr>
              <a:t>dL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 a dose limiting side effect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282" y="1230660"/>
            <a:ext cx="207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S/S Fatigue and SOB</a:t>
            </a:r>
          </a:p>
          <a:p>
            <a:pPr algn="ctr"/>
            <a:r>
              <a:rPr lang="en-US" dirty="0" smtClean="0"/>
              <a:t>Then check Hb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6555" y="2343829"/>
            <a:ext cx="1377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Hb </a:t>
            </a:r>
            <a:r>
              <a:rPr lang="en-US" dirty="0">
                <a:solidFill>
                  <a:srgbClr val="FF0000"/>
                </a:solidFill>
              </a:rPr>
              <a:t>&lt; 10 g/</a:t>
            </a:r>
            <a:r>
              <a:rPr lang="en-US" dirty="0" err="1">
                <a:solidFill>
                  <a:srgbClr val="FF0000"/>
                </a:solidFill>
              </a:rPr>
              <a:t>dL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2854" y="2452687"/>
            <a:ext cx="6241145" cy="18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Give: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Procrit (epoetin) </a:t>
            </a:r>
            <a:r>
              <a:rPr lang="en-US" dirty="0"/>
              <a:t>40,000 u SC q week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or </a:t>
            </a:r>
          </a:p>
          <a:p>
            <a:pPr>
              <a:lnSpc>
                <a:spcPct val="90000"/>
              </a:lnSpc>
            </a:pPr>
            <a:r>
              <a:rPr lang="en-US" dirty="0"/>
              <a:t>Aranesp (</a:t>
            </a:r>
            <a:r>
              <a:rPr lang="en-US" dirty="0" smtClean="0"/>
              <a:t>darbepoetin) </a:t>
            </a:r>
            <a:r>
              <a:rPr lang="en-US" dirty="0"/>
              <a:t>200 mcg SC q2wk or 500 mcg q3wk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TSAT &lt; 20 then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Add: Fe supplementation</a:t>
            </a:r>
          </a:p>
        </p:txBody>
      </p:sp>
      <p:cxnSp>
        <p:nvCxnSpPr>
          <p:cNvPr id="22" name="Straight Arrow Connector 21"/>
          <p:cNvCxnSpPr>
            <a:stCxn id="8" idx="2"/>
            <a:endCxn id="11" idx="0"/>
          </p:cNvCxnSpPr>
          <p:nvPr/>
        </p:nvCxnSpPr>
        <p:spPr>
          <a:xfrm flipH="1">
            <a:off x="1325205" y="1876991"/>
            <a:ext cx="126" cy="46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</p:cNvCxnSpPr>
          <p:nvPr/>
        </p:nvCxnSpPr>
        <p:spPr>
          <a:xfrm>
            <a:off x="2013855" y="2666995"/>
            <a:ext cx="88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770278" y="5925226"/>
            <a:ext cx="4572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02855" y="5809810"/>
            <a:ext cx="4865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Hb &gt; 12 g/</a:t>
            </a:r>
            <a:r>
              <a:rPr lang="en-US" dirty="0" err="1" smtClean="0"/>
              <a:t>dL</a:t>
            </a:r>
            <a:endParaRPr lang="en-US" dirty="0" smtClean="0"/>
          </a:p>
          <a:p>
            <a:r>
              <a:rPr lang="en-US" dirty="0" smtClean="0"/>
              <a:t>Then D/C EPO due to risk </a:t>
            </a:r>
            <a:r>
              <a:rPr lang="en-US" smtClean="0"/>
              <a:t>of thrombosis </a:t>
            </a:r>
            <a:endParaRPr lang="en-US" dirty="0" smtClean="0"/>
          </a:p>
          <a:p>
            <a:r>
              <a:rPr lang="en-US" dirty="0" smtClean="0"/>
              <a:t>Wait until Hb drops and restart EPO at lower dose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564033" y="5351058"/>
            <a:ext cx="126" cy="46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2855" y="4726712"/>
            <a:ext cx="4572000" cy="5955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EPO Monitor:</a:t>
            </a:r>
          </a:p>
          <a:p>
            <a:pPr>
              <a:lnSpc>
                <a:spcPct val="90000"/>
              </a:lnSpc>
            </a:pPr>
            <a:r>
              <a:rPr lang="en-US" dirty="0"/>
              <a:t>Thrombosis, HTN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64033" y="4280621"/>
            <a:ext cx="126" cy="46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1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5 at 12.28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0" y="381000"/>
            <a:ext cx="7086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7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5 at 12.1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549400"/>
            <a:ext cx="81788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5383" y="669135"/>
            <a:ext cx="200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Thrombocytopenia 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4590" y="1689755"/>
            <a:ext cx="312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Nadir 2 – 3 weeks after Chemo: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097633" y="1038467"/>
            <a:ext cx="2" cy="651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8765" y="2552642"/>
            <a:ext cx="3077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Are</a:t>
            </a:r>
          </a:p>
          <a:p>
            <a:pPr algn="ctr"/>
            <a:r>
              <a:rPr lang="en-US" dirty="0" smtClean="0"/>
              <a:t>Platelets &lt; 100,000 cells/mm</a:t>
            </a:r>
            <a:r>
              <a:rPr lang="en-US" baseline="30000" dirty="0" smtClean="0"/>
              <a:t>3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 flipH="1">
            <a:off x="2097633" y="2059087"/>
            <a:ext cx="2" cy="49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17670" y="2567491"/>
            <a:ext cx="1256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Yes</a:t>
            </a:r>
          </a:p>
          <a:p>
            <a:pPr algn="ctr"/>
            <a:r>
              <a:rPr lang="en-US" dirty="0" smtClean="0"/>
              <a:t>D/C Chemo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>
          <a:xfrm>
            <a:off x="3636501" y="2875808"/>
            <a:ext cx="1181169" cy="14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62" y="3816077"/>
            <a:ext cx="2960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Are</a:t>
            </a:r>
          </a:p>
          <a:p>
            <a:pPr algn="ctr"/>
            <a:r>
              <a:rPr lang="en-US" dirty="0" smtClean="0"/>
              <a:t>Platelets &lt; 20,000 cells/mm</a:t>
            </a:r>
            <a:r>
              <a:rPr lang="en-US" baseline="30000" dirty="0" smtClean="0"/>
              <a:t>3</a:t>
            </a:r>
            <a:r>
              <a:rPr lang="en-US" dirty="0" smtClean="0"/>
              <a:t>?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  <a:endCxn id="19" idx="0"/>
          </p:cNvCxnSpPr>
          <p:nvPr/>
        </p:nvCxnSpPr>
        <p:spPr>
          <a:xfrm>
            <a:off x="2097633" y="3198973"/>
            <a:ext cx="0" cy="617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17670" y="3816077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Yes</a:t>
            </a:r>
          </a:p>
          <a:p>
            <a:pPr algn="ctr"/>
            <a:r>
              <a:rPr lang="en-US" dirty="0" smtClean="0"/>
              <a:t>Give platelet transfusions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3"/>
            <a:endCxn id="23" idx="1"/>
          </p:cNvCxnSpPr>
          <p:nvPr/>
        </p:nvCxnSpPr>
        <p:spPr>
          <a:xfrm>
            <a:off x="3578003" y="4139243"/>
            <a:ext cx="12396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Platelet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7239" y="33157"/>
            <a:ext cx="2701657" cy="2246181"/>
          </a:xfrm>
          <a:noFill/>
        </p:spPr>
      </p:pic>
    </p:spTree>
    <p:extLst>
      <p:ext uri="{BB962C8B-B14F-4D97-AF65-F5344CB8AC3E}">
        <p14:creationId xmlns:p14="http://schemas.microsoft.com/office/powerpoint/2010/main" val="11734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58" y="114800"/>
            <a:ext cx="4141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Neutropenia = infection </a:t>
            </a:r>
          </a:p>
          <a:p>
            <a:r>
              <a:rPr lang="en-US" dirty="0" smtClean="0"/>
              <a:t>ANC = WBC x % neutrophils (</a:t>
            </a:r>
            <a:r>
              <a:rPr lang="en-US" dirty="0" err="1" smtClean="0"/>
              <a:t>segs</a:t>
            </a:r>
            <a:r>
              <a:rPr lang="en-US" dirty="0" smtClean="0"/>
              <a:t> + bands)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53685"/>
              </p:ext>
            </p:extLst>
          </p:nvPr>
        </p:nvGraphicFramePr>
        <p:xfrm>
          <a:off x="226758" y="798286"/>
          <a:ext cx="3375128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663"/>
                <a:gridCol w="17974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/>
                        <a:t>&gt; 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 – 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1000 - 1500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– 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Febrile </a:t>
                      </a:r>
                    </a:p>
                    <a:p>
                      <a:r>
                        <a:rPr lang="en-US" dirty="0" smtClean="0"/>
                        <a:t>Neutropenia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Fever</a:t>
                      </a:r>
                      <a:r>
                        <a:rPr lang="en-US" baseline="0" dirty="0" smtClean="0"/>
                        <a:t> &gt; 100.5</a:t>
                      </a:r>
                    </a:p>
                    <a:p>
                      <a:r>
                        <a:rPr lang="en-US" baseline="0" dirty="0" smtClean="0"/>
                        <a:t>ANC &lt; 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0719" y="798286"/>
            <a:ext cx="410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983018" y="82613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ANC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05392" y="1555091"/>
            <a:ext cx="127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ANC &lt; 1500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313737" y="1566759"/>
            <a:ext cx="127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ANC &gt; 1500</a:t>
            </a:r>
            <a:endParaRPr lang="en-US" dirty="0"/>
          </a:p>
        </p:txBody>
      </p:sp>
      <p:cxnSp>
        <p:nvCxnSpPr>
          <p:cNvPr id="62" name="Straight Connector 61"/>
          <p:cNvCxnSpPr>
            <a:stCxn id="59" idx="2"/>
            <a:endCxn id="60" idx="0"/>
          </p:cNvCxnSpPr>
          <p:nvPr/>
        </p:nvCxnSpPr>
        <p:spPr>
          <a:xfrm flipH="1">
            <a:off x="5344205" y="1195471"/>
            <a:ext cx="1244107" cy="35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2"/>
            <a:endCxn id="61" idx="0"/>
          </p:cNvCxnSpPr>
          <p:nvPr/>
        </p:nvCxnSpPr>
        <p:spPr>
          <a:xfrm>
            <a:off x="6588312" y="1195471"/>
            <a:ext cx="1364238" cy="371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19104" y="2604139"/>
            <a:ext cx="8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 Tx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1" idx="2"/>
            <a:endCxn id="64" idx="0"/>
          </p:cNvCxnSpPr>
          <p:nvPr/>
        </p:nvCxnSpPr>
        <p:spPr>
          <a:xfrm>
            <a:off x="7952550" y="2213090"/>
            <a:ext cx="12913" cy="391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26582" y="2604139"/>
            <a:ext cx="125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D/C Chemo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75943" y="3392013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Fever &gt; 100.5?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0" idx="2"/>
            <a:endCxn id="66" idx="0"/>
          </p:cNvCxnSpPr>
          <p:nvPr/>
        </p:nvCxnSpPr>
        <p:spPr>
          <a:xfrm>
            <a:off x="5344205" y="2201422"/>
            <a:ext cx="10595" cy="402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67" idx="0"/>
          </p:cNvCxnSpPr>
          <p:nvPr/>
        </p:nvCxnSpPr>
        <p:spPr>
          <a:xfrm>
            <a:off x="5354800" y="2973471"/>
            <a:ext cx="0" cy="418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82749" y="4124904"/>
            <a:ext cx="70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Fever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58274" y="4124904"/>
            <a:ext cx="104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No-Fever</a:t>
            </a:r>
            <a:endParaRPr lang="en-US" dirty="0"/>
          </a:p>
        </p:txBody>
      </p:sp>
      <p:cxnSp>
        <p:nvCxnSpPr>
          <p:cNvPr id="72" name="Straight Connector 71"/>
          <p:cNvCxnSpPr>
            <a:stCxn id="67" idx="2"/>
            <a:endCxn id="71" idx="0"/>
          </p:cNvCxnSpPr>
          <p:nvPr/>
        </p:nvCxnSpPr>
        <p:spPr>
          <a:xfrm>
            <a:off x="5354800" y="3761345"/>
            <a:ext cx="1726758" cy="36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2"/>
            <a:endCxn id="70" idx="0"/>
          </p:cNvCxnSpPr>
          <p:nvPr/>
        </p:nvCxnSpPr>
        <p:spPr>
          <a:xfrm flipH="1">
            <a:off x="4035332" y="3761345"/>
            <a:ext cx="1319468" cy="36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35333" y="5104617"/>
            <a:ext cx="3292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Wait until ANC &gt; 1500 then:</a:t>
            </a:r>
          </a:p>
          <a:p>
            <a:pPr algn="ctr"/>
            <a:r>
              <a:rPr lang="en-US" dirty="0" smtClean="0"/>
              <a:t>Reduce next Chemo dose by 25%</a:t>
            </a:r>
          </a:p>
          <a:p>
            <a:pPr algn="ctr"/>
            <a:r>
              <a:rPr lang="en-US" dirty="0" smtClean="0"/>
              <a:t>+/-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Cell Growth </a:t>
            </a:r>
            <a:r>
              <a:rPr lang="en-US" dirty="0">
                <a:solidFill>
                  <a:srgbClr val="008000"/>
                </a:solidFill>
              </a:rPr>
              <a:t>F</a:t>
            </a:r>
            <a:r>
              <a:rPr lang="en-US" dirty="0" smtClean="0">
                <a:solidFill>
                  <a:srgbClr val="008000"/>
                </a:solidFill>
              </a:rPr>
              <a:t>actor (CSF)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9" name="Straight Arrow Connector 78"/>
          <p:cNvCxnSpPr>
            <a:stCxn id="71" idx="2"/>
            <a:endCxn id="74" idx="0"/>
          </p:cNvCxnSpPr>
          <p:nvPr/>
        </p:nvCxnSpPr>
        <p:spPr>
          <a:xfrm>
            <a:off x="7081558" y="4494236"/>
            <a:ext cx="0" cy="610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442862" y="537965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Add </a:t>
            </a:r>
          </a:p>
          <a:p>
            <a:pPr algn="ctr"/>
            <a:r>
              <a:rPr lang="en-US" dirty="0" smtClean="0">
                <a:solidFill>
                  <a:srgbClr val="660066"/>
                </a:solidFill>
              </a:rPr>
              <a:t>Antibiotics</a:t>
            </a:r>
            <a:endParaRPr lang="en-US" dirty="0">
              <a:solidFill>
                <a:srgbClr val="660066"/>
              </a:solidFill>
            </a:endParaRPr>
          </a:p>
        </p:txBody>
      </p:sp>
      <p:cxnSp>
        <p:nvCxnSpPr>
          <p:cNvPr id="84" name="Straight Arrow Connector 83"/>
          <p:cNvCxnSpPr>
            <a:stCxn id="70" idx="2"/>
            <a:endCxn id="82" idx="0"/>
          </p:cNvCxnSpPr>
          <p:nvPr/>
        </p:nvCxnSpPr>
        <p:spPr>
          <a:xfrm>
            <a:off x="4035332" y="4494236"/>
            <a:ext cx="0" cy="885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3"/>
            <a:endCxn id="74" idx="1"/>
          </p:cNvCxnSpPr>
          <p:nvPr/>
        </p:nvCxnSpPr>
        <p:spPr>
          <a:xfrm>
            <a:off x="4627802" y="5702825"/>
            <a:ext cx="807531" cy="1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" y="3928310"/>
            <a:ext cx="1625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04 at 9.4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78"/>
            <a:ext cx="9144000" cy="66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5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Screen Shot 2013-05-04 at 9.42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82718" cy="6858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71321" y="8952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Antibiotics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3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308" y="1385455"/>
            <a:ext cx="739524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Neutropenic Fever </a:t>
            </a:r>
            <a:r>
              <a:rPr lang="en-US" dirty="0" smtClean="0"/>
              <a:t>= </a:t>
            </a:r>
            <a:r>
              <a:rPr lang="en-US" dirty="0"/>
              <a:t>Febrile </a:t>
            </a:r>
            <a:r>
              <a:rPr lang="en-US" b="1" dirty="0"/>
              <a:t>neutropenia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b="1" dirty="0" smtClean="0"/>
              <a:t>fever</a:t>
            </a:r>
          </a:p>
          <a:p>
            <a:endParaRPr lang="en-US" dirty="0"/>
          </a:p>
          <a:p>
            <a:r>
              <a:rPr lang="en-US" dirty="0" smtClean="0"/>
              <a:t>Classification of Neutropenia </a:t>
            </a:r>
          </a:p>
          <a:p>
            <a:pPr lvl="1"/>
            <a:r>
              <a:rPr lang="en-US" dirty="0"/>
              <a:t>Mild neutropenia (1000 ≤ ANC &lt; 1500) — minimal risk of infection</a:t>
            </a:r>
          </a:p>
          <a:p>
            <a:pPr lvl="1"/>
            <a:r>
              <a:rPr lang="en-US" dirty="0"/>
              <a:t>Moderate neutropenia (500 ≤ ANC &lt; 1000) — moderate risk of infection</a:t>
            </a:r>
          </a:p>
          <a:p>
            <a:pPr lvl="1"/>
            <a:r>
              <a:rPr lang="en-US" dirty="0"/>
              <a:t>Severe neutropenia (ANC &lt; 500) — severe risk of infection.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308" y="547077"/>
            <a:ext cx="4483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IDSA guidelines </a:t>
            </a:r>
          </a:p>
          <a:p>
            <a:r>
              <a:rPr lang="en-US" dirty="0" smtClean="0"/>
              <a:t>(from Symptom management packet slide 40)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4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5103" y="743857"/>
            <a:ext cx="465497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smtClean="0"/>
              <a:t>7 day duration</a:t>
            </a:r>
          </a:p>
          <a:p>
            <a:r>
              <a:rPr lang="en-US" dirty="0" smtClean="0"/>
              <a:t>ANC &lt; 100 cells/mm</a:t>
            </a:r>
            <a:r>
              <a:rPr lang="en-US" baseline="30000" dirty="0" smtClean="0"/>
              <a:t>3 </a:t>
            </a:r>
            <a:r>
              <a:rPr lang="en-US" dirty="0" smtClean="0"/>
              <a:t>following cytotoxic chemo</a:t>
            </a:r>
          </a:p>
          <a:p>
            <a:r>
              <a:rPr lang="en-US" dirty="0" err="1" smtClean="0"/>
              <a:t>HyPOtension</a:t>
            </a:r>
            <a:endParaRPr lang="en-US" dirty="0" smtClean="0"/>
          </a:p>
          <a:p>
            <a:r>
              <a:rPr lang="en-US" dirty="0" smtClean="0"/>
              <a:t>Pneumonia</a:t>
            </a:r>
          </a:p>
          <a:p>
            <a:r>
              <a:rPr lang="en-US" dirty="0" smtClean="0"/>
              <a:t>New-onset abdominal pain</a:t>
            </a:r>
          </a:p>
          <a:p>
            <a:r>
              <a:rPr lang="en-US" dirty="0" smtClean="0"/>
              <a:t>Neurologic changes</a:t>
            </a:r>
          </a:p>
          <a:p>
            <a:endParaRPr lang="en-US" dirty="0"/>
          </a:p>
          <a:p>
            <a:r>
              <a:rPr lang="en-US" dirty="0" smtClean="0"/>
              <a:t>Low-risk pts neutropenic fever:</a:t>
            </a:r>
          </a:p>
          <a:p>
            <a:r>
              <a:rPr lang="en-US" dirty="0" smtClean="0"/>
              <a:t>&lt; 7 days duration</a:t>
            </a:r>
          </a:p>
          <a:p>
            <a:r>
              <a:rPr lang="en-US" dirty="0" smtClean="0"/>
              <a:t>No or few comorbidities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1730" y="251214"/>
            <a:ext cx="5091132" cy="332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700" b="1" dirty="0">
                <a:latin typeface="Arial" charset="0"/>
              </a:rPr>
              <a:t>Risk </a:t>
            </a:r>
            <a:r>
              <a:rPr lang="en-US" sz="1700" b="1" dirty="0" err="1">
                <a:latin typeface="Arial" charset="0"/>
              </a:rPr>
              <a:t>vs</a:t>
            </a:r>
            <a:r>
              <a:rPr lang="en-US" sz="1700" b="1" dirty="0">
                <a:latin typeface="Arial" charset="0"/>
              </a:rPr>
              <a:t> Low risk </a:t>
            </a:r>
            <a:r>
              <a:rPr lang="en-US" sz="1700" b="1" dirty="0" smtClean="0">
                <a:latin typeface="Arial" charset="0"/>
              </a:rPr>
              <a:t> Neutropenic Fever definitions</a:t>
            </a:r>
            <a:endParaRPr lang="en-US" sz="17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2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76343"/>
              </p:ext>
            </p:extLst>
          </p:nvPr>
        </p:nvGraphicFramePr>
        <p:xfrm>
          <a:off x="346363" y="958150"/>
          <a:ext cx="72043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2263"/>
                <a:gridCol w="352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Antipseudomonal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B lactam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Drug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 Next if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Piperacillin-tazobactam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0" dirty="0" smtClean="0"/>
                        <a:t> lactam allergy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Cefepime (4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gen cephalo)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Severe</a:t>
                      </a:r>
                      <a:r>
                        <a:rPr lang="en-US" baseline="0" dirty="0" smtClean="0"/>
                        <a:t> B lactam allergy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Carbapenem (broad spectrum)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74802"/>
              </p:ext>
            </p:extLst>
          </p:nvPr>
        </p:nvGraphicFramePr>
        <p:xfrm>
          <a:off x="346363" y="3300144"/>
          <a:ext cx="720436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2401"/>
                <a:gridCol w="34119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MRSA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Vanco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Linezolid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Fever 4 – 7 days after antibacterial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Antifungal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ANC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&lt; 100 cells/m for &gt;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FQ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– Levofloxacin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3759" y="2601663"/>
            <a:ext cx="61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+/-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6363" y="5703240"/>
            <a:ext cx="3539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700" b="1" u="sng" dirty="0" smtClean="0">
                <a:latin typeface="Arial" charset="0"/>
              </a:rPr>
              <a:t>Duration of antibiotic therapy p3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Continue until ANC &gt; 500 cells/mm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74273" y="271762"/>
            <a:ext cx="4412091" cy="332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700" b="1" dirty="0" smtClean="0">
                <a:latin typeface="Arial" charset="0"/>
              </a:rPr>
              <a:t>Antibiotic </a:t>
            </a:r>
            <a:r>
              <a:rPr lang="en-US" sz="1700" b="1" dirty="0" smtClean="0">
                <a:latin typeface="Arial" charset="0"/>
              </a:rPr>
              <a:t>use for Neutropenic Fever </a:t>
            </a:r>
            <a:r>
              <a:rPr lang="en-US" sz="1700" b="1" dirty="0" smtClean="0">
                <a:latin typeface="Arial" charset="0"/>
              </a:rPr>
              <a:t>(p2)</a:t>
            </a:r>
            <a:endParaRPr lang="en-US" sz="17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448</Words>
  <Application>Microsoft Macintosh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37</cp:revision>
  <dcterms:created xsi:type="dcterms:W3CDTF">2013-05-04T22:17:59Z</dcterms:created>
  <dcterms:modified xsi:type="dcterms:W3CDTF">2013-05-08T14:59:10Z</dcterms:modified>
</cp:coreProperties>
</file>