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57" r:id="rId3"/>
    <p:sldId id="256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4155FC-388A-5F40-AC88-20B9D0A5F4A8}">
          <p14:sldIdLst>
            <p14:sldId id="261"/>
          </p14:sldIdLst>
        </p14:section>
        <p14:section name="Renal" id="{87FE65F7-2D67-6545-9612-6C65E536D0E3}">
          <p14:sldIdLst>
            <p14:sldId id="257"/>
            <p14:sldId id="256"/>
          </p14:sldIdLst>
        </p14:section>
        <p14:section name="Hepatic" id="{FD600C79-CF37-7947-9E44-AE7732046C12}">
          <p14:sldIdLst>
            <p14:sldId id="258"/>
          </p14:sldIdLst>
        </p14:section>
        <p14:section name="Cardiac" id="{98E20E41-3588-FF40-9658-D6C2ADCC7FDE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04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7B896-7BFC-CD48-A968-2AA1899CBBA7}" type="datetimeFigureOut">
              <a:rPr lang="en-US" smtClean="0"/>
              <a:t>5/6/13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015E-5356-154A-BC39-832CB6F3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4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C015E-5356-154A-BC39-832CB6F30F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49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1800mg/m2 Ifosfamide would require Mesna 20% IV given prior to infusion , then Mesna 40% PO at 4 and 8 hours after ifosfamide.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Answer:  360mg/m2 IV x 1, then 720mg/m2 PO x 2 doses.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C015E-5356-154A-BC39-832CB6F30F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4ECA-E082-084B-B6B8-23232AACDD88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9BB8-C84B-7D49-AA9C-B65214F0F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2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4ECA-E082-084B-B6B8-23232AACDD88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9BB8-C84B-7D49-AA9C-B65214F0F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8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4ECA-E082-084B-B6B8-23232AACDD88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9BB8-C84B-7D49-AA9C-B65214F0F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8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4ECA-E082-084B-B6B8-23232AACDD88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9BB8-C84B-7D49-AA9C-B65214F0F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5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4ECA-E082-084B-B6B8-23232AACDD88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9BB8-C84B-7D49-AA9C-B65214F0F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9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4ECA-E082-084B-B6B8-23232AACDD88}" type="datetimeFigureOut">
              <a:rPr lang="en-US" smtClean="0"/>
              <a:t>5/6/13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9BB8-C84B-7D49-AA9C-B65214F0F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0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4ECA-E082-084B-B6B8-23232AACDD88}" type="datetimeFigureOut">
              <a:rPr lang="en-US" smtClean="0"/>
              <a:t>5/6/13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9BB8-C84B-7D49-AA9C-B65214F0F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3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4ECA-E082-084B-B6B8-23232AACDD88}" type="datetimeFigureOut">
              <a:rPr lang="en-US" smtClean="0"/>
              <a:t>5/6/13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9BB8-C84B-7D49-AA9C-B65214F0F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6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4ECA-E082-084B-B6B8-23232AACDD88}" type="datetimeFigureOut">
              <a:rPr lang="en-US" smtClean="0"/>
              <a:t>5/6/13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9BB8-C84B-7D49-AA9C-B65214F0F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1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4ECA-E082-084B-B6B8-23232AACDD88}" type="datetimeFigureOut">
              <a:rPr lang="en-US" smtClean="0"/>
              <a:t>5/6/13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9BB8-C84B-7D49-AA9C-B65214F0F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3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4ECA-E082-084B-B6B8-23232AACDD88}" type="datetimeFigureOut">
              <a:rPr lang="en-US" smtClean="0"/>
              <a:t>5/6/13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9BB8-C84B-7D49-AA9C-B65214F0F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9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94ECA-E082-084B-B6B8-23232AACDD88}" type="datetimeFigureOut">
              <a:rPr lang="en-US" smtClean="0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09BB8-C84B-7D49-AA9C-B65214F0F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3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Symptom management of: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Renal (</a:t>
            </a:r>
            <a:r>
              <a:rPr lang="en-US" dirty="0">
                <a:solidFill>
                  <a:srgbClr val="FF6600"/>
                </a:solidFill>
              </a:rPr>
              <a:t>Cisplatin </a:t>
            </a:r>
            <a:r>
              <a:rPr lang="en-US" dirty="0" smtClean="0">
                <a:solidFill>
                  <a:srgbClr val="FF6600"/>
                </a:solidFill>
              </a:rPr>
              <a:t>&amp; Ifosfamide)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Hepatic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Cardiac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40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1972" y="394730"/>
            <a:ext cx="3748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Dose-reduction for </a:t>
            </a:r>
            <a:r>
              <a:rPr lang="en-US" b="1" dirty="0" smtClean="0"/>
              <a:t>Renal Dysfunction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00225"/>
              </p:ext>
            </p:extLst>
          </p:nvPr>
        </p:nvGraphicFramePr>
        <p:xfrm>
          <a:off x="351972" y="1052426"/>
          <a:ext cx="7801152" cy="309443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50288"/>
                <a:gridCol w="1950288"/>
                <a:gridCol w="1950288"/>
                <a:gridCol w="1950288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DRUG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&gt;60 ml/min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30-60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10-30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Bleomycin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25%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50%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5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Cisplatin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50%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Omit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Cyclophosphamide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25%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Capecitabine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25%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Omit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Methotrexate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50%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Omit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Nitrosureas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Omit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Omit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Topotecan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50% or omit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65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63655"/>
              </p:ext>
            </p:extLst>
          </p:nvPr>
        </p:nvGraphicFramePr>
        <p:xfrm>
          <a:off x="235857" y="536304"/>
          <a:ext cx="8563429" cy="2712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30714"/>
                <a:gridCol w="5932715"/>
              </a:tblGrid>
              <a:tr h="2880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Cisplatin Nephrotoxicity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47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Tx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Nephrotoxicity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NS</a:t>
                      </a:r>
                      <a:r>
                        <a:rPr lang="en-US" sz="1600" baseline="0" dirty="0" smtClean="0"/>
                        <a:t> 1 L Before Cisplatin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aseline="0" dirty="0" smtClean="0"/>
                        <a:t>  +</a:t>
                      </a:r>
                      <a:endParaRPr lang="en-US" sz="16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Amifostine 740 mg/m</a:t>
                      </a:r>
                      <a:r>
                        <a:rPr lang="en-US" sz="1600" baseline="30000" dirty="0" smtClean="0"/>
                        <a:t>2    </a:t>
                      </a:r>
                      <a:r>
                        <a:rPr lang="en-US" sz="1600" baseline="0" dirty="0" smtClean="0"/>
                        <a:t>30 min </a:t>
                      </a:r>
                      <a:r>
                        <a:rPr lang="en-US" sz="1600" baseline="0" dirty="0" err="1" smtClean="0"/>
                        <a:t>piror</a:t>
                      </a:r>
                      <a:r>
                        <a:rPr lang="en-US" sz="1600" baseline="0" dirty="0" smtClean="0"/>
                        <a:t> to cisplatin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aseline="0" dirty="0" smtClean="0"/>
                        <a:t>  +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aseline="0" dirty="0" smtClean="0"/>
                        <a:t>NS 1 L After Cisplatin</a:t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smtClean="0"/>
                        <a:t>  +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aseline="0" dirty="0" smtClean="0"/>
                        <a:t>D/C BP meds that morning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4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Monitor</a:t>
                      </a:r>
                      <a:r>
                        <a:rPr lang="en-US" sz="1600" baseline="0" dirty="0" smtClean="0"/>
                        <a:t> Amifostine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Baseline Ca, Mg, K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aseline="0" dirty="0" smtClean="0"/>
                        <a:t>BP q3-5 min (Amifostine can cause hypotension)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955094"/>
              </p:ext>
            </p:extLst>
          </p:nvPr>
        </p:nvGraphicFramePr>
        <p:xfrm>
          <a:off x="254000" y="3448592"/>
          <a:ext cx="8545286" cy="320983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38776"/>
                <a:gridCol w="5806510"/>
              </a:tblGrid>
              <a:tr h="3837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Ifosfamide Cystitis 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9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Continuous infusion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Tx Hemorrhagic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Cystitis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Continuous Mesna = 60 – 120 % of ifosfamide</a:t>
                      </a:r>
                    </a:p>
                    <a:p>
                      <a:r>
                        <a:rPr lang="en-US" sz="1600" baseline="0" dirty="0" smtClean="0"/>
                        <a:t>   continue for 12 hours after chemo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1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Short infusion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Tx Hemorrhagic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Cystitis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aseline="0" dirty="0" smtClean="0"/>
                        <a:t>Give 3 times: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aseline="0" dirty="0" smtClean="0"/>
                        <a:t>Pre-Chemo Mesna    = 20% of Ifosfamide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aseline="0" dirty="0" smtClean="0"/>
                        <a:t>4 hours after chemo = 20% of Ifosfamide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aseline="0" dirty="0" smtClean="0"/>
                        <a:t>8 hours after chemo = 20% of Ifosfamide 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20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PO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Mesna PO</a:t>
                      </a:r>
                    </a:p>
                    <a:p>
                      <a:r>
                        <a:rPr lang="en-US" sz="1600" baseline="0" dirty="0" smtClean="0"/>
                        <a:t>4 hours after chemo = 40% of Ifosfamide </a:t>
                      </a:r>
                    </a:p>
                    <a:p>
                      <a:r>
                        <a:rPr lang="en-US" sz="1600" baseline="0" dirty="0" smtClean="0"/>
                        <a:t>8 hours after chemo = 40% of ifosfamide 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4000" y="76256"/>
            <a:ext cx="256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Special Drug Precautions: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7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5772" y="460827"/>
            <a:ext cx="3965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Dose Reduction for </a:t>
            </a:r>
            <a:r>
              <a:rPr lang="en-US" b="1" dirty="0" smtClean="0"/>
              <a:t>Hepatic Dysfunction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70026"/>
              </p:ext>
            </p:extLst>
          </p:nvPr>
        </p:nvGraphicFramePr>
        <p:xfrm>
          <a:off x="275772" y="957245"/>
          <a:ext cx="8559900" cy="378761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11980"/>
                <a:gridCol w="1711980"/>
                <a:gridCol w="1711980"/>
                <a:gridCol w="1711980"/>
                <a:gridCol w="171198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Drug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Bili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ULN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1.3-3.0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3.1-5.0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&gt;5.0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Anthracycline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50%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75%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75%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Omit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Docetaxel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Omit if &gt;ULN. LFTs &gt;1.5ULN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Omit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Omit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Omit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Paclitaxel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&lt;135mg/m2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AST&gt;2 ULN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&lt;75mg/m2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Bili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1.6-3.0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&lt;50mg/m2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Omit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Vincristine,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vinblastine etoposide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50%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Omit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Omit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MTX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25%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Omit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5-FU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Omit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20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86" y="42759"/>
            <a:ext cx="286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Cardio Toxicity : </a:t>
            </a:r>
            <a:r>
              <a:rPr lang="en-US" dirty="0"/>
              <a:t>Doxorubicin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43" y="519667"/>
            <a:ext cx="263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Giving Doxorubicin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77226" y="1435408"/>
            <a:ext cx="2267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Risk Factors?</a:t>
            </a:r>
          </a:p>
          <a:p>
            <a:pPr algn="ctr"/>
            <a:r>
              <a:rPr lang="en-US" dirty="0" smtClean="0"/>
              <a:t>HTN</a:t>
            </a:r>
            <a:endParaRPr lang="en-US" dirty="0"/>
          </a:p>
          <a:p>
            <a:pPr algn="ctr"/>
            <a:r>
              <a:rPr lang="en-US" dirty="0"/>
              <a:t>Cardiac Disease</a:t>
            </a:r>
          </a:p>
          <a:p>
            <a:pPr algn="ctr"/>
            <a:r>
              <a:rPr lang="en-US" dirty="0"/>
              <a:t>Chest XRT</a:t>
            </a:r>
          </a:p>
        </p:txBody>
      </p:sp>
      <p:cxnSp>
        <p:nvCxnSpPr>
          <p:cNvPr id="9" name="Straight Arrow Connector 8"/>
          <p:cNvCxnSpPr>
            <a:stCxn id="3" idx="2"/>
            <a:endCxn id="7" idx="0"/>
          </p:cNvCxnSpPr>
          <p:nvPr/>
        </p:nvCxnSpPr>
        <p:spPr>
          <a:xfrm>
            <a:off x="4511154" y="888999"/>
            <a:ext cx="0" cy="546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85289" y="3046379"/>
            <a:ext cx="276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Risk Factors Present:</a:t>
            </a:r>
          </a:p>
          <a:p>
            <a:pPr algn="ctr"/>
            <a:r>
              <a:rPr lang="en-US" dirty="0"/>
              <a:t>Lifetime Dose is 4</a:t>
            </a:r>
            <a:r>
              <a:rPr lang="en-US" dirty="0" smtClean="0"/>
              <a:t>50 </a:t>
            </a:r>
            <a:r>
              <a:rPr lang="en-US" dirty="0"/>
              <a:t>mg/</a:t>
            </a:r>
            <a:r>
              <a:rPr lang="en-US" dirty="0" smtClean="0"/>
              <a:t>m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0792" y="3046379"/>
            <a:ext cx="276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 Risk Factors:</a:t>
            </a:r>
          </a:p>
          <a:p>
            <a:pPr algn="ctr"/>
            <a:r>
              <a:rPr lang="en-US" dirty="0" smtClean="0"/>
              <a:t>Lifetime Dose is 550 mg/m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cxnSp>
        <p:nvCxnSpPr>
          <p:cNvPr id="14" name="Straight Connector 13"/>
          <p:cNvCxnSpPr>
            <a:stCxn id="7" idx="2"/>
            <a:endCxn id="11" idx="0"/>
          </p:cNvCxnSpPr>
          <p:nvPr/>
        </p:nvCxnSpPr>
        <p:spPr>
          <a:xfrm flipH="1">
            <a:off x="2467432" y="2635737"/>
            <a:ext cx="2043722" cy="4106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  <a:endCxn id="12" idx="0"/>
          </p:cNvCxnSpPr>
          <p:nvPr/>
        </p:nvCxnSpPr>
        <p:spPr>
          <a:xfrm>
            <a:off x="4511154" y="2635737"/>
            <a:ext cx="1971781" cy="4106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07961"/>
              </p:ext>
            </p:extLst>
          </p:nvPr>
        </p:nvGraphicFramePr>
        <p:xfrm>
          <a:off x="1100297" y="4408713"/>
          <a:ext cx="6821714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8286"/>
                <a:gridCol w="47534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If pt has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Consider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Metastatic Cancer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Adding Dexrazoxane to</a:t>
                      </a:r>
                      <a:r>
                        <a:rPr lang="en-US" baseline="0" dirty="0" smtClean="0"/>
                        <a:t> prevent cardiotoxicity 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in pts with normal heart function (EF &gt; 55%)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Kaposi sarcoma </a:t>
                      </a:r>
                    </a:p>
                    <a:p>
                      <a:r>
                        <a:rPr lang="en-US" sz="1800" dirty="0" smtClean="0">
                          <a:latin typeface="+mn-lt"/>
                        </a:rPr>
                        <a:t>Ovarian</a:t>
                      </a:r>
                    </a:p>
                    <a:p>
                      <a:r>
                        <a:rPr lang="en-US" sz="1800" dirty="0" smtClean="0">
                          <a:latin typeface="+mn-lt"/>
                        </a:rPr>
                        <a:t>Metastatic breast </a:t>
                      </a:r>
                    </a:p>
                    <a:p>
                      <a:r>
                        <a:rPr lang="en-US" sz="1800" dirty="0" smtClean="0">
                          <a:latin typeface="+mn-lt"/>
                        </a:rPr>
                        <a:t>Multiple myeloma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liposomal doxorubicin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11" idx="2"/>
          </p:cNvCxnSpPr>
          <p:nvPr/>
        </p:nvCxnSpPr>
        <p:spPr>
          <a:xfrm>
            <a:off x="2467432" y="3692710"/>
            <a:ext cx="0" cy="5890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82935" y="3692710"/>
            <a:ext cx="0" cy="5890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4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395</Words>
  <Application>Microsoft Macintosh PowerPoint</Application>
  <PresentationFormat>On-screen Show (4:3)</PresentationFormat>
  <Paragraphs>128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Symptom management of: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44</cp:revision>
  <dcterms:created xsi:type="dcterms:W3CDTF">2013-05-06T00:53:18Z</dcterms:created>
  <dcterms:modified xsi:type="dcterms:W3CDTF">2013-05-06T15:31:53Z</dcterms:modified>
</cp:coreProperties>
</file>