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9" r:id="rId2"/>
    <p:sldId id="260" r:id="rId3"/>
    <p:sldId id="257" r:id="rId4"/>
    <p:sldId id="263" r:id="rId5"/>
    <p:sldId id="264" r:id="rId6"/>
    <p:sldId id="262" r:id="rId7"/>
    <p:sldId id="261" r:id="rId8"/>
    <p:sldId id="258" r:id="rId9"/>
    <p:sldId id="265" r:id="rId10"/>
    <p:sldId id="266" r:id="rId11"/>
  </p:sldIdLst>
  <p:sldSz cx="13716000" cy="91440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62691B-94A5-104D-A05C-99F33635A026}">
          <p14:sldIdLst>
            <p14:sldId id="259"/>
            <p14:sldId id="260"/>
            <p14:sldId id="257"/>
          </p14:sldIdLst>
        </p14:section>
        <p14:section name="Hormone Therapy" id="{FD688785-A9BB-0E4E-A144-02F1D1F02170}">
          <p14:sldIdLst>
            <p14:sldId id="263"/>
            <p14:sldId id="264"/>
          </p14:sldIdLst>
        </p14:section>
        <p14:section name="Chemo" id="{0A691DF5-FFD2-9249-898B-96CF90D8F021}">
          <p14:sldIdLst>
            <p14:sldId id="262"/>
            <p14:sldId id="261"/>
            <p14:sldId id="258"/>
          </p14:sldIdLst>
        </p14:section>
        <p14:section name="Chemo Then Hormone" id="{419C115C-8AE1-2947-BFA9-8B52416A1382}">
          <p14:sldIdLst>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1" d="100"/>
          <a:sy n="41" d="100"/>
        </p:scale>
        <p:origin x="-104" y="-392"/>
      </p:cViewPr>
      <p:guideLst>
        <p:guide orient="horz" pos="2880"/>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0E0210-66E7-584F-9D30-F1041CD75649}" type="datetimeFigureOut">
              <a:rPr lang="en-US" smtClean="0"/>
              <a:t>5/7/13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F8613-29EA-8D4C-A20B-030582C55DB7}" type="slidenum">
              <a:rPr lang="en-US" smtClean="0"/>
              <a:t>‹#›</a:t>
            </a:fld>
            <a:endParaRPr lang="en-US"/>
          </a:p>
        </p:txBody>
      </p:sp>
    </p:spTree>
    <p:extLst>
      <p:ext uri="{BB962C8B-B14F-4D97-AF65-F5344CB8AC3E}">
        <p14:creationId xmlns:p14="http://schemas.microsoft.com/office/powerpoint/2010/main" val="4147771809"/>
      </p:ext>
    </p:extLst>
  </p:cSld>
  <p:clrMap bg1="lt1" tx1="dk1" bg2="lt2" tx2="dk2" accent1="accent1" accent2="accent2" accent3="accent3" accent4="accent4" accent5="accent5" accent6="accent6" hlink="hlink" folHlink="folHlink"/>
  <p:notesStyle>
    <a:lvl1pPr marL="0" algn="l" defTabSz="653110" rtl="0" eaLnBrk="1" latinLnBrk="0" hangingPunct="1">
      <a:defRPr sz="1700" kern="1200">
        <a:solidFill>
          <a:schemeClr val="tx1"/>
        </a:solidFill>
        <a:latin typeface="+mn-lt"/>
        <a:ea typeface="+mn-ea"/>
        <a:cs typeface="+mn-cs"/>
      </a:defRPr>
    </a:lvl1pPr>
    <a:lvl2pPr marL="653110" algn="l" defTabSz="653110" rtl="0" eaLnBrk="1" latinLnBrk="0" hangingPunct="1">
      <a:defRPr sz="1700" kern="1200">
        <a:solidFill>
          <a:schemeClr val="tx1"/>
        </a:solidFill>
        <a:latin typeface="+mn-lt"/>
        <a:ea typeface="+mn-ea"/>
        <a:cs typeface="+mn-cs"/>
      </a:defRPr>
    </a:lvl2pPr>
    <a:lvl3pPr marL="1306220" algn="l" defTabSz="653110" rtl="0" eaLnBrk="1" latinLnBrk="0" hangingPunct="1">
      <a:defRPr sz="1700" kern="1200">
        <a:solidFill>
          <a:schemeClr val="tx1"/>
        </a:solidFill>
        <a:latin typeface="+mn-lt"/>
        <a:ea typeface="+mn-ea"/>
        <a:cs typeface="+mn-cs"/>
      </a:defRPr>
    </a:lvl3pPr>
    <a:lvl4pPr marL="1959331" algn="l" defTabSz="653110" rtl="0" eaLnBrk="1" latinLnBrk="0" hangingPunct="1">
      <a:defRPr sz="1700" kern="1200">
        <a:solidFill>
          <a:schemeClr val="tx1"/>
        </a:solidFill>
        <a:latin typeface="+mn-lt"/>
        <a:ea typeface="+mn-ea"/>
        <a:cs typeface="+mn-cs"/>
      </a:defRPr>
    </a:lvl4pPr>
    <a:lvl5pPr marL="2612441" algn="l" defTabSz="653110" rtl="0" eaLnBrk="1" latinLnBrk="0" hangingPunct="1">
      <a:defRPr sz="1700" kern="1200">
        <a:solidFill>
          <a:schemeClr val="tx1"/>
        </a:solidFill>
        <a:latin typeface="+mn-lt"/>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kern="1200" dirty="0" smtClean="0">
                <a:solidFill>
                  <a:schemeClr val="tx1"/>
                </a:solidFill>
                <a:latin typeface="+mn-lt"/>
                <a:ea typeface="+mn-ea"/>
                <a:cs typeface="+mn-cs"/>
              </a:rPr>
              <a:t>Breast cancer tumors that are ER/PR-positive are 60% likely to respond to endocrine therapy. Tumors that are ER/PR negative are only 5% to 10% likely to respond to endocrine therapy.</a:t>
            </a:r>
            <a:endParaRPr lang="en-US" dirty="0"/>
          </a:p>
        </p:txBody>
      </p:sp>
      <p:sp>
        <p:nvSpPr>
          <p:cNvPr id="4" name="Slide Number Placeholder 3"/>
          <p:cNvSpPr>
            <a:spLocks noGrp="1"/>
          </p:cNvSpPr>
          <p:nvPr>
            <p:ph type="sldNum" sz="quarter" idx="10"/>
          </p:nvPr>
        </p:nvSpPr>
        <p:spPr/>
        <p:txBody>
          <a:bodyPr/>
          <a:lstStyle/>
          <a:p>
            <a:fld id="{E62F8613-29EA-8D4C-A20B-030582C55DB7}" type="slidenum">
              <a:rPr lang="en-US" smtClean="0"/>
              <a:t>3</a:t>
            </a:fld>
            <a:endParaRPr lang="en-US"/>
          </a:p>
        </p:txBody>
      </p:sp>
    </p:spTree>
    <p:extLst>
      <p:ext uri="{BB962C8B-B14F-4D97-AF65-F5344CB8AC3E}">
        <p14:creationId xmlns:p14="http://schemas.microsoft.com/office/powerpoint/2010/main" val="368911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AI = </a:t>
            </a:r>
            <a:r>
              <a:rPr lang="en-US" sz="1800" b="1" kern="1200" dirty="0" smtClean="0">
                <a:solidFill>
                  <a:schemeClr val="tx1"/>
                </a:solidFill>
                <a:latin typeface="+mn-lt"/>
                <a:ea typeface="+mn-ea"/>
                <a:cs typeface="+mn-cs"/>
              </a:rPr>
              <a:t>aromatase inhibitors: anastrozole</a:t>
            </a:r>
            <a:endParaRPr lang="en-US" dirty="0" smtClean="0"/>
          </a:p>
        </p:txBody>
      </p:sp>
      <p:sp>
        <p:nvSpPr>
          <p:cNvPr id="4" name="Slide Number Placeholder 3"/>
          <p:cNvSpPr>
            <a:spLocks noGrp="1"/>
          </p:cNvSpPr>
          <p:nvPr>
            <p:ph type="sldNum" sz="quarter" idx="10"/>
          </p:nvPr>
        </p:nvSpPr>
        <p:spPr/>
        <p:txBody>
          <a:bodyPr/>
          <a:lstStyle/>
          <a:p>
            <a:fld id="{E62F8613-29EA-8D4C-A20B-030582C55DB7}" type="slidenum">
              <a:rPr lang="en-US" smtClean="0"/>
              <a:t>5</a:t>
            </a:fld>
            <a:endParaRPr lang="en-US"/>
          </a:p>
        </p:txBody>
      </p:sp>
    </p:spTree>
    <p:extLst>
      <p:ext uri="{BB962C8B-B14F-4D97-AF65-F5344CB8AC3E}">
        <p14:creationId xmlns:p14="http://schemas.microsoft.com/office/powerpoint/2010/main" val="93162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84E66-4718-5E46-ADD5-4DFA7CD261BD}" type="datetimeFigureOut">
              <a:rPr lang="en-US" smtClean="0"/>
              <a:t>5/7/13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124196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84E66-4718-5E46-ADD5-4DFA7CD261BD}" type="datetimeFigureOut">
              <a:rPr lang="en-US" smtClean="0"/>
              <a:t>5/7/13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245241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84E66-4718-5E46-ADD5-4DFA7CD261BD}" type="datetimeFigureOut">
              <a:rPr lang="en-US" smtClean="0"/>
              <a:t>5/7/13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190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84E66-4718-5E46-ADD5-4DFA7CD261BD}" type="datetimeFigureOut">
              <a:rPr lang="en-US" smtClean="0"/>
              <a:t>5/7/13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3968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84E66-4718-5E46-ADD5-4DFA7CD261BD}" type="datetimeFigureOut">
              <a:rPr lang="en-US" smtClean="0"/>
              <a:t>5/7/13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36700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84E66-4718-5E46-ADD5-4DFA7CD261BD}" type="datetimeFigureOut">
              <a:rPr lang="en-US" smtClean="0"/>
              <a:t>5/7/13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39018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84E66-4718-5E46-ADD5-4DFA7CD261BD}" type="datetimeFigureOut">
              <a:rPr lang="en-US" smtClean="0"/>
              <a:t>5/7/13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13575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84E66-4718-5E46-ADD5-4DFA7CD261BD}" type="datetimeFigureOut">
              <a:rPr lang="en-US" smtClean="0"/>
              <a:t>5/7/13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34511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84E66-4718-5E46-ADD5-4DFA7CD261BD}" type="datetimeFigureOut">
              <a:rPr lang="en-US" smtClean="0"/>
              <a:t>5/7/13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180382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84E66-4718-5E46-ADD5-4DFA7CD261BD}" type="datetimeFigureOut">
              <a:rPr lang="en-US" smtClean="0"/>
              <a:t>5/7/13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215136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84E66-4718-5E46-ADD5-4DFA7CD261BD}" type="datetimeFigureOut">
              <a:rPr lang="en-US" smtClean="0"/>
              <a:t>5/7/13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809E8-8153-8C45-85FE-DD097943A723}" type="slidenum">
              <a:rPr lang="en-US" smtClean="0"/>
              <a:t>‹#›</a:t>
            </a:fld>
            <a:endParaRPr lang="en-US"/>
          </a:p>
        </p:txBody>
      </p:sp>
    </p:spTree>
    <p:extLst>
      <p:ext uri="{BB962C8B-B14F-4D97-AF65-F5344CB8AC3E}">
        <p14:creationId xmlns:p14="http://schemas.microsoft.com/office/powerpoint/2010/main" val="23561137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B9584E66-4718-5E46-ADD5-4DFA7CD261BD}" type="datetimeFigureOut">
              <a:rPr lang="en-US" smtClean="0"/>
              <a:t>5/7/13</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4DF809E8-8153-8C45-85FE-DD097943A723}" type="slidenum">
              <a:rPr lang="en-US" smtClean="0"/>
              <a:t>‹#›</a:t>
            </a:fld>
            <a:endParaRPr lang="en-US"/>
          </a:p>
        </p:txBody>
      </p:sp>
    </p:spTree>
    <p:extLst>
      <p:ext uri="{BB962C8B-B14F-4D97-AF65-F5344CB8AC3E}">
        <p14:creationId xmlns:p14="http://schemas.microsoft.com/office/powerpoint/2010/main" val="99064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5311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653110" rtl="0" eaLnBrk="1" latinLnBrk="0" hangingPunct="1">
        <a:spcBef>
          <a:spcPct val="20000"/>
        </a:spcBef>
        <a:buFont typeface="Arial"/>
        <a:buChar char="•"/>
        <a:defRPr sz="4600" kern="1200">
          <a:solidFill>
            <a:schemeClr val="tx1"/>
          </a:solidFill>
          <a:latin typeface="+mn-lt"/>
          <a:ea typeface="+mn-ea"/>
          <a:cs typeface="+mn-cs"/>
        </a:defRPr>
      </a:lvl1pPr>
      <a:lvl2pPr marL="1061304" indent="-408194" algn="l" defTabSz="653110" rtl="0" eaLnBrk="1" latinLnBrk="0" hangingPunct="1">
        <a:spcBef>
          <a:spcPct val="20000"/>
        </a:spcBef>
        <a:buFont typeface="Arial"/>
        <a:buChar char="–"/>
        <a:defRPr sz="4000" kern="1200">
          <a:solidFill>
            <a:schemeClr val="tx1"/>
          </a:solidFill>
          <a:latin typeface="+mn-lt"/>
          <a:ea typeface="+mn-ea"/>
          <a:cs typeface="+mn-cs"/>
        </a:defRPr>
      </a:lvl2pPr>
      <a:lvl3pPr marL="1632776" indent="-326555" algn="l" defTabSz="653110" rtl="0" eaLnBrk="1" latinLnBrk="0" hangingPunct="1">
        <a:spcBef>
          <a:spcPct val="20000"/>
        </a:spcBef>
        <a:buFont typeface="Arial"/>
        <a:buChar char="•"/>
        <a:defRPr sz="3400" kern="1200">
          <a:solidFill>
            <a:schemeClr val="tx1"/>
          </a:solidFill>
          <a:latin typeface="+mn-lt"/>
          <a:ea typeface="+mn-ea"/>
          <a:cs typeface="+mn-cs"/>
        </a:defRPr>
      </a:lvl3pPr>
      <a:lvl4pPr marL="2285886" indent="-326555" algn="l" defTabSz="653110" rtl="0" eaLnBrk="1" latinLnBrk="0" hangingPunct="1">
        <a:spcBef>
          <a:spcPct val="20000"/>
        </a:spcBef>
        <a:buFont typeface="Arial"/>
        <a:buChar char="–"/>
        <a:defRPr sz="2900" kern="1200">
          <a:solidFill>
            <a:schemeClr val="tx1"/>
          </a:solidFill>
          <a:latin typeface="+mn-lt"/>
          <a:ea typeface="+mn-ea"/>
          <a:cs typeface="+mn-cs"/>
        </a:defRPr>
      </a:lvl4pPr>
      <a:lvl5pPr marL="2938996" indent="-326555" algn="l" defTabSz="653110" rtl="0" eaLnBrk="1" latinLnBrk="0" hangingPunct="1">
        <a:spcBef>
          <a:spcPct val="20000"/>
        </a:spcBef>
        <a:buFont typeface="Arial"/>
        <a:buChar char="»"/>
        <a:defRPr sz="29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opkinsmedicine.org/avon_foundation_breast_center/treatments_services/breast_surgical_oncology/sentinel_node_biopsy.html" TargetMode="External"/><Relationship Id="rId4" Type="http://schemas.openxmlformats.org/officeDocument/2006/relationships/hyperlink" Target="http://www.webmd.com/breast-cancer/breast-cancer-types-er-positive-her2-positive"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28357892"/>
              </p:ext>
            </p:extLst>
          </p:nvPr>
        </p:nvGraphicFramePr>
        <p:xfrm>
          <a:off x="409135" y="977660"/>
          <a:ext cx="12927207" cy="975360"/>
        </p:xfrm>
        <a:graphic>
          <a:graphicData uri="http://schemas.openxmlformats.org/drawingml/2006/table">
            <a:tbl>
              <a:tblPr firstRow="1" bandRow="1">
                <a:tableStyleId>{2D5ABB26-0587-4C30-8999-92F81FD0307C}</a:tableStyleId>
              </a:tblPr>
              <a:tblGrid>
                <a:gridCol w="12927207"/>
              </a:tblGrid>
              <a:tr h="370840">
                <a:tc>
                  <a:txBody>
                    <a:bodyPr/>
                    <a:lstStyle/>
                    <a:p>
                      <a:endParaRPr lang="en-US"/>
                    </a:p>
                  </a:txBody>
                  <a:tcPr/>
                </a:tc>
              </a:tr>
              <a:tr h="370840">
                <a:tc>
                  <a:txBody>
                    <a:bodyPr/>
                    <a:lstStyle/>
                    <a:p>
                      <a:endParaRPr lang="en-US" dirty="0"/>
                    </a:p>
                  </a:txBody>
                  <a:tcPr/>
                </a:tc>
              </a:tr>
            </a:tbl>
          </a:graphicData>
        </a:graphic>
      </p:graphicFrame>
      <p:sp>
        <p:nvSpPr>
          <p:cNvPr id="9" name="TextBox 8"/>
          <p:cNvSpPr txBox="1"/>
          <p:nvPr/>
        </p:nvSpPr>
        <p:spPr>
          <a:xfrm>
            <a:off x="409135" y="112637"/>
            <a:ext cx="1040369" cy="492443"/>
          </a:xfrm>
          <a:prstGeom prst="rect">
            <a:avLst/>
          </a:prstGeom>
          <a:noFill/>
        </p:spPr>
        <p:txBody>
          <a:bodyPr wrap="none" rtlCol="0">
            <a:spAutoFit/>
          </a:bodyPr>
          <a:lstStyle/>
          <a:p>
            <a:r>
              <a:rPr lang="en-US" b="1" u="sng" dirty="0" smtClean="0"/>
              <a:t>Terms</a:t>
            </a:r>
            <a:endParaRPr lang="en-US" b="1" u="sng" dirty="0"/>
          </a:p>
        </p:txBody>
      </p:sp>
      <p:sp>
        <p:nvSpPr>
          <p:cNvPr id="11" name="Rectangle 10"/>
          <p:cNvSpPr/>
          <p:nvPr/>
        </p:nvSpPr>
        <p:spPr>
          <a:xfrm>
            <a:off x="409134" y="1060468"/>
            <a:ext cx="12927206" cy="6093977"/>
          </a:xfrm>
          <a:prstGeom prst="rect">
            <a:avLst/>
          </a:prstGeom>
        </p:spPr>
        <p:txBody>
          <a:bodyPr wrap="square">
            <a:spAutoFit/>
          </a:bodyPr>
          <a:lstStyle/>
          <a:p>
            <a:pPr>
              <a:defRPr/>
            </a:pPr>
            <a:r>
              <a:rPr lang="en-US" b="1" dirty="0"/>
              <a:t>Lymph Node Positive (LH +)</a:t>
            </a:r>
            <a:r>
              <a:rPr lang="en-US" dirty="0"/>
              <a:t>: Lymph nodes with cancer cells in </a:t>
            </a:r>
            <a:r>
              <a:rPr lang="en-US" dirty="0" smtClean="0"/>
              <a:t>them</a:t>
            </a:r>
            <a:endParaRPr lang="en-US" b="1" dirty="0" smtClean="0"/>
          </a:p>
          <a:p>
            <a:pPr>
              <a:defRPr/>
            </a:pPr>
            <a:endParaRPr lang="en-US" b="1" dirty="0" smtClean="0"/>
          </a:p>
          <a:p>
            <a:pPr>
              <a:defRPr/>
            </a:pPr>
            <a:r>
              <a:rPr lang="en-US" b="1" dirty="0" smtClean="0"/>
              <a:t>Estrogen </a:t>
            </a:r>
            <a:r>
              <a:rPr lang="en-US" b="1" dirty="0"/>
              <a:t>Receptor/Progesterone Receptor (ER/PR)</a:t>
            </a:r>
            <a:r>
              <a:rPr lang="en-US" dirty="0"/>
              <a:t>:</a:t>
            </a:r>
          </a:p>
          <a:p>
            <a:pPr>
              <a:defRPr/>
            </a:pPr>
            <a:r>
              <a:rPr lang="en-US" dirty="0"/>
              <a:t>   ER/PR-positive breast cancer tumors  are 60% likely to respond to endocrine therapy. </a:t>
            </a:r>
          </a:p>
          <a:p>
            <a:pPr>
              <a:defRPr/>
            </a:pPr>
            <a:r>
              <a:rPr lang="en-US" dirty="0"/>
              <a:t>   Tumors that are ER/PR negative are only 5% to 10% likely to respond to endocrine therapy</a:t>
            </a:r>
            <a:r>
              <a:rPr lang="en-US" dirty="0" smtClean="0"/>
              <a:t>.</a:t>
            </a:r>
            <a:endParaRPr lang="en-US" b="1" dirty="0" smtClean="0"/>
          </a:p>
          <a:p>
            <a:endParaRPr lang="en-US" b="1" dirty="0"/>
          </a:p>
          <a:p>
            <a:r>
              <a:rPr lang="en-US" b="1" dirty="0" smtClean="0"/>
              <a:t>HER2/</a:t>
            </a:r>
            <a:r>
              <a:rPr lang="en-US" b="1" dirty="0" err="1" smtClean="0"/>
              <a:t>neu</a:t>
            </a:r>
            <a:r>
              <a:rPr lang="en-US" b="1" dirty="0" smtClean="0"/>
              <a:t>: </a:t>
            </a:r>
            <a:r>
              <a:rPr lang="en-US" dirty="0" smtClean="0"/>
              <a:t>HER2 is a member of the epidermal growth factor receptor (EGFR/ErbB) family. Amplification or over-expression of this gene has been shown to play an important role in the pathogenesis and progression of certain aggressive types of breast cancer and in recent years it has evolved to become an important biomarker and target of therapy for the disease. </a:t>
            </a:r>
          </a:p>
          <a:p>
            <a:r>
              <a:rPr lang="en-US" dirty="0"/>
              <a:t>	</a:t>
            </a:r>
            <a:r>
              <a:rPr lang="en-US" dirty="0" smtClean="0"/>
              <a:t>Tx with Trastuzumab (Herceptin)</a:t>
            </a:r>
          </a:p>
          <a:p>
            <a:endParaRPr lang="en-US" dirty="0"/>
          </a:p>
          <a:p>
            <a:r>
              <a:rPr lang="en-US" b="1" dirty="0" smtClean="0"/>
              <a:t>Overall Survival (OS): </a:t>
            </a:r>
            <a:r>
              <a:rPr lang="en-US" dirty="0" smtClean="0"/>
              <a:t>chances of staying alive</a:t>
            </a:r>
          </a:p>
          <a:p>
            <a:endParaRPr lang="en-US" b="1" dirty="0" smtClean="0"/>
          </a:p>
          <a:p>
            <a:r>
              <a:rPr lang="en-US" b="1" dirty="0" smtClean="0"/>
              <a:t>Progression-Free Survival (PFS): </a:t>
            </a:r>
            <a:r>
              <a:rPr lang="en-US" dirty="0" smtClean="0"/>
              <a:t>time when after treatment, the cancer doesn’t get worse </a:t>
            </a:r>
          </a:p>
        </p:txBody>
      </p:sp>
    </p:spTree>
    <p:extLst>
      <p:ext uri="{BB962C8B-B14F-4D97-AF65-F5344CB8AC3E}">
        <p14:creationId xmlns:p14="http://schemas.microsoft.com/office/powerpoint/2010/main" val="318381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36094" y="852446"/>
            <a:ext cx="2045452" cy="461665"/>
          </a:xfrm>
          <a:prstGeom prst="rect">
            <a:avLst/>
          </a:prstGeom>
          <a:noFill/>
          <a:ln w="63500">
            <a:solidFill>
              <a:srgbClr val="800000"/>
            </a:solidFill>
          </a:ln>
        </p:spPr>
        <p:txBody>
          <a:bodyPr wrap="none" rtlCol="0">
            <a:spAutoFit/>
          </a:bodyPr>
          <a:lstStyle/>
          <a:p>
            <a:r>
              <a:rPr lang="en-US" sz="2400" dirty="0" smtClean="0"/>
              <a:t>Chemotherapy</a:t>
            </a:r>
            <a:endParaRPr lang="en-US" sz="2400" dirty="0"/>
          </a:p>
        </p:txBody>
      </p:sp>
      <p:sp>
        <p:nvSpPr>
          <p:cNvPr id="5" name="TextBox 4"/>
          <p:cNvSpPr txBox="1"/>
          <p:nvPr/>
        </p:nvSpPr>
        <p:spPr>
          <a:xfrm>
            <a:off x="5949232" y="4524248"/>
            <a:ext cx="3667290" cy="830997"/>
          </a:xfrm>
          <a:prstGeom prst="rect">
            <a:avLst/>
          </a:prstGeom>
          <a:noFill/>
        </p:spPr>
        <p:txBody>
          <a:bodyPr wrap="none" rtlCol="0">
            <a:spAutoFit/>
          </a:bodyPr>
          <a:lstStyle/>
          <a:p>
            <a:pPr algn="ctr"/>
            <a:r>
              <a:rPr lang="en-US" sz="2400" dirty="0" smtClean="0"/>
              <a:t>After end of 4 cycles, check:</a:t>
            </a:r>
          </a:p>
          <a:p>
            <a:pPr algn="ctr"/>
            <a:r>
              <a:rPr lang="en-US" sz="2400" dirty="0" smtClean="0"/>
              <a:t>HER2/</a:t>
            </a:r>
            <a:r>
              <a:rPr lang="en-US" sz="2400" dirty="0" err="1" smtClean="0"/>
              <a:t>neu</a:t>
            </a:r>
            <a:r>
              <a:rPr lang="en-US" sz="2400" dirty="0" smtClean="0"/>
              <a:t> biomarker</a:t>
            </a:r>
          </a:p>
        </p:txBody>
      </p:sp>
      <p:sp>
        <p:nvSpPr>
          <p:cNvPr id="6" name="TextBox 5"/>
          <p:cNvSpPr txBox="1"/>
          <p:nvPr/>
        </p:nvSpPr>
        <p:spPr>
          <a:xfrm>
            <a:off x="3834984" y="1873808"/>
            <a:ext cx="7847671" cy="2308324"/>
          </a:xfrm>
          <a:prstGeom prst="rect">
            <a:avLst/>
          </a:prstGeom>
          <a:noFill/>
        </p:spPr>
        <p:txBody>
          <a:bodyPr wrap="none" rtlCol="0">
            <a:spAutoFit/>
          </a:bodyPr>
          <a:lstStyle/>
          <a:p>
            <a:pPr algn="ctr"/>
            <a:r>
              <a:rPr lang="en-US" sz="2400" b="0" dirty="0" smtClean="0">
                <a:solidFill>
                  <a:srgbClr val="000000"/>
                </a:solidFill>
              </a:rPr>
              <a:t>Doxo</a:t>
            </a:r>
            <a:r>
              <a:rPr lang="en-US" sz="2400" b="0" dirty="0" smtClean="0">
                <a:solidFill>
                  <a:srgbClr val="FF6600"/>
                </a:solidFill>
              </a:rPr>
              <a:t>rubicin</a:t>
            </a:r>
            <a:r>
              <a:rPr lang="en-US" sz="2400" dirty="0">
                <a:solidFill>
                  <a:srgbClr val="FF0000"/>
                </a:solidFill>
              </a:rPr>
              <a:t> </a:t>
            </a:r>
            <a:r>
              <a:rPr lang="en-US" sz="2400" b="0" baseline="0" dirty="0" smtClean="0">
                <a:solidFill>
                  <a:srgbClr val="000000"/>
                </a:solidFill>
              </a:rPr>
              <a:t>+ </a:t>
            </a:r>
            <a:r>
              <a:rPr lang="en-US" sz="2400" b="0" dirty="0" smtClean="0">
                <a:solidFill>
                  <a:srgbClr val="000000"/>
                </a:solidFill>
              </a:rPr>
              <a:t>C</a:t>
            </a:r>
            <a:r>
              <a:rPr lang="en-US" sz="2400" b="0" dirty="0" smtClean="0">
                <a:solidFill>
                  <a:schemeClr val="tx1"/>
                </a:solidFill>
              </a:rPr>
              <a:t>yclophosphamide: </a:t>
            </a:r>
            <a:r>
              <a:rPr lang="en-US" sz="2400" dirty="0" smtClean="0"/>
              <a:t>(1 cycle = 1 dose q21 days)</a:t>
            </a:r>
          </a:p>
          <a:p>
            <a:pPr algn="ctr"/>
            <a:r>
              <a:rPr lang="en-US" sz="2400" dirty="0" smtClean="0"/>
              <a:t>1 Cycle</a:t>
            </a:r>
          </a:p>
          <a:p>
            <a:pPr algn="ctr"/>
            <a:r>
              <a:rPr lang="en-US" sz="2400" dirty="0" smtClean="0">
                <a:solidFill>
                  <a:schemeClr val="bg1">
                    <a:lumMod val="65000"/>
                  </a:schemeClr>
                </a:solidFill>
              </a:rPr>
              <a:t>Then</a:t>
            </a:r>
          </a:p>
          <a:p>
            <a:pPr algn="ctr"/>
            <a:r>
              <a:rPr lang="en-US" sz="2400" dirty="0" smtClean="0"/>
              <a:t>Radiation therapy if pt had Lumpectomy</a:t>
            </a:r>
          </a:p>
          <a:p>
            <a:pPr algn="ctr"/>
            <a:r>
              <a:rPr lang="en-US" sz="2400" dirty="0" smtClean="0">
                <a:solidFill>
                  <a:srgbClr val="A6A6A6"/>
                </a:solidFill>
              </a:rPr>
              <a:t>Then</a:t>
            </a:r>
          </a:p>
          <a:p>
            <a:pPr algn="ctr"/>
            <a:r>
              <a:rPr lang="en-US" sz="2400" dirty="0" smtClean="0"/>
              <a:t>Complete Cycle 2-4</a:t>
            </a:r>
          </a:p>
        </p:txBody>
      </p:sp>
      <p:cxnSp>
        <p:nvCxnSpPr>
          <p:cNvPr id="7" name="Straight Arrow Connector 6"/>
          <p:cNvCxnSpPr>
            <a:stCxn id="4" idx="2"/>
            <a:endCxn id="6" idx="0"/>
          </p:cNvCxnSpPr>
          <p:nvPr/>
        </p:nvCxnSpPr>
        <p:spPr>
          <a:xfrm>
            <a:off x="7758820" y="1314111"/>
            <a:ext cx="0" cy="559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6" idx="2"/>
            <a:endCxn id="5" idx="0"/>
          </p:cNvCxnSpPr>
          <p:nvPr/>
        </p:nvCxnSpPr>
        <p:spPr>
          <a:xfrm>
            <a:off x="7758820" y="4182132"/>
            <a:ext cx="24057" cy="3421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751132" y="5790838"/>
            <a:ext cx="2622533" cy="461665"/>
          </a:xfrm>
          <a:prstGeom prst="rect">
            <a:avLst/>
          </a:prstGeom>
          <a:noFill/>
        </p:spPr>
        <p:txBody>
          <a:bodyPr wrap="none" rtlCol="0">
            <a:spAutoFit/>
          </a:bodyPr>
          <a:lstStyle/>
          <a:p>
            <a:r>
              <a:rPr lang="en-US" sz="2400" dirty="0" smtClean="0"/>
              <a:t>HER2/</a:t>
            </a:r>
            <a:r>
              <a:rPr lang="en-US" sz="2400" dirty="0" err="1" smtClean="0"/>
              <a:t>neu</a:t>
            </a:r>
            <a:r>
              <a:rPr lang="en-US" sz="2400" dirty="0" smtClean="0"/>
              <a:t> Negative </a:t>
            </a:r>
            <a:endParaRPr lang="en-US" sz="2400" dirty="0"/>
          </a:p>
        </p:txBody>
      </p:sp>
      <p:sp>
        <p:nvSpPr>
          <p:cNvPr id="10" name="TextBox 9"/>
          <p:cNvSpPr txBox="1"/>
          <p:nvPr/>
        </p:nvSpPr>
        <p:spPr>
          <a:xfrm>
            <a:off x="9468919" y="5848266"/>
            <a:ext cx="2490736" cy="461665"/>
          </a:xfrm>
          <a:prstGeom prst="rect">
            <a:avLst/>
          </a:prstGeom>
          <a:noFill/>
        </p:spPr>
        <p:txBody>
          <a:bodyPr wrap="none" rtlCol="0">
            <a:spAutoFit/>
          </a:bodyPr>
          <a:lstStyle/>
          <a:p>
            <a:r>
              <a:rPr lang="en-US" sz="2400" dirty="0" smtClean="0"/>
              <a:t>HER2/</a:t>
            </a:r>
            <a:r>
              <a:rPr lang="en-US" sz="2400" dirty="0" err="1" smtClean="0"/>
              <a:t>neu</a:t>
            </a:r>
            <a:r>
              <a:rPr lang="en-US" sz="2400" dirty="0" smtClean="0"/>
              <a:t> Positive</a:t>
            </a:r>
            <a:endParaRPr lang="en-US" sz="2400" dirty="0"/>
          </a:p>
        </p:txBody>
      </p:sp>
      <p:cxnSp>
        <p:nvCxnSpPr>
          <p:cNvPr id="11" name="Straight Connector 10"/>
          <p:cNvCxnSpPr>
            <a:stCxn id="5" idx="2"/>
            <a:endCxn id="9" idx="0"/>
          </p:cNvCxnSpPr>
          <p:nvPr/>
        </p:nvCxnSpPr>
        <p:spPr>
          <a:xfrm flipH="1">
            <a:off x="5062399" y="5355245"/>
            <a:ext cx="2720478" cy="4355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2"/>
            <a:endCxn id="10" idx="0"/>
          </p:cNvCxnSpPr>
          <p:nvPr/>
        </p:nvCxnSpPr>
        <p:spPr>
          <a:xfrm>
            <a:off x="7782877" y="5355245"/>
            <a:ext cx="2931410" cy="493021"/>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07105" y="6644604"/>
            <a:ext cx="1077639" cy="830997"/>
          </a:xfrm>
          <a:prstGeom prst="rect">
            <a:avLst/>
          </a:prstGeom>
          <a:noFill/>
        </p:spPr>
        <p:txBody>
          <a:bodyPr wrap="none" rtlCol="0">
            <a:spAutoFit/>
          </a:bodyPr>
          <a:lstStyle/>
          <a:p>
            <a:pPr algn="ctr"/>
            <a:r>
              <a:rPr lang="en-US" sz="2400" dirty="0" smtClean="0"/>
              <a:t>Give</a:t>
            </a:r>
          </a:p>
          <a:p>
            <a:r>
              <a:rPr lang="en-US" sz="2400" dirty="0" smtClean="0">
                <a:solidFill>
                  <a:srgbClr val="660066"/>
                </a:solidFill>
              </a:rPr>
              <a:t>Taxane</a:t>
            </a:r>
          </a:p>
        </p:txBody>
      </p:sp>
      <p:sp>
        <p:nvSpPr>
          <p:cNvPr id="14" name="TextBox 13"/>
          <p:cNvSpPr txBox="1"/>
          <p:nvPr/>
        </p:nvSpPr>
        <p:spPr>
          <a:xfrm>
            <a:off x="8454293" y="6701748"/>
            <a:ext cx="4519988" cy="830997"/>
          </a:xfrm>
          <a:prstGeom prst="rect">
            <a:avLst/>
          </a:prstGeom>
          <a:noFill/>
        </p:spPr>
        <p:txBody>
          <a:bodyPr wrap="none" rtlCol="0">
            <a:spAutoFit/>
          </a:bodyPr>
          <a:lstStyle/>
          <a:p>
            <a:pPr algn="ctr"/>
            <a:r>
              <a:rPr lang="en-US" sz="2400" dirty="0" smtClean="0">
                <a:solidFill>
                  <a:srgbClr val="000000"/>
                </a:solidFill>
              </a:rPr>
              <a:t>Give</a:t>
            </a:r>
          </a:p>
          <a:p>
            <a:pPr algn="ctr"/>
            <a:r>
              <a:rPr lang="en-US" sz="2400" dirty="0" smtClean="0">
                <a:solidFill>
                  <a:srgbClr val="660066"/>
                </a:solidFill>
              </a:rPr>
              <a:t>Taxane</a:t>
            </a:r>
            <a:r>
              <a:rPr lang="en-US" sz="2400" dirty="0" smtClean="0"/>
              <a:t> + </a:t>
            </a:r>
            <a:r>
              <a:rPr lang="en-US" sz="2400" b="1" dirty="0" smtClean="0"/>
              <a:t>Trastuzumab</a:t>
            </a:r>
            <a:r>
              <a:rPr lang="en-US" sz="2400" dirty="0" smtClean="0"/>
              <a:t> (Herceptin)</a:t>
            </a:r>
          </a:p>
        </p:txBody>
      </p:sp>
      <p:cxnSp>
        <p:nvCxnSpPr>
          <p:cNvPr id="15" name="Straight Arrow Connector 14"/>
          <p:cNvCxnSpPr>
            <a:stCxn id="9" idx="2"/>
            <a:endCxn id="13" idx="0"/>
          </p:cNvCxnSpPr>
          <p:nvPr/>
        </p:nvCxnSpPr>
        <p:spPr>
          <a:xfrm flipH="1">
            <a:off x="5045925" y="6252503"/>
            <a:ext cx="16474" cy="392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2"/>
            <a:endCxn id="14" idx="0"/>
          </p:cNvCxnSpPr>
          <p:nvPr/>
        </p:nvCxnSpPr>
        <p:spPr>
          <a:xfrm>
            <a:off x="10714287" y="6309931"/>
            <a:ext cx="0" cy="3918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191623" y="8209541"/>
            <a:ext cx="1369035" cy="830997"/>
          </a:xfrm>
          <a:prstGeom prst="rect">
            <a:avLst/>
          </a:prstGeom>
          <a:noFill/>
        </p:spPr>
        <p:txBody>
          <a:bodyPr wrap="none" rtlCol="0">
            <a:spAutoFit/>
          </a:bodyPr>
          <a:lstStyle/>
          <a:p>
            <a:pPr algn="ctr"/>
            <a:r>
              <a:rPr lang="en-US" sz="2400" dirty="0" smtClean="0"/>
              <a:t>Then </a:t>
            </a:r>
          </a:p>
          <a:p>
            <a:pPr algn="ctr"/>
            <a:r>
              <a:rPr lang="en-US" sz="2400" dirty="0" smtClean="0"/>
              <a:t>Hormone</a:t>
            </a:r>
            <a:endParaRPr lang="en-US" sz="2400" dirty="0"/>
          </a:p>
        </p:txBody>
      </p:sp>
      <p:cxnSp>
        <p:nvCxnSpPr>
          <p:cNvPr id="28" name="Straight Arrow Connector 27"/>
          <p:cNvCxnSpPr>
            <a:stCxn id="13" idx="2"/>
            <a:endCxn id="26" idx="0"/>
          </p:cNvCxnSpPr>
          <p:nvPr/>
        </p:nvCxnSpPr>
        <p:spPr>
          <a:xfrm>
            <a:off x="5045925" y="7475601"/>
            <a:ext cx="2830216" cy="7339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2"/>
            <a:endCxn id="26" idx="0"/>
          </p:cNvCxnSpPr>
          <p:nvPr/>
        </p:nvCxnSpPr>
        <p:spPr>
          <a:xfrm flipH="1">
            <a:off x="7876141" y="7532745"/>
            <a:ext cx="2838146" cy="676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69236" y="8280948"/>
            <a:ext cx="1970203" cy="759589"/>
          </a:xfrm>
          <a:prstGeom prst="rect">
            <a:avLst/>
          </a:prstGeom>
          <a:noFill/>
          <a:ln w="63500">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2" name="TextBox 51"/>
          <p:cNvSpPr txBox="1"/>
          <p:nvPr/>
        </p:nvSpPr>
        <p:spPr>
          <a:xfrm>
            <a:off x="7132492" y="7"/>
            <a:ext cx="1223412" cy="492443"/>
          </a:xfrm>
          <a:prstGeom prst="rect">
            <a:avLst/>
          </a:prstGeom>
          <a:noFill/>
        </p:spPr>
        <p:txBody>
          <a:bodyPr wrap="none" rtlCol="0">
            <a:spAutoFit/>
          </a:bodyPr>
          <a:lstStyle/>
          <a:p>
            <a:r>
              <a:rPr lang="en-US" dirty="0" smtClean="0">
                <a:solidFill>
                  <a:srgbClr val="A6A6A6"/>
                </a:solidFill>
              </a:rPr>
              <a:t>Surgery</a:t>
            </a:r>
            <a:endParaRPr lang="en-US" dirty="0">
              <a:solidFill>
                <a:srgbClr val="A6A6A6"/>
              </a:solidFill>
            </a:endParaRPr>
          </a:p>
        </p:txBody>
      </p:sp>
      <p:cxnSp>
        <p:nvCxnSpPr>
          <p:cNvPr id="54" name="Straight Arrow Connector 53"/>
          <p:cNvCxnSpPr>
            <a:stCxn id="52" idx="2"/>
            <a:endCxn id="4" idx="0"/>
          </p:cNvCxnSpPr>
          <p:nvPr/>
        </p:nvCxnSpPr>
        <p:spPr>
          <a:xfrm>
            <a:off x="7744198" y="492450"/>
            <a:ext cx="14622" cy="359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106298" y="2735068"/>
            <a:ext cx="1525528" cy="492443"/>
          </a:xfrm>
          <a:prstGeom prst="rect">
            <a:avLst/>
          </a:prstGeom>
          <a:noFill/>
        </p:spPr>
        <p:txBody>
          <a:bodyPr wrap="none" rtlCol="0">
            <a:spAutoFit/>
          </a:bodyPr>
          <a:lstStyle/>
          <a:p>
            <a:r>
              <a:rPr lang="en-US" dirty="0" smtClean="0"/>
              <a:t> 12 weeks</a:t>
            </a:r>
            <a:endParaRPr lang="en-US" dirty="0"/>
          </a:p>
        </p:txBody>
      </p:sp>
      <p:sp>
        <p:nvSpPr>
          <p:cNvPr id="56" name="TextBox 55"/>
          <p:cNvSpPr txBox="1"/>
          <p:nvPr/>
        </p:nvSpPr>
        <p:spPr>
          <a:xfrm>
            <a:off x="1212032" y="6200428"/>
            <a:ext cx="1435659" cy="492443"/>
          </a:xfrm>
          <a:prstGeom prst="rect">
            <a:avLst/>
          </a:prstGeom>
          <a:noFill/>
        </p:spPr>
        <p:txBody>
          <a:bodyPr wrap="none" rtlCol="0">
            <a:spAutoFit/>
          </a:bodyPr>
          <a:lstStyle/>
          <a:p>
            <a:r>
              <a:rPr lang="en-US" dirty="0" smtClean="0"/>
              <a:t>3 weeks?</a:t>
            </a:r>
            <a:endParaRPr lang="en-US" dirty="0"/>
          </a:p>
        </p:txBody>
      </p:sp>
      <p:sp>
        <p:nvSpPr>
          <p:cNvPr id="57" name="TextBox 56"/>
          <p:cNvSpPr txBox="1"/>
          <p:nvPr/>
        </p:nvSpPr>
        <p:spPr>
          <a:xfrm>
            <a:off x="1400340" y="8034726"/>
            <a:ext cx="1152216" cy="492443"/>
          </a:xfrm>
          <a:prstGeom prst="rect">
            <a:avLst/>
          </a:prstGeom>
          <a:noFill/>
        </p:spPr>
        <p:txBody>
          <a:bodyPr wrap="none" rtlCol="0">
            <a:spAutoFit/>
          </a:bodyPr>
          <a:lstStyle/>
          <a:p>
            <a:r>
              <a:rPr lang="en-US" dirty="0" smtClean="0"/>
              <a:t>5 years</a:t>
            </a:r>
            <a:endParaRPr lang="en-US" dirty="0"/>
          </a:p>
        </p:txBody>
      </p:sp>
      <p:sp>
        <p:nvSpPr>
          <p:cNvPr id="59" name="TextBox 58"/>
          <p:cNvSpPr txBox="1"/>
          <p:nvPr/>
        </p:nvSpPr>
        <p:spPr>
          <a:xfrm>
            <a:off x="1345118" y="82822"/>
            <a:ext cx="1281158" cy="492443"/>
          </a:xfrm>
          <a:prstGeom prst="rect">
            <a:avLst/>
          </a:prstGeom>
          <a:noFill/>
        </p:spPr>
        <p:txBody>
          <a:bodyPr wrap="none" rtlCol="0">
            <a:spAutoFit/>
          </a:bodyPr>
          <a:lstStyle/>
          <a:p>
            <a:r>
              <a:rPr lang="en-US" dirty="0" smtClean="0"/>
              <a:t>4 weeks</a:t>
            </a:r>
            <a:endParaRPr lang="en-US" dirty="0"/>
          </a:p>
        </p:txBody>
      </p:sp>
      <p:sp>
        <p:nvSpPr>
          <p:cNvPr id="60" name="Left Brace 59"/>
          <p:cNvSpPr/>
          <p:nvPr/>
        </p:nvSpPr>
        <p:spPr>
          <a:xfrm>
            <a:off x="2631826" y="769631"/>
            <a:ext cx="800733" cy="4502799"/>
          </a:xfrm>
          <a:prstGeom prst="leftBrace">
            <a:avLst>
              <a:gd name="adj1" fmla="val 1438"/>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Left Brace 60"/>
          <p:cNvSpPr/>
          <p:nvPr/>
        </p:nvSpPr>
        <p:spPr>
          <a:xfrm>
            <a:off x="2631826" y="5355245"/>
            <a:ext cx="800733" cy="21775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Left Brace 61"/>
          <p:cNvSpPr/>
          <p:nvPr/>
        </p:nvSpPr>
        <p:spPr>
          <a:xfrm>
            <a:off x="2631826" y="7615560"/>
            <a:ext cx="800733" cy="142497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Left Brace 62"/>
          <p:cNvSpPr/>
          <p:nvPr/>
        </p:nvSpPr>
        <p:spPr>
          <a:xfrm>
            <a:off x="2631826" y="110427"/>
            <a:ext cx="800733" cy="49244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107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5510" y="717718"/>
            <a:ext cx="8021791" cy="3293209"/>
          </a:xfrm>
          <a:prstGeom prst="rect">
            <a:avLst/>
          </a:prstGeom>
          <a:noFill/>
        </p:spPr>
        <p:txBody>
          <a:bodyPr wrap="none" rtlCol="0">
            <a:spAutoFit/>
          </a:bodyPr>
          <a:lstStyle/>
          <a:p>
            <a:r>
              <a:rPr lang="en-US" u="sng" dirty="0" smtClean="0"/>
              <a:t>General Tx:</a:t>
            </a:r>
          </a:p>
          <a:p>
            <a:endParaRPr lang="en-US" dirty="0"/>
          </a:p>
          <a:p>
            <a:r>
              <a:rPr lang="en-US" dirty="0" smtClean="0"/>
              <a:t>Surgery: Lumpectomy or Mastectomy </a:t>
            </a:r>
          </a:p>
          <a:p>
            <a:r>
              <a:rPr lang="en-US" dirty="0" smtClean="0"/>
              <a:t>   +</a:t>
            </a:r>
          </a:p>
          <a:p>
            <a:r>
              <a:rPr lang="en-US" dirty="0" smtClean="0"/>
              <a:t>Adjuvant Treatment: Endocrine or </a:t>
            </a:r>
            <a:r>
              <a:rPr lang="en-US" dirty="0" smtClean="0">
                <a:solidFill>
                  <a:srgbClr val="800000"/>
                </a:solidFill>
              </a:rPr>
              <a:t>Chemotherapy</a:t>
            </a:r>
          </a:p>
          <a:p>
            <a:r>
              <a:rPr lang="en-US" dirty="0" smtClean="0"/>
              <a:t>	If lumpectomy, give radiation after 1</a:t>
            </a:r>
            <a:r>
              <a:rPr lang="en-US" baseline="30000" dirty="0" smtClean="0"/>
              <a:t>st</a:t>
            </a:r>
            <a:r>
              <a:rPr lang="en-US" dirty="0" smtClean="0"/>
              <a:t> dose of chemo</a:t>
            </a:r>
          </a:p>
          <a:p>
            <a:r>
              <a:rPr lang="en-US" dirty="0" smtClean="0"/>
              <a:t>  +</a:t>
            </a:r>
            <a:endParaRPr lang="en-US" dirty="0"/>
          </a:p>
          <a:p>
            <a:r>
              <a:rPr lang="en-US" dirty="0" smtClean="0"/>
              <a:t>Get: tissue from lymph nodes</a:t>
            </a:r>
          </a:p>
        </p:txBody>
      </p:sp>
    </p:spTree>
    <p:extLst>
      <p:ext uri="{BB962C8B-B14F-4D97-AF65-F5344CB8AC3E}">
        <p14:creationId xmlns:p14="http://schemas.microsoft.com/office/powerpoint/2010/main" val="34690214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268210" y="88662"/>
            <a:ext cx="1223412" cy="492443"/>
          </a:xfrm>
          <a:prstGeom prst="rect">
            <a:avLst/>
          </a:prstGeom>
          <a:noFill/>
        </p:spPr>
        <p:txBody>
          <a:bodyPr wrap="none" rtlCol="0">
            <a:spAutoFit/>
          </a:bodyPr>
          <a:lstStyle/>
          <a:p>
            <a:r>
              <a:rPr lang="en-US" dirty="0" smtClean="0"/>
              <a:t>Surgery</a:t>
            </a:r>
            <a:endParaRPr lang="en-US" dirty="0"/>
          </a:p>
        </p:txBody>
      </p:sp>
      <p:sp>
        <p:nvSpPr>
          <p:cNvPr id="11" name="TextBox 10"/>
          <p:cNvSpPr txBox="1"/>
          <p:nvPr/>
        </p:nvSpPr>
        <p:spPr>
          <a:xfrm>
            <a:off x="4678801" y="1879664"/>
            <a:ext cx="3527052" cy="892552"/>
          </a:xfrm>
          <a:prstGeom prst="rect">
            <a:avLst/>
          </a:prstGeom>
          <a:noFill/>
        </p:spPr>
        <p:txBody>
          <a:bodyPr wrap="none" rtlCol="0">
            <a:spAutoFit/>
          </a:bodyPr>
          <a:lstStyle/>
          <a:p>
            <a:pPr algn="ctr"/>
            <a:r>
              <a:rPr lang="en-US" dirty="0" smtClean="0"/>
              <a:t>Radiation</a:t>
            </a:r>
          </a:p>
          <a:p>
            <a:pPr algn="ctr"/>
            <a:r>
              <a:rPr lang="en-US" dirty="0" smtClean="0"/>
              <a:t>AFTER 1 round of chemo</a:t>
            </a:r>
            <a:endParaRPr lang="en-US" dirty="0"/>
          </a:p>
        </p:txBody>
      </p:sp>
      <p:sp>
        <p:nvSpPr>
          <p:cNvPr id="12" name="TextBox 11"/>
          <p:cNvSpPr txBox="1"/>
          <p:nvPr/>
        </p:nvSpPr>
        <p:spPr>
          <a:xfrm>
            <a:off x="1672131" y="1911697"/>
            <a:ext cx="2462633" cy="892552"/>
          </a:xfrm>
          <a:prstGeom prst="rect">
            <a:avLst/>
          </a:prstGeom>
          <a:noFill/>
        </p:spPr>
        <p:txBody>
          <a:bodyPr wrap="none" rtlCol="0">
            <a:spAutoFit/>
          </a:bodyPr>
          <a:lstStyle/>
          <a:p>
            <a:pPr algn="ctr"/>
            <a:r>
              <a:rPr lang="en-US" dirty="0" smtClean="0"/>
              <a:t>Lumpectomy</a:t>
            </a:r>
          </a:p>
          <a:p>
            <a:pPr algn="ctr"/>
            <a:r>
              <a:rPr lang="en-US" dirty="0" smtClean="0"/>
              <a:t>(remove a piece)</a:t>
            </a:r>
            <a:endParaRPr lang="en-US" dirty="0"/>
          </a:p>
        </p:txBody>
      </p:sp>
      <p:sp>
        <p:nvSpPr>
          <p:cNvPr id="13" name="TextBox 12"/>
          <p:cNvSpPr txBox="1"/>
          <p:nvPr/>
        </p:nvSpPr>
        <p:spPr>
          <a:xfrm>
            <a:off x="9940120" y="1886649"/>
            <a:ext cx="1890261" cy="892552"/>
          </a:xfrm>
          <a:prstGeom prst="rect">
            <a:avLst/>
          </a:prstGeom>
          <a:noFill/>
        </p:spPr>
        <p:txBody>
          <a:bodyPr wrap="none" rtlCol="0">
            <a:spAutoFit/>
          </a:bodyPr>
          <a:lstStyle/>
          <a:p>
            <a:pPr algn="ctr"/>
            <a:r>
              <a:rPr lang="en-US" dirty="0" smtClean="0"/>
              <a:t>Mastectomy</a:t>
            </a:r>
          </a:p>
          <a:p>
            <a:pPr algn="ctr"/>
            <a:r>
              <a:rPr lang="en-US" dirty="0" smtClean="0"/>
              <a:t>(remove all)</a:t>
            </a:r>
            <a:endParaRPr lang="en-US" dirty="0"/>
          </a:p>
        </p:txBody>
      </p:sp>
      <p:sp>
        <p:nvSpPr>
          <p:cNvPr id="26" name="TextBox 25"/>
          <p:cNvSpPr txBox="1"/>
          <p:nvPr/>
        </p:nvSpPr>
        <p:spPr>
          <a:xfrm>
            <a:off x="4265750" y="2023224"/>
            <a:ext cx="414597" cy="646331"/>
          </a:xfrm>
          <a:prstGeom prst="rect">
            <a:avLst/>
          </a:prstGeom>
          <a:noFill/>
        </p:spPr>
        <p:txBody>
          <a:bodyPr wrap="none" rtlCol="0">
            <a:spAutoFit/>
          </a:bodyPr>
          <a:lstStyle/>
          <a:p>
            <a:r>
              <a:rPr lang="en-US" sz="3600" dirty="0" smtClean="0"/>
              <a:t>+</a:t>
            </a:r>
            <a:endParaRPr lang="en-US" sz="3600" dirty="0"/>
          </a:p>
        </p:txBody>
      </p:sp>
      <p:cxnSp>
        <p:nvCxnSpPr>
          <p:cNvPr id="28" name="Straight Connector 27"/>
          <p:cNvCxnSpPr>
            <a:stCxn id="10" idx="2"/>
          </p:cNvCxnSpPr>
          <p:nvPr/>
        </p:nvCxnSpPr>
        <p:spPr>
          <a:xfrm flipH="1">
            <a:off x="4303540" y="581105"/>
            <a:ext cx="2576376" cy="1250167"/>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222303">
            <a:off x="8046872" y="770731"/>
            <a:ext cx="1177939" cy="492443"/>
          </a:xfrm>
          <a:prstGeom prst="rect">
            <a:avLst/>
          </a:prstGeom>
          <a:noFill/>
        </p:spPr>
        <p:txBody>
          <a:bodyPr wrap="none" rtlCol="0">
            <a:spAutoFit/>
          </a:bodyPr>
          <a:lstStyle/>
          <a:p>
            <a:r>
              <a:rPr lang="en-US" dirty="0" smtClean="0"/>
              <a:t>Serious</a:t>
            </a:r>
            <a:endParaRPr lang="en-US" dirty="0"/>
          </a:p>
        </p:txBody>
      </p:sp>
      <p:sp>
        <p:nvSpPr>
          <p:cNvPr id="32" name="TextBox 31"/>
          <p:cNvSpPr txBox="1"/>
          <p:nvPr/>
        </p:nvSpPr>
        <p:spPr>
          <a:xfrm rot="20206262">
            <a:off x="4121726" y="809729"/>
            <a:ext cx="2036410" cy="492443"/>
          </a:xfrm>
          <a:prstGeom prst="rect">
            <a:avLst/>
          </a:prstGeom>
          <a:noFill/>
        </p:spPr>
        <p:txBody>
          <a:bodyPr wrap="none" rtlCol="0">
            <a:spAutoFit/>
          </a:bodyPr>
          <a:lstStyle/>
          <a:p>
            <a:r>
              <a:rPr lang="en-US" dirty="0" smtClean="0"/>
              <a:t>Benign tumor</a:t>
            </a:r>
            <a:endParaRPr lang="en-US" dirty="0"/>
          </a:p>
        </p:txBody>
      </p:sp>
      <p:sp>
        <p:nvSpPr>
          <p:cNvPr id="35" name="TextBox 34"/>
          <p:cNvSpPr txBox="1"/>
          <p:nvPr/>
        </p:nvSpPr>
        <p:spPr>
          <a:xfrm>
            <a:off x="185538" y="3557018"/>
            <a:ext cx="13322215" cy="2092881"/>
          </a:xfrm>
          <a:prstGeom prst="rect">
            <a:avLst/>
          </a:prstGeom>
          <a:noFill/>
        </p:spPr>
        <p:txBody>
          <a:bodyPr wrap="none" rtlCol="0">
            <a:spAutoFit/>
          </a:bodyPr>
          <a:lstStyle/>
          <a:p>
            <a:pPr algn="ctr"/>
            <a:r>
              <a:rPr lang="en-US" dirty="0" smtClean="0"/>
              <a:t>Get: </a:t>
            </a:r>
          </a:p>
          <a:p>
            <a:pPr algn="ctr"/>
            <a:r>
              <a:rPr lang="en-US" dirty="0" smtClean="0"/>
              <a:t>Axillary Lymph Node Dissection</a:t>
            </a:r>
          </a:p>
          <a:p>
            <a:pPr algn="ctr"/>
            <a:r>
              <a:rPr lang="en-US" dirty="0" smtClean="0">
                <a:hlinkClick r:id="rId3"/>
              </a:rPr>
              <a:t>(Determines </a:t>
            </a:r>
            <a:r>
              <a:rPr lang="en-US" dirty="0">
                <a:hlinkClick r:id="rId3"/>
              </a:rPr>
              <a:t>if breast cancer has spread to the lymph nodes. An important part of staging </a:t>
            </a:r>
            <a:r>
              <a:rPr lang="en-US" dirty="0" smtClean="0">
                <a:hlinkClick r:id="rId3"/>
              </a:rPr>
              <a:t>cancer</a:t>
            </a:r>
            <a:r>
              <a:rPr lang="en-US" dirty="0"/>
              <a:t>)</a:t>
            </a:r>
            <a:endParaRPr lang="en-US" dirty="0" smtClean="0"/>
          </a:p>
          <a:p>
            <a:pPr algn="ctr"/>
            <a:r>
              <a:rPr lang="en-US" dirty="0" smtClean="0"/>
              <a:t>+</a:t>
            </a:r>
          </a:p>
          <a:p>
            <a:pPr algn="ctr"/>
            <a:r>
              <a:rPr lang="en-US" dirty="0" smtClean="0">
                <a:hlinkClick r:id="rId4"/>
              </a:rPr>
              <a:t>Hormone Statue: ER/PR</a:t>
            </a:r>
            <a:endParaRPr lang="en-US" dirty="0"/>
          </a:p>
        </p:txBody>
      </p:sp>
      <p:sp>
        <p:nvSpPr>
          <p:cNvPr id="42" name="Left Brace 41"/>
          <p:cNvSpPr/>
          <p:nvPr/>
        </p:nvSpPr>
        <p:spPr>
          <a:xfrm rot="16200000">
            <a:off x="6402778" y="-2812060"/>
            <a:ext cx="834487" cy="11774891"/>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9" name="Straight Connector 48"/>
          <p:cNvCxnSpPr>
            <a:stCxn id="10" idx="2"/>
          </p:cNvCxnSpPr>
          <p:nvPr/>
        </p:nvCxnSpPr>
        <p:spPr>
          <a:xfrm>
            <a:off x="6879916" y="581105"/>
            <a:ext cx="3060204" cy="1250167"/>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883416" y="6183409"/>
            <a:ext cx="3840778" cy="892552"/>
          </a:xfrm>
          <a:prstGeom prst="rect">
            <a:avLst/>
          </a:prstGeom>
          <a:noFill/>
        </p:spPr>
        <p:txBody>
          <a:bodyPr wrap="none" rtlCol="0">
            <a:spAutoFit/>
          </a:bodyPr>
          <a:lstStyle/>
          <a:p>
            <a:pPr algn="ctr"/>
            <a:r>
              <a:rPr lang="en-US" dirty="0" smtClean="0"/>
              <a:t>ER/PR Positive</a:t>
            </a:r>
          </a:p>
          <a:p>
            <a:pPr algn="ctr"/>
            <a:r>
              <a:rPr lang="en-US" dirty="0" smtClean="0"/>
              <a:t>(receptive to endocrine Tx)</a:t>
            </a:r>
            <a:endParaRPr lang="en-US" dirty="0"/>
          </a:p>
        </p:txBody>
      </p:sp>
      <p:sp>
        <p:nvSpPr>
          <p:cNvPr id="53" name="TextBox 52"/>
          <p:cNvSpPr txBox="1"/>
          <p:nvPr/>
        </p:nvSpPr>
        <p:spPr>
          <a:xfrm>
            <a:off x="7553175" y="6211014"/>
            <a:ext cx="4378848" cy="892552"/>
          </a:xfrm>
          <a:prstGeom prst="rect">
            <a:avLst/>
          </a:prstGeom>
          <a:noFill/>
        </p:spPr>
        <p:txBody>
          <a:bodyPr wrap="none" rtlCol="0">
            <a:spAutoFit/>
          </a:bodyPr>
          <a:lstStyle/>
          <a:p>
            <a:pPr algn="ctr"/>
            <a:r>
              <a:rPr lang="en-US" dirty="0" smtClean="0"/>
              <a:t>ER/PR Negative</a:t>
            </a:r>
          </a:p>
          <a:p>
            <a:pPr algn="ctr"/>
            <a:r>
              <a:rPr lang="en-US" dirty="0" smtClean="0"/>
              <a:t>(not receptive to endocrine Tx)</a:t>
            </a:r>
            <a:endParaRPr lang="en-US" dirty="0"/>
          </a:p>
        </p:txBody>
      </p:sp>
      <p:cxnSp>
        <p:nvCxnSpPr>
          <p:cNvPr id="55" name="Straight Connector 54"/>
          <p:cNvCxnSpPr>
            <a:stCxn id="35" idx="2"/>
            <a:endCxn id="52" idx="0"/>
          </p:cNvCxnSpPr>
          <p:nvPr/>
        </p:nvCxnSpPr>
        <p:spPr>
          <a:xfrm flipH="1">
            <a:off x="3803805" y="5649899"/>
            <a:ext cx="3042841" cy="533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35" idx="2"/>
            <a:endCxn id="53" idx="0"/>
          </p:cNvCxnSpPr>
          <p:nvPr/>
        </p:nvCxnSpPr>
        <p:spPr>
          <a:xfrm>
            <a:off x="6846646" y="5649899"/>
            <a:ext cx="2895953" cy="561115"/>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635842" y="7801033"/>
            <a:ext cx="2200517" cy="492443"/>
          </a:xfrm>
          <a:prstGeom prst="rect">
            <a:avLst/>
          </a:prstGeom>
          <a:noFill/>
          <a:ln w="63500">
            <a:solidFill>
              <a:srgbClr val="800000"/>
            </a:solidFill>
          </a:ln>
        </p:spPr>
        <p:txBody>
          <a:bodyPr wrap="none" rtlCol="0">
            <a:spAutoFit/>
          </a:bodyPr>
          <a:lstStyle/>
          <a:p>
            <a:r>
              <a:rPr lang="en-US" dirty="0" smtClean="0"/>
              <a:t>Chemotherapy</a:t>
            </a:r>
            <a:endParaRPr lang="en-US" dirty="0"/>
          </a:p>
        </p:txBody>
      </p:sp>
      <p:cxnSp>
        <p:nvCxnSpPr>
          <p:cNvPr id="62" name="Straight Arrow Connector 61"/>
          <p:cNvCxnSpPr>
            <a:stCxn id="53" idx="2"/>
            <a:endCxn id="60" idx="0"/>
          </p:cNvCxnSpPr>
          <p:nvPr/>
        </p:nvCxnSpPr>
        <p:spPr>
          <a:xfrm flipH="1">
            <a:off x="9736101" y="7103566"/>
            <a:ext cx="6498" cy="697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099257" y="7729913"/>
            <a:ext cx="1851789" cy="892552"/>
          </a:xfrm>
          <a:prstGeom prst="rect">
            <a:avLst/>
          </a:prstGeom>
          <a:noFill/>
        </p:spPr>
        <p:txBody>
          <a:bodyPr wrap="none" rtlCol="0">
            <a:spAutoFit/>
          </a:bodyPr>
          <a:lstStyle/>
          <a:p>
            <a:pPr algn="ctr"/>
            <a:r>
              <a:rPr lang="en-US" dirty="0" smtClean="0"/>
              <a:t>Low Risk</a:t>
            </a:r>
          </a:p>
          <a:p>
            <a:pPr algn="ctr"/>
            <a:r>
              <a:rPr lang="en-US" dirty="0" smtClean="0"/>
              <a:t>Hormone Tx</a:t>
            </a:r>
            <a:endParaRPr lang="en-US" dirty="0"/>
          </a:p>
        </p:txBody>
      </p:sp>
      <p:cxnSp>
        <p:nvCxnSpPr>
          <p:cNvPr id="66" name="Straight Connector 65"/>
          <p:cNvCxnSpPr>
            <a:stCxn id="52" idx="2"/>
            <a:endCxn id="64" idx="0"/>
          </p:cNvCxnSpPr>
          <p:nvPr/>
        </p:nvCxnSpPr>
        <p:spPr>
          <a:xfrm flipH="1">
            <a:off x="2025152" y="7075961"/>
            <a:ext cx="1778653" cy="653952"/>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3805073" y="7729913"/>
            <a:ext cx="3433602" cy="892552"/>
          </a:xfrm>
          <a:prstGeom prst="rect">
            <a:avLst/>
          </a:prstGeom>
          <a:noFill/>
        </p:spPr>
        <p:txBody>
          <a:bodyPr wrap="none" rtlCol="0">
            <a:spAutoFit/>
          </a:bodyPr>
          <a:lstStyle/>
          <a:p>
            <a:pPr algn="ctr"/>
            <a:r>
              <a:rPr lang="en-US" dirty="0" smtClean="0"/>
              <a:t>High Risk</a:t>
            </a:r>
          </a:p>
          <a:p>
            <a:pPr algn="ctr"/>
            <a:r>
              <a:rPr lang="en-US" dirty="0" smtClean="0"/>
              <a:t>Chemo   then  Hormone</a:t>
            </a:r>
            <a:endParaRPr lang="en-US" dirty="0"/>
          </a:p>
        </p:txBody>
      </p:sp>
      <p:cxnSp>
        <p:nvCxnSpPr>
          <p:cNvPr id="69" name="Straight Connector 68"/>
          <p:cNvCxnSpPr>
            <a:stCxn id="52" idx="2"/>
            <a:endCxn id="67" idx="0"/>
          </p:cNvCxnSpPr>
          <p:nvPr/>
        </p:nvCxnSpPr>
        <p:spPr>
          <a:xfrm>
            <a:off x="3803805" y="7075961"/>
            <a:ext cx="1718069" cy="653952"/>
          </a:xfrm>
          <a:prstGeom prst="line">
            <a:avLst/>
          </a:prstGeom>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1075779" y="8204603"/>
            <a:ext cx="1875267" cy="362652"/>
          </a:xfrm>
          <a:prstGeom prst="rect">
            <a:avLst/>
          </a:prstGeom>
          <a:noFill/>
          <a:ln w="63500">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3815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Hormone Therapy</a:t>
            </a:r>
            <a:endParaRPr lang="en-US" dirty="0">
              <a:solidFill>
                <a:schemeClr val="accent5">
                  <a:lumMod val="75000"/>
                </a:schemeClr>
              </a:solidFill>
            </a:endParaRPr>
          </a:p>
        </p:txBody>
      </p:sp>
      <p:sp>
        <p:nvSpPr>
          <p:cNvPr id="4" name="TextBox 3"/>
          <p:cNvSpPr txBox="1"/>
          <p:nvPr/>
        </p:nvSpPr>
        <p:spPr>
          <a:xfrm>
            <a:off x="4597660" y="3469294"/>
            <a:ext cx="3930320" cy="492443"/>
          </a:xfrm>
          <a:prstGeom prst="rect">
            <a:avLst/>
          </a:prstGeom>
          <a:noFill/>
        </p:spPr>
        <p:txBody>
          <a:bodyPr wrap="none" rtlCol="0">
            <a:spAutoFit/>
          </a:bodyPr>
          <a:lstStyle/>
          <a:p>
            <a:r>
              <a:rPr lang="en-US" dirty="0" smtClean="0"/>
              <a:t>Use when: ER/PR is </a:t>
            </a:r>
            <a:r>
              <a:rPr lang="en-US" b="1" dirty="0" smtClean="0"/>
              <a:t>Positive</a:t>
            </a:r>
          </a:p>
        </p:txBody>
      </p:sp>
    </p:spTree>
    <p:extLst>
      <p:ext uri="{BB962C8B-B14F-4D97-AF65-F5344CB8AC3E}">
        <p14:creationId xmlns:p14="http://schemas.microsoft.com/office/powerpoint/2010/main" val="50317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71213296"/>
              </p:ext>
            </p:extLst>
          </p:nvPr>
        </p:nvGraphicFramePr>
        <p:xfrm>
          <a:off x="436030" y="2633206"/>
          <a:ext cx="12960950" cy="5123665"/>
        </p:xfrm>
        <a:graphic>
          <a:graphicData uri="http://schemas.openxmlformats.org/drawingml/2006/table">
            <a:tbl>
              <a:tblPr firstRow="1" bandRow="1">
                <a:tableStyleId>{5A111915-BE36-4E01-A7E5-04B1672EAD32}</a:tableStyleId>
              </a:tblPr>
              <a:tblGrid>
                <a:gridCol w="1955263"/>
                <a:gridCol w="3703698"/>
                <a:gridCol w="3121360"/>
                <a:gridCol w="4180629"/>
              </a:tblGrid>
              <a:tr h="569296">
                <a:tc>
                  <a:txBody>
                    <a:bodyPr/>
                    <a:lstStyle/>
                    <a:p>
                      <a:r>
                        <a:rPr lang="en-US" sz="2400" dirty="0" smtClean="0">
                          <a:solidFill>
                            <a:schemeClr val="tx1"/>
                          </a:solidFill>
                        </a:rPr>
                        <a:t>Drug</a:t>
                      </a:r>
                      <a:endParaRPr lang="en-US" sz="24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solidFill>
                            <a:schemeClr val="tx1"/>
                          </a:solidFill>
                        </a:rPr>
                        <a:t>Dose</a:t>
                      </a:r>
                      <a:endParaRPr lang="en-US" sz="24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solidFill>
                            <a:schemeClr val="tx1"/>
                          </a:solidFill>
                        </a:rPr>
                        <a:t>Use Next if</a:t>
                      </a:r>
                      <a:endParaRPr lang="en-US" sz="24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solidFill>
                            <a:schemeClr val="tx1"/>
                          </a:solidFill>
                        </a:rPr>
                        <a:t>Notes</a:t>
                      </a:r>
                      <a:endParaRPr lang="en-US" sz="24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80170">
                <a:tc>
                  <a:txBody>
                    <a:bodyPr/>
                    <a:lstStyle/>
                    <a:p>
                      <a:r>
                        <a:rPr lang="en-US" sz="2400" dirty="0" smtClean="0"/>
                        <a:t>Tamoxifen </a:t>
                      </a:r>
                    </a:p>
                    <a:p>
                      <a:r>
                        <a:rPr lang="en-US" sz="2400" dirty="0" smtClean="0"/>
                        <a:t>  then</a:t>
                      </a:r>
                    </a:p>
                    <a:p>
                      <a:r>
                        <a:rPr lang="en-US" sz="2400" dirty="0" smtClean="0"/>
                        <a:t>Letrozole*</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20mg PO daily x 2-3 yrs  </a:t>
                      </a:r>
                    </a:p>
                    <a:p>
                      <a:r>
                        <a:rPr lang="en-US" sz="2400" dirty="0" smtClean="0"/>
                        <a:t>  then</a:t>
                      </a:r>
                    </a:p>
                    <a:p>
                      <a:r>
                        <a:rPr lang="en-US" sz="2400" dirty="0" smtClean="0"/>
                        <a:t>2.5</a:t>
                      </a:r>
                      <a:r>
                        <a:rPr lang="en-US" sz="2400" baseline="0" dirty="0" smtClean="0"/>
                        <a:t> mg PO daily for 5 years</a:t>
                      </a:r>
                      <a:endParaRPr lang="en-US" sz="24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Pt is in premenopause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Decreases recurrence rates:</a:t>
                      </a:r>
                    </a:p>
                    <a:p>
                      <a:pPr marL="0" marR="0" indent="0" algn="l" defTabSz="65311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80170">
                <a:tc>
                  <a:txBody>
                    <a:bodyPr/>
                    <a:lstStyle/>
                    <a:p>
                      <a:r>
                        <a:rPr lang="en-US" sz="2400" dirty="0" smtClean="0"/>
                        <a:t>Tamoxifen</a:t>
                      </a:r>
                    </a:p>
                    <a:p>
                      <a:r>
                        <a:rPr lang="en-US" sz="2400" dirty="0" smtClean="0"/>
                        <a:t>  then</a:t>
                      </a:r>
                    </a:p>
                    <a:p>
                      <a:r>
                        <a:rPr lang="en-US" sz="2400" dirty="0" smtClean="0"/>
                        <a:t>Exemestane*</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20mg PO daily x 2-3 yrs  </a:t>
                      </a:r>
                    </a:p>
                    <a:p>
                      <a:r>
                        <a:rPr lang="en-US" sz="2400" dirty="0" smtClean="0"/>
                        <a:t>  then</a:t>
                      </a:r>
                    </a:p>
                    <a:p>
                      <a:r>
                        <a:rPr lang="en-US" sz="2400" dirty="0" smtClean="0"/>
                        <a:t>25 mg daily x 2-3 years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Pt is in premenopause</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kern="1200" dirty="0" smtClean="0">
                          <a:solidFill>
                            <a:schemeClr val="tx1"/>
                          </a:solidFill>
                          <a:latin typeface="+mn-lt"/>
                          <a:ea typeface="+mn-ea"/>
                          <a:cs typeface="+mn-cs"/>
                        </a:rPr>
                        <a:t>Improves disease-free survival</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24733">
                <a:tc>
                  <a:txBody>
                    <a:bodyPr/>
                    <a:lstStyle/>
                    <a:p>
                      <a:r>
                        <a:rPr lang="en-US" sz="2400" dirty="0" smtClean="0"/>
                        <a:t>Anastrozole*</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1mg PO daily x 5 years </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dirty="0" smtClean="0"/>
                        <a:t>Pt is in premenopause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sz="2400" baseline="0" dirty="0" smtClean="0"/>
                        <a:t>Aromatase inhibitors are superior to tamoxifen</a:t>
                      </a:r>
                      <a:r>
                        <a:rPr lang="en-US" sz="2400" dirty="0" smtClean="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9296">
                <a:tc>
                  <a:txBody>
                    <a:bodyPr/>
                    <a:lstStyle/>
                    <a:p>
                      <a:r>
                        <a:rPr lang="en-US" sz="2400" dirty="0" smtClean="0"/>
                        <a:t>Tamoxifen </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20 mg PO daily for 5 years</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436030" y="1230123"/>
            <a:ext cx="10939898" cy="1292662"/>
          </a:xfrm>
          <a:prstGeom prst="rect">
            <a:avLst/>
          </a:prstGeom>
          <a:noFill/>
        </p:spPr>
        <p:txBody>
          <a:bodyPr wrap="square" rtlCol="0">
            <a:spAutoFit/>
          </a:bodyPr>
          <a:lstStyle/>
          <a:p>
            <a:r>
              <a:rPr lang="en-US" dirty="0" smtClean="0"/>
              <a:t>No benefit in combing endocrine</a:t>
            </a:r>
          </a:p>
          <a:p>
            <a:r>
              <a:rPr lang="en-US" baseline="0" dirty="0" smtClean="0"/>
              <a:t>*Aromatase </a:t>
            </a:r>
            <a:r>
              <a:rPr lang="en-US" dirty="0" smtClean="0"/>
              <a:t>cannot be used in premenopausal women (use tamoxifen only)</a:t>
            </a:r>
          </a:p>
          <a:p>
            <a:r>
              <a:rPr lang="en-US" dirty="0" smtClean="0"/>
              <a:t>*Aromatase inhibitors are all considered equivalent</a:t>
            </a:r>
            <a:endParaRPr lang="en-US" dirty="0"/>
          </a:p>
        </p:txBody>
      </p:sp>
      <p:sp>
        <p:nvSpPr>
          <p:cNvPr id="7" name="TextBox 6"/>
          <p:cNvSpPr txBox="1"/>
          <p:nvPr/>
        </p:nvSpPr>
        <p:spPr>
          <a:xfrm>
            <a:off x="436030" y="496881"/>
            <a:ext cx="3944321" cy="492443"/>
          </a:xfrm>
          <a:prstGeom prst="rect">
            <a:avLst/>
          </a:prstGeom>
          <a:noFill/>
        </p:spPr>
        <p:txBody>
          <a:bodyPr wrap="none" rtlCol="0">
            <a:spAutoFit/>
          </a:bodyPr>
          <a:lstStyle/>
          <a:p>
            <a:r>
              <a:rPr lang="en-US" u="sng" dirty="0" smtClean="0"/>
              <a:t>Adjuvant Hormone Therapy</a:t>
            </a:r>
            <a:endParaRPr lang="en-US" u="sng" dirty="0"/>
          </a:p>
        </p:txBody>
      </p:sp>
    </p:spTree>
    <p:extLst>
      <p:ext uri="{BB962C8B-B14F-4D97-AF65-F5344CB8AC3E}">
        <p14:creationId xmlns:p14="http://schemas.microsoft.com/office/powerpoint/2010/main" val="208908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Chemotherapy</a:t>
            </a:r>
            <a:endParaRPr lang="en-US" dirty="0">
              <a:solidFill>
                <a:srgbClr val="800000"/>
              </a:solidFill>
            </a:endParaRPr>
          </a:p>
        </p:txBody>
      </p:sp>
    </p:spTree>
    <p:extLst>
      <p:ext uri="{BB962C8B-B14F-4D97-AF65-F5344CB8AC3E}">
        <p14:creationId xmlns:p14="http://schemas.microsoft.com/office/powerpoint/2010/main" val="400815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94687" y="1341675"/>
            <a:ext cx="2200517" cy="492443"/>
          </a:xfrm>
          <a:prstGeom prst="rect">
            <a:avLst/>
          </a:prstGeom>
          <a:noFill/>
          <a:ln w="63500">
            <a:solidFill>
              <a:srgbClr val="800000"/>
            </a:solidFill>
          </a:ln>
        </p:spPr>
        <p:txBody>
          <a:bodyPr wrap="none" rtlCol="0">
            <a:spAutoFit/>
          </a:bodyPr>
          <a:lstStyle/>
          <a:p>
            <a:r>
              <a:rPr lang="en-US" dirty="0" smtClean="0"/>
              <a:t>Chemotherapy</a:t>
            </a:r>
            <a:endParaRPr lang="en-US" dirty="0"/>
          </a:p>
        </p:txBody>
      </p:sp>
      <p:sp>
        <p:nvSpPr>
          <p:cNvPr id="5" name="TextBox 4"/>
          <p:cNvSpPr txBox="1"/>
          <p:nvPr/>
        </p:nvSpPr>
        <p:spPr>
          <a:xfrm>
            <a:off x="4616197" y="5332136"/>
            <a:ext cx="3957509" cy="892552"/>
          </a:xfrm>
          <a:prstGeom prst="rect">
            <a:avLst/>
          </a:prstGeom>
          <a:noFill/>
        </p:spPr>
        <p:txBody>
          <a:bodyPr wrap="none" rtlCol="0">
            <a:spAutoFit/>
          </a:bodyPr>
          <a:lstStyle/>
          <a:p>
            <a:pPr algn="ctr"/>
            <a:r>
              <a:rPr lang="en-US" dirty="0" smtClean="0"/>
              <a:t>After end of 4 cycles, check:</a:t>
            </a:r>
          </a:p>
          <a:p>
            <a:pPr algn="ctr"/>
            <a:r>
              <a:rPr lang="en-US" dirty="0" smtClean="0"/>
              <a:t>HER2/</a:t>
            </a:r>
            <a:r>
              <a:rPr lang="en-US" dirty="0" err="1" smtClean="0"/>
              <a:t>neu</a:t>
            </a:r>
            <a:r>
              <a:rPr lang="en-US" dirty="0" smtClean="0"/>
              <a:t> biomarker</a:t>
            </a:r>
          </a:p>
        </p:txBody>
      </p:sp>
      <p:sp>
        <p:nvSpPr>
          <p:cNvPr id="9" name="TextBox 8"/>
          <p:cNvSpPr txBox="1"/>
          <p:nvPr/>
        </p:nvSpPr>
        <p:spPr>
          <a:xfrm>
            <a:off x="2351820" y="2374141"/>
            <a:ext cx="8486255" cy="2492990"/>
          </a:xfrm>
          <a:prstGeom prst="rect">
            <a:avLst/>
          </a:prstGeom>
          <a:noFill/>
        </p:spPr>
        <p:txBody>
          <a:bodyPr wrap="none" rtlCol="0">
            <a:spAutoFit/>
          </a:bodyPr>
          <a:lstStyle/>
          <a:p>
            <a:pPr algn="ctr"/>
            <a:r>
              <a:rPr lang="en-US" b="0" dirty="0" smtClean="0">
                <a:solidFill>
                  <a:srgbClr val="000000"/>
                </a:solidFill>
              </a:rPr>
              <a:t>Doxo</a:t>
            </a:r>
            <a:r>
              <a:rPr lang="en-US" b="0" dirty="0" smtClean="0">
                <a:solidFill>
                  <a:srgbClr val="FF6600"/>
                </a:solidFill>
              </a:rPr>
              <a:t>rubicin</a:t>
            </a:r>
            <a:r>
              <a:rPr lang="en-US" dirty="0">
                <a:solidFill>
                  <a:srgbClr val="FF0000"/>
                </a:solidFill>
              </a:rPr>
              <a:t> </a:t>
            </a:r>
            <a:r>
              <a:rPr lang="en-US" b="0" baseline="0" dirty="0" smtClean="0">
                <a:solidFill>
                  <a:srgbClr val="000000"/>
                </a:solidFill>
              </a:rPr>
              <a:t>+ </a:t>
            </a:r>
            <a:r>
              <a:rPr lang="en-US" b="0" dirty="0" smtClean="0">
                <a:solidFill>
                  <a:srgbClr val="000000"/>
                </a:solidFill>
              </a:rPr>
              <a:t>C</a:t>
            </a:r>
            <a:r>
              <a:rPr lang="en-US" b="0" dirty="0" smtClean="0">
                <a:solidFill>
                  <a:schemeClr val="tx1"/>
                </a:solidFill>
              </a:rPr>
              <a:t>yclophosphamide: </a:t>
            </a:r>
            <a:r>
              <a:rPr lang="en-US" dirty="0" smtClean="0"/>
              <a:t>(1 cycle = 1 dose q21 days)</a:t>
            </a:r>
          </a:p>
          <a:p>
            <a:pPr algn="ctr"/>
            <a:r>
              <a:rPr lang="en-US" dirty="0" smtClean="0"/>
              <a:t>1 Cycle</a:t>
            </a:r>
          </a:p>
          <a:p>
            <a:pPr algn="ctr"/>
            <a:r>
              <a:rPr lang="en-US" dirty="0" smtClean="0">
                <a:solidFill>
                  <a:schemeClr val="bg1">
                    <a:lumMod val="65000"/>
                  </a:schemeClr>
                </a:solidFill>
              </a:rPr>
              <a:t>Then</a:t>
            </a:r>
          </a:p>
          <a:p>
            <a:pPr algn="ctr"/>
            <a:r>
              <a:rPr lang="en-US" dirty="0" smtClean="0"/>
              <a:t>Radiation therapy if pt had Lumpectomy</a:t>
            </a:r>
          </a:p>
          <a:p>
            <a:pPr algn="ctr"/>
            <a:r>
              <a:rPr lang="en-US" dirty="0" smtClean="0">
                <a:solidFill>
                  <a:srgbClr val="A6A6A6"/>
                </a:solidFill>
              </a:rPr>
              <a:t>Then</a:t>
            </a:r>
          </a:p>
          <a:p>
            <a:pPr algn="ctr"/>
            <a:r>
              <a:rPr lang="en-US" dirty="0" smtClean="0"/>
              <a:t>Complete Cycle 2-4</a:t>
            </a:r>
          </a:p>
        </p:txBody>
      </p:sp>
      <p:cxnSp>
        <p:nvCxnSpPr>
          <p:cNvPr id="11" name="Straight Arrow Connector 10"/>
          <p:cNvCxnSpPr>
            <a:stCxn id="4" idx="2"/>
            <a:endCxn id="9" idx="0"/>
          </p:cNvCxnSpPr>
          <p:nvPr/>
        </p:nvCxnSpPr>
        <p:spPr>
          <a:xfrm>
            <a:off x="6594946" y="1834118"/>
            <a:ext cx="2" cy="5400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2"/>
            <a:endCxn id="5" idx="0"/>
          </p:cNvCxnSpPr>
          <p:nvPr/>
        </p:nvCxnSpPr>
        <p:spPr>
          <a:xfrm>
            <a:off x="6594948" y="4867131"/>
            <a:ext cx="4" cy="465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99130" y="6622404"/>
            <a:ext cx="2825688" cy="492443"/>
          </a:xfrm>
          <a:prstGeom prst="rect">
            <a:avLst/>
          </a:prstGeom>
          <a:noFill/>
        </p:spPr>
        <p:txBody>
          <a:bodyPr wrap="none" rtlCol="0">
            <a:spAutoFit/>
          </a:bodyPr>
          <a:lstStyle/>
          <a:p>
            <a:r>
              <a:rPr lang="en-US" dirty="0" smtClean="0"/>
              <a:t>HER2/</a:t>
            </a:r>
            <a:r>
              <a:rPr lang="en-US" dirty="0" err="1" smtClean="0"/>
              <a:t>neu</a:t>
            </a:r>
            <a:r>
              <a:rPr lang="en-US" dirty="0" smtClean="0"/>
              <a:t> Negative </a:t>
            </a:r>
            <a:endParaRPr lang="en-US" dirty="0"/>
          </a:p>
        </p:txBody>
      </p:sp>
      <p:sp>
        <p:nvSpPr>
          <p:cNvPr id="18" name="TextBox 17"/>
          <p:cNvSpPr txBox="1"/>
          <p:nvPr/>
        </p:nvSpPr>
        <p:spPr>
          <a:xfrm>
            <a:off x="8216917" y="6679832"/>
            <a:ext cx="2682908" cy="492443"/>
          </a:xfrm>
          <a:prstGeom prst="rect">
            <a:avLst/>
          </a:prstGeom>
          <a:noFill/>
        </p:spPr>
        <p:txBody>
          <a:bodyPr wrap="none" rtlCol="0">
            <a:spAutoFit/>
          </a:bodyPr>
          <a:lstStyle/>
          <a:p>
            <a:r>
              <a:rPr lang="en-US" dirty="0" smtClean="0"/>
              <a:t>HER2/</a:t>
            </a:r>
            <a:r>
              <a:rPr lang="en-US" dirty="0" err="1" smtClean="0"/>
              <a:t>neu</a:t>
            </a:r>
            <a:r>
              <a:rPr lang="en-US" dirty="0" smtClean="0"/>
              <a:t> Positive</a:t>
            </a:r>
            <a:endParaRPr lang="en-US" dirty="0"/>
          </a:p>
        </p:txBody>
      </p:sp>
      <p:cxnSp>
        <p:nvCxnSpPr>
          <p:cNvPr id="20" name="Straight Connector 19"/>
          <p:cNvCxnSpPr>
            <a:stCxn id="5" idx="2"/>
            <a:endCxn id="17" idx="0"/>
          </p:cNvCxnSpPr>
          <p:nvPr/>
        </p:nvCxnSpPr>
        <p:spPr>
          <a:xfrm flipH="1">
            <a:off x="3911974" y="6224688"/>
            <a:ext cx="2682978" cy="39771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5" idx="2"/>
            <a:endCxn id="18" idx="0"/>
          </p:cNvCxnSpPr>
          <p:nvPr/>
        </p:nvCxnSpPr>
        <p:spPr>
          <a:xfrm>
            <a:off x="6594952" y="6224688"/>
            <a:ext cx="2963419" cy="455144"/>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335953" y="7526683"/>
            <a:ext cx="1152053" cy="892552"/>
          </a:xfrm>
          <a:prstGeom prst="rect">
            <a:avLst/>
          </a:prstGeom>
          <a:noFill/>
        </p:spPr>
        <p:txBody>
          <a:bodyPr wrap="none" rtlCol="0">
            <a:spAutoFit/>
          </a:bodyPr>
          <a:lstStyle/>
          <a:p>
            <a:pPr algn="ctr"/>
            <a:r>
              <a:rPr lang="en-US" dirty="0" smtClean="0"/>
              <a:t>Give</a:t>
            </a:r>
          </a:p>
          <a:p>
            <a:r>
              <a:rPr lang="en-US" dirty="0" smtClean="0">
                <a:solidFill>
                  <a:srgbClr val="660066"/>
                </a:solidFill>
              </a:rPr>
              <a:t>Taxane</a:t>
            </a:r>
          </a:p>
        </p:txBody>
      </p:sp>
      <p:sp>
        <p:nvSpPr>
          <p:cNvPr id="27" name="TextBox 26"/>
          <p:cNvSpPr txBox="1"/>
          <p:nvPr/>
        </p:nvSpPr>
        <p:spPr>
          <a:xfrm>
            <a:off x="7129869" y="7526683"/>
            <a:ext cx="4881264" cy="892552"/>
          </a:xfrm>
          <a:prstGeom prst="rect">
            <a:avLst/>
          </a:prstGeom>
          <a:noFill/>
        </p:spPr>
        <p:txBody>
          <a:bodyPr wrap="none" rtlCol="0">
            <a:spAutoFit/>
          </a:bodyPr>
          <a:lstStyle/>
          <a:p>
            <a:pPr algn="ctr"/>
            <a:r>
              <a:rPr lang="en-US" dirty="0" smtClean="0">
                <a:solidFill>
                  <a:srgbClr val="000000"/>
                </a:solidFill>
              </a:rPr>
              <a:t>Give</a:t>
            </a:r>
          </a:p>
          <a:p>
            <a:pPr algn="ctr"/>
            <a:r>
              <a:rPr lang="en-US" dirty="0" smtClean="0">
                <a:solidFill>
                  <a:srgbClr val="660066"/>
                </a:solidFill>
              </a:rPr>
              <a:t>Taxane</a:t>
            </a:r>
            <a:r>
              <a:rPr lang="en-US" dirty="0" smtClean="0"/>
              <a:t> + </a:t>
            </a:r>
            <a:r>
              <a:rPr lang="en-US" b="1" dirty="0" smtClean="0"/>
              <a:t>Trastuzumab</a:t>
            </a:r>
            <a:r>
              <a:rPr lang="en-US" dirty="0" smtClean="0"/>
              <a:t> (Herceptin)</a:t>
            </a:r>
          </a:p>
        </p:txBody>
      </p:sp>
      <p:cxnSp>
        <p:nvCxnSpPr>
          <p:cNvPr id="30" name="Straight Arrow Connector 29"/>
          <p:cNvCxnSpPr>
            <a:stCxn id="17" idx="2"/>
            <a:endCxn id="26" idx="0"/>
          </p:cNvCxnSpPr>
          <p:nvPr/>
        </p:nvCxnSpPr>
        <p:spPr>
          <a:xfrm>
            <a:off x="3911974" y="7114847"/>
            <a:ext cx="6" cy="411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8" idx="2"/>
            <a:endCxn id="27" idx="0"/>
          </p:cNvCxnSpPr>
          <p:nvPr/>
        </p:nvCxnSpPr>
        <p:spPr>
          <a:xfrm>
            <a:off x="9558371" y="7172275"/>
            <a:ext cx="12130" cy="3544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19020" y="441674"/>
            <a:ext cx="2625764" cy="892552"/>
          </a:xfrm>
          <a:prstGeom prst="rect">
            <a:avLst/>
          </a:prstGeom>
          <a:noFill/>
        </p:spPr>
        <p:txBody>
          <a:bodyPr wrap="none" rtlCol="0">
            <a:spAutoFit/>
          </a:bodyPr>
          <a:lstStyle/>
          <a:p>
            <a:r>
              <a:rPr lang="en-US" dirty="0" smtClean="0"/>
              <a:t>Algorithm for </a:t>
            </a:r>
          </a:p>
          <a:p>
            <a:r>
              <a:rPr lang="en-US" dirty="0" smtClean="0"/>
              <a:t>Adjunctive chemo</a:t>
            </a:r>
            <a:endParaRPr lang="en-US" dirty="0"/>
          </a:p>
        </p:txBody>
      </p:sp>
      <p:sp>
        <p:nvSpPr>
          <p:cNvPr id="50" name="TextBox 49"/>
          <p:cNvSpPr txBox="1"/>
          <p:nvPr/>
        </p:nvSpPr>
        <p:spPr>
          <a:xfrm>
            <a:off x="5983240" y="441674"/>
            <a:ext cx="1223412" cy="492443"/>
          </a:xfrm>
          <a:prstGeom prst="rect">
            <a:avLst/>
          </a:prstGeom>
          <a:noFill/>
        </p:spPr>
        <p:txBody>
          <a:bodyPr wrap="none" rtlCol="0">
            <a:spAutoFit/>
          </a:bodyPr>
          <a:lstStyle/>
          <a:p>
            <a:r>
              <a:rPr lang="en-US" dirty="0" smtClean="0">
                <a:solidFill>
                  <a:schemeClr val="bg1">
                    <a:lumMod val="65000"/>
                  </a:schemeClr>
                </a:solidFill>
              </a:rPr>
              <a:t>Surgery</a:t>
            </a:r>
            <a:endParaRPr lang="en-US" dirty="0">
              <a:solidFill>
                <a:schemeClr val="bg1">
                  <a:lumMod val="65000"/>
                </a:schemeClr>
              </a:solidFill>
            </a:endParaRPr>
          </a:p>
        </p:txBody>
      </p:sp>
      <p:cxnSp>
        <p:nvCxnSpPr>
          <p:cNvPr id="52" name="Straight Arrow Connector 51"/>
          <p:cNvCxnSpPr>
            <a:stCxn id="50" idx="2"/>
            <a:endCxn id="4" idx="0"/>
          </p:cNvCxnSpPr>
          <p:nvPr/>
        </p:nvCxnSpPr>
        <p:spPr>
          <a:xfrm>
            <a:off x="6594946" y="934117"/>
            <a:ext cx="0" cy="4075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7454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6307058"/>
              </p:ext>
            </p:extLst>
          </p:nvPr>
        </p:nvGraphicFramePr>
        <p:xfrm>
          <a:off x="297978" y="2352133"/>
          <a:ext cx="13204033" cy="6343292"/>
        </p:xfrm>
        <a:graphic>
          <a:graphicData uri="http://schemas.openxmlformats.org/drawingml/2006/table">
            <a:tbl>
              <a:tblPr firstRow="1" bandRow="1">
                <a:tableStyleId>{72833802-FEF1-4C79-8D5D-14CF1EAF98D9}</a:tableStyleId>
              </a:tblPr>
              <a:tblGrid>
                <a:gridCol w="2141059"/>
                <a:gridCol w="7067461"/>
                <a:gridCol w="3995513"/>
              </a:tblGrid>
              <a:tr h="730047">
                <a:tc>
                  <a:txBody>
                    <a:bodyPr/>
                    <a:lstStyle/>
                    <a:p>
                      <a:pPr>
                        <a:lnSpc>
                          <a:spcPct val="150000"/>
                        </a:lnSpc>
                      </a:pPr>
                      <a:r>
                        <a:rPr lang="en-US" baseline="0" dirty="0" smtClean="0"/>
                        <a:t>Abbreviations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dirty="0" smtClean="0"/>
                        <a:t>Combo: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dirty="0" smtClean="0"/>
                        <a:t>Notes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r>
                        <a:rPr lang="en-US" sz="2800" dirty="0" smtClean="0"/>
                        <a:t>AC</a:t>
                      </a:r>
                      <a:endParaRPr lang="en-US" sz="28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FF0000"/>
                          </a:solidFill>
                        </a:rPr>
                        <a:t>                          </a:t>
                      </a:r>
                      <a:r>
                        <a:rPr lang="en-US" b="0" dirty="0" smtClean="0">
                          <a:solidFill>
                            <a:srgbClr val="000000"/>
                          </a:solidFill>
                        </a:rPr>
                        <a:t>Doxo</a:t>
                      </a:r>
                      <a:r>
                        <a:rPr lang="en-US" b="0" dirty="0" smtClean="0">
                          <a:solidFill>
                            <a:srgbClr val="FF6600"/>
                          </a:solidFill>
                        </a:rPr>
                        <a:t>rubicin</a:t>
                      </a:r>
                      <a:r>
                        <a:rPr lang="en-US" b="0" baseline="0" dirty="0" smtClean="0">
                          <a:solidFill>
                            <a:srgbClr val="FF0000"/>
                          </a:solidFill>
                        </a:rPr>
                        <a:t>   </a:t>
                      </a:r>
                      <a:r>
                        <a:rPr lang="en-US" b="0" baseline="0" dirty="0" smtClean="0">
                          <a:solidFill>
                            <a:srgbClr val="000000"/>
                          </a:solidFill>
                        </a:rPr>
                        <a:t>+ </a:t>
                      </a:r>
                      <a:r>
                        <a:rPr lang="en-US" b="0" dirty="0" smtClean="0">
                          <a:solidFill>
                            <a:srgbClr val="000000"/>
                          </a:solidFill>
                        </a:rPr>
                        <a:t>C</a:t>
                      </a:r>
                      <a:r>
                        <a:rPr lang="en-US" b="0" dirty="0" smtClean="0">
                          <a:solidFill>
                            <a:schemeClr val="tx1"/>
                          </a:solidFill>
                        </a:rPr>
                        <a:t>yclophosphamide</a:t>
                      </a:r>
                      <a:endParaRPr lang="en-US"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dirty="0" smtClean="0">
                          <a:solidFill>
                            <a:srgbClr val="000000"/>
                          </a:solidFill>
                        </a:rPr>
                        <a:t>Most common</a:t>
                      </a:r>
                      <a:r>
                        <a:rPr lang="en-US" baseline="0" dirty="0" smtClean="0">
                          <a:solidFill>
                            <a:srgbClr val="000000"/>
                          </a:solidFill>
                        </a:rPr>
                        <a:t> in US</a:t>
                      </a:r>
                      <a:endParaRPr lang="en-US" dirty="0" smtClean="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r>
                        <a:rPr lang="en-US" sz="2800" dirty="0" smtClean="0"/>
                        <a:t>FAC or CAF</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008000"/>
                          </a:solidFill>
                        </a:rPr>
                        <a:t>5-fluoruracil</a:t>
                      </a:r>
                      <a:r>
                        <a:rPr lang="en-US" b="0" baseline="0" dirty="0" smtClean="0">
                          <a:solidFill>
                            <a:srgbClr val="008000"/>
                          </a:solidFill>
                        </a:rPr>
                        <a:t> </a:t>
                      </a:r>
                      <a:r>
                        <a:rPr lang="en-US" b="0" baseline="0" dirty="0" smtClean="0">
                          <a:solidFill>
                            <a:schemeClr val="tx1"/>
                          </a:solidFill>
                        </a:rPr>
                        <a:t>+ </a:t>
                      </a:r>
                      <a:r>
                        <a:rPr lang="en-US" b="0" dirty="0" smtClean="0">
                          <a:solidFill>
                            <a:schemeClr val="tx1"/>
                          </a:solidFill>
                        </a:rPr>
                        <a:t>Doxo</a:t>
                      </a:r>
                      <a:r>
                        <a:rPr lang="en-US" b="0" dirty="0" smtClean="0">
                          <a:solidFill>
                            <a:srgbClr val="FF6600"/>
                          </a:solidFill>
                        </a:rPr>
                        <a:t>rubicin</a:t>
                      </a:r>
                      <a:r>
                        <a:rPr lang="en-US" b="0" baseline="0" dirty="0" smtClean="0">
                          <a:solidFill>
                            <a:srgbClr val="FF0000"/>
                          </a:solidFill>
                        </a:rPr>
                        <a:t>   </a:t>
                      </a:r>
                      <a:r>
                        <a:rPr lang="en-US" b="0" baseline="0" dirty="0" smtClean="0">
                          <a:solidFill>
                            <a:srgbClr val="000000"/>
                          </a:solidFill>
                        </a:rPr>
                        <a:t>+ </a:t>
                      </a:r>
                      <a:r>
                        <a:rPr lang="en-US" b="0" dirty="0" smtClean="0">
                          <a:solidFill>
                            <a:srgbClr val="000000"/>
                          </a:solidFill>
                        </a:rPr>
                        <a:t>C</a:t>
                      </a:r>
                      <a:r>
                        <a:rPr lang="en-US" b="0" dirty="0" smtClean="0"/>
                        <a:t>yclophosphamide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dirty="0" smtClean="0"/>
                        <a:t>Most common in Europe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r>
                        <a:rPr lang="en-US" sz="2800" dirty="0" smtClean="0"/>
                        <a:t>FEC</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008000"/>
                          </a:solidFill>
                        </a:rPr>
                        <a:t>5-flurouracil</a:t>
                      </a:r>
                      <a:r>
                        <a:rPr lang="en-US" b="0" baseline="0" dirty="0" smtClean="0">
                          <a:solidFill>
                            <a:srgbClr val="008000"/>
                          </a:solidFill>
                        </a:rPr>
                        <a:t> </a:t>
                      </a:r>
                      <a:r>
                        <a:rPr lang="en-US" b="0" baseline="0" dirty="0" smtClean="0">
                          <a:solidFill>
                            <a:srgbClr val="000000"/>
                          </a:solidFill>
                        </a:rPr>
                        <a:t>+</a:t>
                      </a:r>
                      <a:r>
                        <a:rPr lang="en-US" b="0" baseline="0" dirty="0" smtClean="0">
                          <a:solidFill>
                            <a:srgbClr val="008000"/>
                          </a:solidFill>
                        </a:rPr>
                        <a:t>     </a:t>
                      </a:r>
                      <a:r>
                        <a:rPr lang="en-US" b="0" dirty="0" smtClean="0">
                          <a:solidFill>
                            <a:srgbClr val="000000"/>
                          </a:solidFill>
                        </a:rPr>
                        <a:t>Epi</a:t>
                      </a:r>
                      <a:r>
                        <a:rPr lang="en-US" b="0" dirty="0" smtClean="0">
                          <a:solidFill>
                            <a:srgbClr val="FF6600"/>
                          </a:solidFill>
                        </a:rPr>
                        <a:t>rubicin</a:t>
                      </a:r>
                      <a:r>
                        <a:rPr lang="en-US" b="0" baseline="0" dirty="0" smtClean="0">
                          <a:solidFill>
                            <a:srgbClr val="FF0000"/>
                          </a:solidFill>
                        </a:rPr>
                        <a:t>   </a:t>
                      </a:r>
                      <a:r>
                        <a:rPr lang="en-US" b="0" baseline="0" dirty="0" smtClean="0">
                          <a:solidFill>
                            <a:srgbClr val="000000"/>
                          </a:solidFill>
                        </a:rPr>
                        <a:t>+</a:t>
                      </a:r>
                      <a:r>
                        <a:rPr lang="en-US" b="0" baseline="0" dirty="0" smtClean="0">
                          <a:solidFill>
                            <a:srgbClr val="FF0000"/>
                          </a:solidFill>
                        </a:rPr>
                        <a:t> </a:t>
                      </a:r>
                      <a:r>
                        <a:rPr lang="en-US" b="0" dirty="0" smtClean="0"/>
                        <a:t>Cyclophosphamide</a:t>
                      </a:r>
                      <a:endParaRPr lang="en-US"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r>
                        <a:rPr lang="en-US" sz="2800" dirty="0" smtClean="0"/>
                        <a:t>TAC</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660066"/>
                          </a:solidFill>
                        </a:rPr>
                        <a:t>Docetaxel</a:t>
                      </a:r>
                      <a:r>
                        <a:rPr lang="en-US" b="0" baseline="0" dirty="0" smtClean="0">
                          <a:solidFill>
                            <a:srgbClr val="660066"/>
                          </a:solidFill>
                        </a:rPr>
                        <a:t>     + </a:t>
                      </a:r>
                      <a:r>
                        <a:rPr lang="en-US" b="0" dirty="0" smtClean="0">
                          <a:solidFill>
                            <a:srgbClr val="000000"/>
                          </a:solidFill>
                        </a:rPr>
                        <a:t>Doxo</a:t>
                      </a:r>
                      <a:r>
                        <a:rPr lang="en-US" b="0" dirty="0" smtClean="0">
                          <a:solidFill>
                            <a:srgbClr val="FF6600"/>
                          </a:solidFill>
                        </a:rPr>
                        <a:t>rubicin</a:t>
                      </a:r>
                      <a:r>
                        <a:rPr lang="en-US" b="0" baseline="0" dirty="0" smtClean="0">
                          <a:solidFill>
                            <a:srgbClr val="FF0000"/>
                          </a:solidFill>
                        </a:rPr>
                        <a:t>   </a:t>
                      </a:r>
                      <a:r>
                        <a:rPr lang="en-US" b="0" baseline="0" dirty="0" smtClean="0">
                          <a:solidFill>
                            <a:srgbClr val="000000"/>
                          </a:solidFill>
                        </a:rPr>
                        <a:t>+</a:t>
                      </a:r>
                      <a:r>
                        <a:rPr lang="en-US" b="0" baseline="0" dirty="0" smtClean="0">
                          <a:solidFill>
                            <a:srgbClr val="FF0000"/>
                          </a:solidFill>
                        </a:rPr>
                        <a:t> </a:t>
                      </a:r>
                      <a:r>
                        <a:rPr lang="en-US" b="0" dirty="0" smtClean="0"/>
                        <a:t>Cyclophosphamide </a:t>
                      </a:r>
                      <a:endParaRPr lang="en-US"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dirty="0" smtClean="0">
                          <a:solidFill>
                            <a:srgbClr val="000000"/>
                          </a:solidFill>
                        </a:rPr>
                        <a:t>Taxanes if lymph node +</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r>
                        <a:rPr lang="en-US" sz="2800" dirty="0" smtClean="0"/>
                        <a:t>TC</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660066"/>
                          </a:solidFill>
                        </a:rPr>
                        <a:t>Docetaxel</a:t>
                      </a:r>
                      <a:r>
                        <a:rPr lang="en-US" b="0" baseline="0" dirty="0" smtClean="0">
                          <a:solidFill>
                            <a:srgbClr val="660066"/>
                          </a:solidFill>
                        </a:rPr>
                        <a:t>                                 + </a:t>
                      </a:r>
                      <a:r>
                        <a:rPr lang="en-US" b="0" dirty="0" smtClean="0"/>
                        <a:t>Cyclophosphamide </a:t>
                      </a:r>
                      <a:endParaRPr lang="en-US"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50000"/>
                        </a:lnSpc>
                        <a:spcBef>
                          <a:spcPts val="0"/>
                        </a:spcBef>
                        <a:spcAft>
                          <a:spcPts val="0"/>
                        </a:spcAft>
                        <a:buClrTx/>
                        <a:buSzTx/>
                        <a:buFontTx/>
                        <a:buNone/>
                        <a:tabLst/>
                        <a:defRPr/>
                      </a:pPr>
                      <a:r>
                        <a:rPr lang="en-US" dirty="0" smtClean="0"/>
                        <a:t>Taxanes if lymph node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78716">
                <a:tc>
                  <a:txBody>
                    <a:bodyPr/>
                    <a:lstStyle/>
                    <a:p>
                      <a:pPr>
                        <a:lnSpc>
                          <a:spcPct val="150000"/>
                        </a:lnSpc>
                      </a:pP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0" dirty="0" smtClean="0">
                          <a:solidFill>
                            <a:srgbClr val="660066"/>
                          </a:solidFill>
                        </a:rPr>
                        <a:t>Paclitaxel</a:t>
                      </a:r>
                      <a:endParaRPr lang="en-US" b="0" dirty="0">
                        <a:solidFill>
                          <a:srgbClr val="660066"/>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50000"/>
                        </a:lnSpc>
                        <a:spcBef>
                          <a:spcPts val="0"/>
                        </a:spcBef>
                        <a:spcAft>
                          <a:spcPts val="0"/>
                        </a:spcAft>
                        <a:buClrTx/>
                        <a:buSzTx/>
                        <a:buFontTx/>
                        <a:buNone/>
                        <a:tabLst/>
                        <a:defRPr/>
                      </a:pPr>
                      <a:r>
                        <a:rPr lang="en-US" dirty="0" smtClean="0"/>
                        <a:t>Taxanes if lymph node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40949">
                <a:tc>
                  <a:txBody>
                    <a:bodyPr/>
                    <a:lstStyle/>
                    <a:p>
                      <a:pPr>
                        <a:lnSpc>
                          <a:spcPct val="150000"/>
                        </a:lnSpc>
                      </a:pP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nSpc>
                          <a:spcPct val="150000"/>
                        </a:lnSpc>
                      </a:pPr>
                      <a:r>
                        <a:rPr lang="en-US" b="1" dirty="0" smtClean="0"/>
                        <a:t>Trastuzumab (Herceptin)</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653110" rtl="0" eaLnBrk="1" fontAlgn="auto" latinLnBrk="0" hangingPunct="1">
                        <a:lnSpc>
                          <a:spcPct val="100000"/>
                        </a:lnSpc>
                        <a:spcBef>
                          <a:spcPts val="0"/>
                        </a:spcBef>
                        <a:spcAft>
                          <a:spcPts val="0"/>
                        </a:spcAft>
                        <a:buClrTx/>
                        <a:buSzTx/>
                        <a:buFontTx/>
                        <a:buNone/>
                        <a:tabLst/>
                        <a:defRPr/>
                      </a:pPr>
                      <a:r>
                        <a:rPr lang="en-US" dirty="0" smtClean="0"/>
                        <a:t>interferes with </a:t>
                      </a:r>
                    </a:p>
                    <a:p>
                      <a:pPr marL="0" marR="0" indent="0" algn="l" defTabSz="653110" rtl="0" eaLnBrk="1" fontAlgn="auto" latinLnBrk="0" hangingPunct="1">
                        <a:lnSpc>
                          <a:spcPct val="100000"/>
                        </a:lnSpc>
                        <a:spcBef>
                          <a:spcPts val="0"/>
                        </a:spcBef>
                        <a:spcAft>
                          <a:spcPts val="0"/>
                        </a:spcAft>
                        <a:buClrTx/>
                        <a:buSzTx/>
                        <a:buFontTx/>
                        <a:buNone/>
                        <a:tabLst/>
                        <a:defRPr/>
                      </a:pPr>
                      <a:r>
                        <a:rPr lang="en-US" dirty="0" smtClean="0"/>
                        <a:t>HER2/</a:t>
                      </a:r>
                      <a:r>
                        <a:rPr lang="en-US" dirty="0" err="1" smtClean="0"/>
                        <a:t>neu</a:t>
                      </a:r>
                      <a:r>
                        <a:rPr lang="en-US" dirty="0" smtClean="0"/>
                        <a:t> receptor.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297978" y="244002"/>
            <a:ext cx="5985733" cy="2092881"/>
          </a:xfrm>
          <a:prstGeom prst="rect">
            <a:avLst/>
          </a:prstGeom>
          <a:noFill/>
        </p:spPr>
        <p:txBody>
          <a:bodyPr wrap="none" rtlCol="0">
            <a:spAutoFit/>
          </a:bodyPr>
          <a:lstStyle/>
          <a:p>
            <a:r>
              <a:rPr lang="en-US" u="sng" dirty="0" smtClean="0"/>
              <a:t>Chemotherapy Drug List</a:t>
            </a:r>
          </a:p>
          <a:p>
            <a:r>
              <a:rPr lang="en-US" dirty="0" smtClean="0">
                <a:solidFill>
                  <a:srgbClr val="FF6600"/>
                </a:solidFill>
              </a:rPr>
              <a:t>Anthracyclines</a:t>
            </a:r>
            <a:r>
              <a:rPr lang="en-US" dirty="0" smtClean="0"/>
              <a:t>: Doxorubicin and Epirubicin</a:t>
            </a:r>
          </a:p>
          <a:p>
            <a:r>
              <a:rPr lang="en-US" dirty="0" smtClean="0">
                <a:solidFill>
                  <a:srgbClr val="008000"/>
                </a:solidFill>
              </a:rPr>
              <a:t>Pyrimidine analogue</a:t>
            </a:r>
            <a:r>
              <a:rPr lang="en-US" dirty="0" smtClean="0"/>
              <a:t>: 5-flurouracil</a:t>
            </a:r>
          </a:p>
          <a:p>
            <a:r>
              <a:rPr lang="en-US" dirty="0" smtClean="0">
                <a:solidFill>
                  <a:srgbClr val="660066"/>
                </a:solidFill>
              </a:rPr>
              <a:t>Taxanes</a:t>
            </a:r>
            <a:r>
              <a:rPr lang="en-US" dirty="0" smtClean="0"/>
              <a:t>: Docetaxel, paclitaxel </a:t>
            </a:r>
          </a:p>
          <a:p>
            <a:r>
              <a:rPr lang="en-US" dirty="0" smtClean="0"/>
              <a:t>Nitrogen Mustard: Cyclophosphamide</a:t>
            </a:r>
            <a:endParaRPr lang="en-US" dirty="0"/>
          </a:p>
        </p:txBody>
      </p:sp>
    </p:spTree>
    <p:extLst>
      <p:ext uri="{BB962C8B-B14F-4D97-AF65-F5344CB8AC3E}">
        <p14:creationId xmlns:p14="http://schemas.microsoft.com/office/powerpoint/2010/main" val="41707000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366184"/>
            <a:ext cx="12344400" cy="1524000"/>
          </a:xfrm>
        </p:spPr>
        <p:txBody>
          <a:bodyPr>
            <a:normAutofit fontScale="90000"/>
          </a:bodyPr>
          <a:lstStyle/>
          <a:p>
            <a:r>
              <a:rPr lang="en-US" dirty="0" smtClean="0">
                <a:solidFill>
                  <a:srgbClr val="800000"/>
                </a:solidFill>
              </a:rPr>
              <a:t>Chemotherapy </a:t>
            </a:r>
            <a:r>
              <a:rPr lang="en-US" dirty="0" smtClean="0">
                <a:solidFill>
                  <a:srgbClr val="000000"/>
                </a:solidFill>
              </a:rPr>
              <a:t>then </a:t>
            </a:r>
            <a:r>
              <a:rPr lang="en-US" dirty="0" smtClean="0">
                <a:solidFill>
                  <a:schemeClr val="accent5">
                    <a:lumMod val="75000"/>
                  </a:schemeClr>
                </a:solidFill>
              </a:rPr>
              <a:t>Hormone Therapy</a:t>
            </a:r>
            <a:endParaRPr lang="en-US" dirty="0">
              <a:solidFill>
                <a:srgbClr val="800000"/>
              </a:solidFill>
            </a:endParaRPr>
          </a:p>
        </p:txBody>
      </p:sp>
      <p:sp>
        <p:nvSpPr>
          <p:cNvPr id="5" name="TextBox 4"/>
          <p:cNvSpPr txBox="1"/>
          <p:nvPr/>
        </p:nvSpPr>
        <p:spPr>
          <a:xfrm>
            <a:off x="2843983" y="4342813"/>
            <a:ext cx="7507183" cy="2246769"/>
          </a:xfrm>
          <a:prstGeom prst="rect">
            <a:avLst/>
          </a:prstGeom>
          <a:noFill/>
        </p:spPr>
        <p:txBody>
          <a:bodyPr wrap="none" rtlCol="0">
            <a:spAutoFit/>
          </a:bodyPr>
          <a:lstStyle/>
          <a:p>
            <a:r>
              <a:rPr lang="en-US" sz="2800" u="sng" dirty="0" smtClean="0"/>
              <a:t>General Tx Chemo + Hormone after surgery</a:t>
            </a:r>
          </a:p>
          <a:p>
            <a:pPr marL="514350" indent="-514350">
              <a:buAutoNum type="arabicPeriod"/>
            </a:pPr>
            <a:r>
              <a:rPr lang="en-US" sz="2800" dirty="0" smtClean="0"/>
              <a:t>Surgery: wait 4 weeks then</a:t>
            </a:r>
            <a:endParaRPr lang="en-US" sz="2800" dirty="0"/>
          </a:p>
          <a:p>
            <a:pPr marL="514350" indent="-514350">
              <a:buAutoNum type="arabicPeriod"/>
            </a:pPr>
            <a:r>
              <a:rPr lang="en-US" sz="2800" dirty="0" smtClean="0"/>
              <a:t>Chemo +/- radiation for 4 cycles (84 days) then</a:t>
            </a:r>
          </a:p>
          <a:p>
            <a:pPr marL="514350" indent="-514350">
              <a:buAutoNum type="arabicPeriod"/>
            </a:pPr>
            <a:r>
              <a:rPr lang="en-US" sz="2800" dirty="0" smtClean="0"/>
              <a:t>Taxane +/- Trastuzumab then</a:t>
            </a:r>
          </a:p>
          <a:p>
            <a:pPr marL="514350" indent="-514350">
              <a:buAutoNum type="arabicPeriod"/>
            </a:pPr>
            <a:r>
              <a:rPr lang="en-US" sz="2800" dirty="0" smtClean="0"/>
              <a:t>Hormone for 5 years</a:t>
            </a:r>
            <a:endParaRPr lang="en-US" sz="2800" dirty="0"/>
          </a:p>
        </p:txBody>
      </p:sp>
      <p:sp>
        <p:nvSpPr>
          <p:cNvPr id="6" name="Rectangle 5"/>
          <p:cNvSpPr/>
          <p:nvPr/>
        </p:nvSpPr>
        <p:spPr>
          <a:xfrm>
            <a:off x="2843983" y="3000762"/>
            <a:ext cx="5745383" cy="523220"/>
          </a:xfrm>
          <a:prstGeom prst="rect">
            <a:avLst/>
          </a:prstGeom>
        </p:spPr>
        <p:txBody>
          <a:bodyPr wrap="none">
            <a:spAutoFit/>
          </a:bodyPr>
          <a:lstStyle/>
          <a:p>
            <a:r>
              <a:rPr lang="en-US" sz="2800" dirty="0" smtClean="0"/>
              <a:t>Who: </a:t>
            </a:r>
            <a:r>
              <a:rPr lang="en-US" sz="2800" dirty="0">
                <a:solidFill>
                  <a:srgbClr val="800000"/>
                </a:solidFill>
              </a:rPr>
              <a:t>H</a:t>
            </a:r>
            <a:r>
              <a:rPr lang="en-US" sz="2800" dirty="0" smtClean="0">
                <a:solidFill>
                  <a:srgbClr val="800000"/>
                </a:solidFill>
              </a:rPr>
              <a:t>igh risk </a:t>
            </a:r>
            <a:r>
              <a:rPr lang="en-US" sz="2800" dirty="0" smtClean="0"/>
              <a:t>that are </a:t>
            </a:r>
            <a:r>
              <a:rPr lang="en-US" sz="2800" dirty="0" smtClean="0">
                <a:solidFill>
                  <a:schemeClr val="accent5">
                    <a:lumMod val="75000"/>
                  </a:schemeClr>
                </a:solidFill>
              </a:rPr>
              <a:t>ER/PR Positive</a:t>
            </a:r>
            <a:endParaRPr lang="en-US" sz="2800" dirty="0">
              <a:solidFill>
                <a:srgbClr val="800000"/>
              </a:solidFill>
            </a:endParaRPr>
          </a:p>
        </p:txBody>
      </p:sp>
    </p:spTree>
    <p:extLst>
      <p:ext uri="{BB962C8B-B14F-4D97-AF65-F5344CB8AC3E}">
        <p14:creationId xmlns:p14="http://schemas.microsoft.com/office/powerpoint/2010/main" val="383201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1188</TotalTime>
  <Words>699</Words>
  <Application>Microsoft Macintosh PowerPoint</Application>
  <PresentationFormat>Custom</PresentationFormat>
  <Paragraphs>156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Hormone Therapy</vt:lpstr>
      <vt:lpstr>PowerPoint Presentation</vt:lpstr>
      <vt:lpstr>Chemotherapy</vt:lpstr>
      <vt:lpstr>PowerPoint Presentation</vt:lpstr>
      <vt:lpstr>PowerPoint Presentation</vt:lpstr>
      <vt:lpstr>Chemotherapy then Hormone Therapy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126</cp:revision>
  <dcterms:created xsi:type="dcterms:W3CDTF">2013-05-07T01:10:01Z</dcterms:created>
  <dcterms:modified xsi:type="dcterms:W3CDTF">2013-05-07T20:59:19Z</dcterms:modified>
</cp:coreProperties>
</file>