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3716000" cy="9144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128" y="-568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5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5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D68F-305C-FA49-85B5-94C0FFE4C52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C255-21A0-884B-BCD4-E82A1BE4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lon_col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63456" y="0"/>
            <a:ext cx="4965965" cy="438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062" y="302967"/>
            <a:ext cx="2651982" cy="53200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/>
              <a:t>Colorectal Cancer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60163"/>
              </p:ext>
            </p:extLst>
          </p:nvPr>
        </p:nvGraphicFramePr>
        <p:xfrm>
          <a:off x="410062" y="3040019"/>
          <a:ext cx="7468883" cy="3054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0677"/>
                <a:gridCol w="4098206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u="sng" dirty="0" smtClean="0"/>
                        <a:t>Cancer Screening</a:t>
                      </a:r>
                      <a:endParaRPr lang="en-US" sz="2400" u="sng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When to check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Fecal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 50 y/o</a:t>
                      </a:r>
                      <a:r>
                        <a:rPr lang="en-US" sz="2400" baseline="0" dirty="0" smtClean="0"/>
                        <a:t> then</a:t>
                      </a:r>
                    </a:p>
                    <a:p>
                      <a:r>
                        <a:rPr lang="en-US" sz="2400" baseline="0" dirty="0" smtClean="0"/>
                        <a:t>Annually</a:t>
                      </a:r>
                      <a:endParaRPr lang="en-US" sz="2400" dirty="0" smtClean="0"/>
                    </a:p>
                  </a:txBody>
                  <a:tcPr marL="137160" marR="137160"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Sigmoidoscopy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</a:t>
                      </a:r>
                      <a:r>
                        <a:rPr lang="en-US" sz="2400" baseline="0" dirty="0" smtClean="0"/>
                        <a:t> 50 y/o then</a:t>
                      </a:r>
                    </a:p>
                    <a:p>
                      <a:r>
                        <a:rPr lang="en-US" sz="2400" baseline="0" dirty="0" smtClean="0"/>
                        <a:t>Q5 years</a:t>
                      </a:r>
                      <a:endParaRPr lang="en-US" sz="2400" dirty="0" smtClean="0"/>
                    </a:p>
                  </a:txBody>
                  <a:tcPr marL="137160" marR="137160"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Colonoscopy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 50 y/o then</a:t>
                      </a:r>
                    </a:p>
                    <a:p>
                      <a:r>
                        <a:rPr lang="en-US" sz="2400" dirty="0" smtClean="0"/>
                        <a:t>Q10 years</a:t>
                      </a:r>
                    </a:p>
                  </a:txBody>
                  <a:tcPr marL="137160" marR="137160" marT="60960" marB="6096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0061" y="1257260"/>
            <a:ext cx="1955990" cy="1332226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u="sng" dirty="0" smtClean="0"/>
              <a:t>Risk Factors:</a:t>
            </a:r>
          </a:p>
          <a:p>
            <a:r>
              <a:rPr lang="en-US" dirty="0"/>
              <a:t> </a:t>
            </a:r>
            <a:r>
              <a:rPr lang="en-US" dirty="0" smtClean="0"/>
              <a:t> Age</a:t>
            </a:r>
          </a:p>
          <a:p>
            <a:r>
              <a:rPr lang="en-US" dirty="0"/>
              <a:t> </a:t>
            </a:r>
            <a:r>
              <a:rPr lang="en-US" dirty="0" smtClean="0"/>
              <a:t> Genetics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6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212" y="446555"/>
            <a:ext cx="3717540" cy="53200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/>
              <a:t>Staging Colorectal Cancer</a:t>
            </a:r>
            <a:endParaRPr lang="en-US" dirty="0"/>
          </a:p>
        </p:txBody>
      </p:sp>
      <p:pic>
        <p:nvPicPr>
          <p:cNvPr id="5" name="Picture 3" descr="colon sta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73" y="1587540"/>
            <a:ext cx="11430000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03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5515" y="972"/>
            <a:ext cx="3638367" cy="501229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400" dirty="0" smtClean="0"/>
              <a:t>Treatment of Colon Cancer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5202" y="1226648"/>
            <a:ext cx="1559022" cy="501229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400" dirty="0" smtClean="0"/>
              <a:t>Stage I/IIA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9769" y="2339791"/>
            <a:ext cx="3969888" cy="1239893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400" dirty="0" smtClean="0"/>
              <a:t>Surgery</a:t>
            </a:r>
          </a:p>
          <a:p>
            <a:pPr algn="ctr"/>
            <a:r>
              <a:rPr lang="en-US" sz="2400" dirty="0" smtClean="0"/>
              <a:t>+</a:t>
            </a:r>
          </a:p>
          <a:p>
            <a:pPr algn="ctr"/>
            <a:r>
              <a:rPr lang="en-US" sz="2400" dirty="0" smtClean="0"/>
              <a:t>Lymph Node Dissection (LND)</a:t>
            </a:r>
            <a:endParaRPr lang="en-US" sz="2400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3064713" y="502201"/>
            <a:ext cx="3579986" cy="72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3064713" y="1727877"/>
            <a:ext cx="0" cy="611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033" y="1226648"/>
            <a:ext cx="1697331" cy="501229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400" dirty="0" smtClean="0"/>
              <a:t>Stage IIB/III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71275" y="2281322"/>
            <a:ext cx="2346847" cy="197855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400" dirty="0" smtClean="0"/>
              <a:t>Surgery</a:t>
            </a:r>
          </a:p>
          <a:p>
            <a:pPr algn="ctr"/>
            <a:r>
              <a:rPr lang="en-US" sz="2400" dirty="0" smtClean="0"/>
              <a:t>+</a:t>
            </a:r>
          </a:p>
          <a:p>
            <a:pPr algn="ctr"/>
            <a:r>
              <a:rPr lang="en-US" sz="2400" dirty="0" smtClean="0"/>
              <a:t>LND</a:t>
            </a:r>
          </a:p>
          <a:p>
            <a:pPr algn="ctr"/>
            <a:r>
              <a:rPr lang="en-US" sz="2400" dirty="0" smtClean="0"/>
              <a:t>+</a:t>
            </a:r>
          </a:p>
          <a:p>
            <a:pPr algn="ctr"/>
            <a:r>
              <a:rPr lang="en-US" sz="2400" dirty="0" smtClean="0"/>
              <a:t>Adjuvant Chemo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6644699" y="1727877"/>
            <a:ext cx="0" cy="553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69481" y="1226648"/>
            <a:ext cx="2859007" cy="501229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2400" dirty="0" smtClean="0"/>
              <a:t>Stage IV: Metastases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199439" y="2281322"/>
            <a:ext cx="4399092" cy="197855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400" dirty="0" smtClean="0"/>
              <a:t>Surgery</a:t>
            </a:r>
          </a:p>
          <a:p>
            <a:pPr algn="ctr"/>
            <a:r>
              <a:rPr lang="en-US" sz="2400" dirty="0" smtClean="0"/>
              <a:t>+</a:t>
            </a:r>
          </a:p>
          <a:p>
            <a:pPr algn="ctr"/>
            <a:r>
              <a:rPr lang="en-US" sz="2400" dirty="0" smtClean="0"/>
              <a:t>LND</a:t>
            </a:r>
          </a:p>
          <a:p>
            <a:pPr algn="ctr"/>
            <a:r>
              <a:rPr lang="en-US" sz="2400" dirty="0" smtClean="0"/>
              <a:t>+</a:t>
            </a:r>
          </a:p>
          <a:p>
            <a:pPr algn="ctr"/>
            <a:r>
              <a:rPr lang="en-US" sz="2400" dirty="0" smtClean="0"/>
              <a:t>Palliative Chemo (to relieve pain)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>
            <a:off x="10398985" y="1727877"/>
            <a:ext cx="0" cy="553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13" idx="0"/>
          </p:cNvCxnSpPr>
          <p:nvPr/>
        </p:nvCxnSpPr>
        <p:spPr>
          <a:xfrm>
            <a:off x="6644699" y="502201"/>
            <a:ext cx="0" cy="72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22" idx="0"/>
          </p:cNvCxnSpPr>
          <p:nvPr/>
        </p:nvCxnSpPr>
        <p:spPr>
          <a:xfrm>
            <a:off x="6644699" y="502201"/>
            <a:ext cx="3754286" cy="72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98960"/>
              </p:ext>
            </p:extLst>
          </p:nvPr>
        </p:nvGraphicFramePr>
        <p:xfrm>
          <a:off x="2021806" y="4808620"/>
          <a:ext cx="9245786" cy="414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93984"/>
                <a:gridCol w="3035008"/>
                <a:gridCol w="1758397"/>
                <a:gridCol w="1758397"/>
              </a:tblGrid>
              <a:tr h="1899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Regimen</a:t>
                      </a:r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Adjuvant Chemo</a:t>
                      </a:r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Duration</a:t>
                      </a:r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Followup</a:t>
                      </a:r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641"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FOLFOX regimen:</a:t>
                      </a:r>
                    </a:p>
                    <a:p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5-FU</a:t>
                      </a:r>
                    </a:p>
                    <a:p>
                      <a:r>
                        <a:rPr lang="en-US" sz="2400" baseline="0" dirty="0" smtClean="0"/>
                        <a:t>  +</a:t>
                      </a:r>
                    </a:p>
                    <a:p>
                      <a:r>
                        <a:rPr lang="en-US" sz="2400" baseline="0" dirty="0" smtClean="0"/>
                        <a:t>Leucovorin</a:t>
                      </a:r>
                    </a:p>
                    <a:p>
                      <a:r>
                        <a:rPr lang="en-US" sz="2400" baseline="0" dirty="0" smtClean="0"/>
                        <a:t>  +</a:t>
                      </a:r>
                    </a:p>
                    <a:p>
                      <a:r>
                        <a:rPr lang="en-US" sz="2400" baseline="0" dirty="0" smtClean="0"/>
                        <a:t>Oxaliplatin</a:t>
                      </a:r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months</a:t>
                      </a:r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Q3</a:t>
                      </a:r>
                      <a:r>
                        <a:rPr lang="en-US" sz="2400" baseline="0" dirty="0" smtClean="0"/>
                        <a:t> months</a:t>
                      </a:r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77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Capecitabine</a:t>
                      </a:r>
                    </a:p>
                    <a:p>
                      <a:r>
                        <a:rPr lang="en-US" sz="2400" dirty="0" smtClean="0"/>
                        <a:t>  +</a:t>
                      </a:r>
                    </a:p>
                    <a:p>
                      <a:r>
                        <a:rPr lang="en-US" sz="2400" dirty="0" smtClean="0"/>
                        <a:t>Oxaliplatin</a:t>
                      </a:r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Q3</a:t>
                      </a:r>
                      <a:r>
                        <a:rPr lang="en-US" sz="2400" baseline="0" dirty="0" smtClean="0"/>
                        <a:t> months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77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Capecitabine</a:t>
                      </a:r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months</a:t>
                      </a:r>
                      <a:endParaRPr lang="en-US" sz="2400" dirty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Q3</a:t>
                      </a:r>
                      <a:r>
                        <a:rPr lang="en-US" sz="2400" baseline="0" dirty="0" smtClean="0"/>
                        <a:t> months</a:t>
                      </a:r>
                      <a:endParaRPr lang="en-US" sz="2400" dirty="0" smtClean="0"/>
                    </a:p>
                  </a:txBody>
                  <a:tcPr marL="137160" marR="13716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stCxn id="14" idx="2"/>
            <a:endCxn id="43" idx="0"/>
          </p:cNvCxnSpPr>
          <p:nvPr/>
        </p:nvCxnSpPr>
        <p:spPr>
          <a:xfrm>
            <a:off x="6644699" y="4259879"/>
            <a:ext cx="0" cy="548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199439" y="3791352"/>
            <a:ext cx="4399092" cy="46852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6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6770"/>
              </p:ext>
            </p:extLst>
          </p:nvPr>
        </p:nvGraphicFramePr>
        <p:xfrm>
          <a:off x="910166" y="719667"/>
          <a:ext cx="12128501" cy="609599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62715"/>
                <a:gridCol w="5065786"/>
              </a:tblGrid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Treating Metastatic Colorectal Cancer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FOLFOX or Capecitabine/OX +bevacizumab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st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line 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FOLFOX +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panitumumab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(KRAS WT only)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st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line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FOLFIRI + bevacizumab</a:t>
                      </a:r>
                      <a:endParaRPr kumimoji="0" lang="en-US" sz="2800" b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nd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line (failed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oxaliplatin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FOLFIRI +/_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ziv-aflibercept</a:t>
                      </a:r>
                      <a:endParaRPr kumimoji="0" lang="en-US" sz="2800" b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2nd line (failed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oxaliplatin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FOLFIRI + (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cetuximab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or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panitumumab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2nd line (KRAS WT only)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Irinotecan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+ (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cetuximab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or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panitumumab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nd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line (KRAS WT only)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infusional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5 FU (less intensive regimens)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nd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or 3</a:t>
                      </a:r>
                      <a:r>
                        <a:rPr kumimoji="0" lang="en-US" sz="2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rd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line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Regorafenib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en-US" sz="2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rd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line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8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204</Words>
  <Application>Microsoft Macintosh PowerPoint</Application>
  <PresentationFormat>Custom</PresentationFormat>
  <Paragraphs>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13</cp:revision>
  <dcterms:created xsi:type="dcterms:W3CDTF">2013-05-08T10:14:53Z</dcterms:created>
  <dcterms:modified xsi:type="dcterms:W3CDTF">2013-05-08T10:49:15Z</dcterms:modified>
</cp:coreProperties>
</file>