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76" autoAdjust="0"/>
  </p:normalViewPr>
  <p:slideViewPr>
    <p:cSldViewPr snapToGrid="0" snapToObjects="1">
      <p:cViewPr varScale="1">
        <p:scale>
          <a:sx n="51" d="100"/>
          <a:sy n="51" d="100"/>
        </p:scale>
        <p:origin x="-168" y="-12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FDAB6-417B-CB43-B2A0-D7C4603FBECE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D8A11-7FC7-024F-9FBD-2C64D5D3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000000"/>
                </a:solidFill>
                <a:ea typeface="Lucida Grande"/>
                <a:cs typeface="Lucida Grande"/>
              </a:rPr>
              <a:t>http://</a:t>
            </a:r>
            <a:r>
              <a:rPr lang="en-US" sz="1800" dirty="0" err="1" smtClean="0">
                <a:solidFill>
                  <a:srgbClr val="000000"/>
                </a:solidFill>
                <a:ea typeface="Lucida Grande"/>
                <a:cs typeface="Lucida Grande"/>
              </a:rPr>
              <a:t>jnci.oxfordjournals.org</a:t>
            </a:r>
            <a:r>
              <a:rPr lang="en-US" sz="1800" dirty="0" smtClean="0">
                <a:solidFill>
                  <a:srgbClr val="000000"/>
                </a:solidFill>
                <a:ea typeface="Lucida Grande"/>
                <a:cs typeface="Lucida Grande"/>
              </a:rPr>
              <a:t>/content/99/11/828.full</a:t>
            </a:r>
            <a:endParaRPr lang="en-US" sz="1800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D8A11-7FC7-024F-9FBD-2C64D5D3D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Doublet Chemo:</a:t>
            </a:r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Cisplatin or </a:t>
            </a:r>
            <a:r>
              <a:rPr lang="en-US" sz="1600" dirty="0" smtClean="0">
                <a:solidFill>
                  <a:srgbClr val="FF0000"/>
                </a:solidFill>
              </a:rPr>
              <a:t>Carboplatin</a:t>
            </a:r>
            <a:r>
              <a:rPr lang="en-US" sz="1600" dirty="0" smtClean="0"/>
              <a:t> in combination with a </a:t>
            </a:r>
            <a:r>
              <a:rPr lang="en-US" sz="1600" dirty="0" smtClean="0">
                <a:solidFill>
                  <a:srgbClr val="FF0000"/>
                </a:solidFill>
              </a:rPr>
              <a:t>taxane</a:t>
            </a:r>
            <a:r>
              <a:rPr lang="en-US" sz="1600" dirty="0" smtClean="0"/>
              <a:t>, gemcitabine, vinorelbine, irinotecan, etoposide or pemetrexed for 4-6 cycles (stage IIIB or IV)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D8A11-7FC7-024F-9FBD-2C64D5D3D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Oncologists in the United States have embraced carboplatin as their favorite platinum drug for the first-line treatment of patients with metastatic non–small-cell lung cancer (NSCLC). 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Carboplatin has similar efficacy but lower rates of nausea, leukopenia, and nephrotoxicity than cisplatin.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D8A11-7FC7-024F-9FBD-2C64D5D3D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603F-9E68-EB4E-93AF-F6462F7262B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CAC8-3035-1946-8702-D3FF2649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607" y="302967"/>
            <a:ext cx="1922452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Lung Cancer</a:t>
            </a:r>
            <a:endParaRPr lang="en-US" dirty="0"/>
          </a:p>
        </p:txBody>
      </p:sp>
      <p:pic>
        <p:nvPicPr>
          <p:cNvPr id="55" name="Picture 54" descr="Screen Shot 2013-05-08 at 6.5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47" y="834974"/>
            <a:ext cx="8740940" cy="496286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88607" y="1514332"/>
            <a:ext cx="4602047" cy="259411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u="sng" dirty="0" smtClean="0"/>
              <a:t>Types of Lung Cancer: Small </a:t>
            </a:r>
            <a:r>
              <a:rPr lang="en-US" sz="2000" u="sng" dirty="0" err="1" smtClean="0"/>
              <a:t>Vs</a:t>
            </a:r>
            <a:r>
              <a:rPr lang="en-US" sz="2000" u="sng" dirty="0" smtClean="0"/>
              <a:t> Non-Small</a:t>
            </a:r>
          </a:p>
          <a:p>
            <a:endParaRPr lang="en-US" sz="2000" dirty="0"/>
          </a:p>
          <a:p>
            <a:r>
              <a:rPr lang="en-US" sz="2000" dirty="0" smtClean="0"/>
              <a:t>Small Cell Lung Cancer</a:t>
            </a:r>
          </a:p>
          <a:p>
            <a:endParaRPr lang="en-US" sz="2000" dirty="0"/>
          </a:p>
          <a:p>
            <a:r>
              <a:rPr lang="en-US" sz="2000" dirty="0" smtClean="0"/>
              <a:t>Non-Small Cell Lung Cancer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- Adenocarcinoma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- Large Cell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- Squamous cell</a:t>
            </a:r>
          </a:p>
        </p:txBody>
      </p:sp>
    </p:spTree>
    <p:extLst>
      <p:ext uri="{BB962C8B-B14F-4D97-AF65-F5344CB8AC3E}">
        <p14:creationId xmlns:p14="http://schemas.microsoft.com/office/powerpoint/2010/main" val="348597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81069"/>
              </p:ext>
            </p:extLst>
          </p:nvPr>
        </p:nvGraphicFramePr>
        <p:xfrm>
          <a:off x="404051" y="346417"/>
          <a:ext cx="12352335" cy="832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761"/>
                <a:gridCol w="9485574"/>
              </a:tblGrid>
              <a:tr h="57996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Lung Cancer Stages</a:t>
                      </a:r>
                      <a:endParaRPr lang="en-US" sz="2400" b="1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 marL="137160" marR="137160" marT="60960" marB="60960"/>
                </a:tc>
              </a:tr>
              <a:tr h="5799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Stage</a:t>
                      </a:r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 is confined</a:t>
                      </a:r>
                      <a:r>
                        <a:rPr lang="en-US" sz="2400" baseline="0" dirty="0" smtClean="0"/>
                        <a:t> to airway lining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799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Stage IA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</a:t>
                      </a:r>
                      <a:r>
                        <a:rPr lang="en-US" sz="2400" baseline="0" dirty="0" smtClean="0"/>
                        <a:t> spread to nearby lung tissue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1430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Stage IIB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 reached bronchus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2288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Stage III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Operable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Tumor invaded chest wall,</a:t>
                      </a:r>
                      <a:r>
                        <a:rPr lang="en-US" sz="2400" baseline="0" dirty="0" smtClean="0"/>
                        <a:t> trachea and lymph</a:t>
                      </a:r>
                      <a:endParaRPr lang="en-US" sz="2400" dirty="0" smtClean="0"/>
                    </a:p>
                  </a:txBody>
                  <a:tcPr marL="137160" marR="137160" marT="60960" marB="60960"/>
                </a:tc>
              </a:tr>
              <a:tr h="2288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Stage III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Inoperable</a:t>
                      </a:r>
                    </a:p>
                    <a:p>
                      <a:r>
                        <a:rPr lang="en-US" sz="2400" dirty="0" smtClean="0"/>
                        <a:t>Tumor invaded chest wall,</a:t>
                      </a:r>
                      <a:r>
                        <a:rPr lang="en-US" sz="2400" baseline="0" dirty="0" smtClean="0"/>
                        <a:t> trachea and lymph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799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Stage IV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Metastasis to brain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9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0675" y="93927"/>
            <a:ext cx="2701612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Lung Cancer Treatment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1652" y="1123602"/>
            <a:ext cx="1110181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Stage 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500" y="1148085"/>
            <a:ext cx="1165484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Stage IIB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5090" y="1172538"/>
            <a:ext cx="1238997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Stage IIIA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82017" y="1192103"/>
            <a:ext cx="3123903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Stage IIIB (can’t do surgery)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91262" y="1251922"/>
            <a:ext cx="1110181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Stage IV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7750" y="2418062"/>
            <a:ext cx="1059661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Surgery</a:t>
            </a:r>
          </a:p>
        </p:txBody>
      </p:sp>
      <p:cxnSp>
        <p:nvCxnSpPr>
          <p:cNvPr id="31" name="Straight Arrow Connector 30"/>
          <p:cNvCxnSpPr>
            <a:stCxn id="7" idx="2"/>
            <a:endCxn id="29" idx="0"/>
          </p:cNvCxnSpPr>
          <p:nvPr/>
        </p:nvCxnSpPr>
        <p:spPr>
          <a:xfrm>
            <a:off x="756743" y="1563276"/>
            <a:ext cx="838" cy="854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3570" y="2149420"/>
            <a:ext cx="2491343" cy="197855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000000"/>
                </a:solidFill>
              </a:rPr>
              <a:t>Initial Treatment: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Surgery 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</a:t>
            </a:r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Cisplatin </a:t>
            </a:r>
            <a:r>
              <a:rPr lang="en-US" sz="2000" dirty="0" smtClean="0">
                <a:solidFill>
                  <a:srgbClr val="000000"/>
                </a:solidFill>
              </a:rPr>
              <a:t>(4 cycles)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 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Vinorelbine (4 cycles)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8" idx="2"/>
            <a:endCxn id="34" idx="0"/>
          </p:cNvCxnSpPr>
          <p:nvPr/>
        </p:nvCxnSpPr>
        <p:spPr>
          <a:xfrm>
            <a:off x="2539242" y="1587759"/>
            <a:ext cx="0" cy="5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08917" y="2149420"/>
            <a:ext cx="2491343" cy="259411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000000"/>
                </a:solidFill>
              </a:rPr>
              <a:t>Initial Treatment: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Surgery 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</a:t>
            </a:r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Cisplatin </a:t>
            </a:r>
            <a:r>
              <a:rPr lang="en-US" sz="2000" dirty="0" smtClean="0">
                <a:solidFill>
                  <a:srgbClr val="000000"/>
                </a:solidFill>
              </a:rPr>
              <a:t>(4 cycles)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 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Vinorelbine (4 cycles)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Radiotherapy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9" idx="2"/>
            <a:endCxn id="39" idx="0"/>
          </p:cNvCxnSpPr>
          <p:nvPr/>
        </p:nvCxnSpPr>
        <p:spPr>
          <a:xfrm>
            <a:off x="5254589" y="1612212"/>
            <a:ext cx="0" cy="537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00870" y="2149420"/>
            <a:ext cx="2491343" cy="197855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000000"/>
                </a:solidFill>
              </a:rPr>
              <a:t>Initial Treatment: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Cisplatin (4 cycles)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 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Vinorelbine (4 cycles)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Radiotherapy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>
            <a:stCxn id="10" idx="2"/>
            <a:endCxn id="42" idx="0"/>
          </p:cNvCxnSpPr>
          <p:nvPr/>
        </p:nvCxnSpPr>
        <p:spPr>
          <a:xfrm>
            <a:off x="9143969" y="1631777"/>
            <a:ext cx="2573" cy="517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57499" y="5847410"/>
            <a:ext cx="2798544" cy="167078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u="sng" dirty="0" smtClean="0"/>
              <a:t>If initial Tx fails:</a:t>
            </a:r>
          </a:p>
          <a:p>
            <a:pPr algn="ctr"/>
            <a:r>
              <a:rPr lang="en-US" sz="2000" dirty="0" smtClean="0"/>
              <a:t>Cisplatin (4 cycles)</a:t>
            </a:r>
          </a:p>
          <a:p>
            <a:pPr algn="ctr"/>
            <a:r>
              <a:rPr lang="en-US" sz="2000" dirty="0" smtClean="0"/>
              <a:t>+</a:t>
            </a:r>
          </a:p>
          <a:p>
            <a:pPr algn="ctr"/>
            <a:r>
              <a:rPr lang="en-US" sz="2000" dirty="0" smtClean="0"/>
              <a:t>Vinorelbine or Paclitaxel </a:t>
            </a:r>
          </a:p>
          <a:p>
            <a:pPr algn="ctr"/>
            <a:r>
              <a:rPr lang="en-US" sz="2000" dirty="0" smtClean="0"/>
              <a:t>(4 cycles)</a:t>
            </a:r>
          </a:p>
        </p:txBody>
      </p:sp>
      <p:cxnSp>
        <p:nvCxnSpPr>
          <p:cNvPr id="53" name="Straight Arrow Connector 52"/>
          <p:cNvCxnSpPr>
            <a:stCxn id="34" idx="2"/>
            <a:endCxn id="51" idx="0"/>
          </p:cNvCxnSpPr>
          <p:nvPr/>
        </p:nvCxnSpPr>
        <p:spPr>
          <a:xfrm>
            <a:off x="2539242" y="4127977"/>
            <a:ext cx="1517529" cy="1719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2"/>
            <a:endCxn id="51" idx="0"/>
          </p:cNvCxnSpPr>
          <p:nvPr/>
        </p:nvCxnSpPr>
        <p:spPr>
          <a:xfrm flipH="1">
            <a:off x="4056771" y="4743530"/>
            <a:ext cx="1197818" cy="110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6573648" y="-5747307"/>
            <a:ext cx="659081" cy="133508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510387" y="5351794"/>
            <a:ext cx="1272309" cy="74745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If </a:t>
            </a:r>
          </a:p>
          <a:p>
            <a:pPr algn="ctr"/>
            <a:r>
              <a:rPr lang="en-US" sz="2000" dirty="0" smtClean="0"/>
              <a:t>Large Cell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93413" y="4399198"/>
            <a:ext cx="2301112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u="sng" dirty="0" smtClean="0"/>
              <a:t>When Initial Tx fails</a:t>
            </a:r>
          </a:p>
        </p:txBody>
      </p:sp>
      <p:cxnSp>
        <p:nvCxnSpPr>
          <p:cNvPr id="93" name="Straight Connector 92"/>
          <p:cNvCxnSpPr>
            <a:stCxn id="86" idx="2"/>
            <a:endCxn id="85" idx="0"/>
          </p:cNvCxnSpPr>
          <p:nvPr/>
        </p:nvCxnSpPr>
        <p:spPr>
          <a:xfrm>
            <a:off x="9143969" y="4838872"/>
            <a:ext cx="2573" cy="51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2" idx="2"/>
            <a:endCxn id="86" idx="0"/>
          </p:cNvCxnSpPr>
          <p:nvPr/>
        </p:nvCxnSpPr>
        <p:spPr>
          <a:xfrm flipH="1">
            <a:off x="9143969" y="4127977"/>
            <a:ext cx="2573" cy="271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48646" y="5324335"/>
            <a:ext cx="2030355" cy="74745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If </a:t>
            </a:r>
          </a:p>
          <a:p>
            <a:pPr algn="ctr"/>
            <a:r>
              <a:rPr lang="en-US" sz="2000" dirty="0" smtClean="0"/>
              <a:t>Adenocarcinoma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32679" y="7498646"/>
            <a:ext cx="2027725" cy="136300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If EGFR negative:</a:t>
            </a:r>
          </a:p>
          <a:p>
            <a:pPr algn="ctr"/>
            <a:r>
              <a:rPr lang="en-US" sz="2000" dirty="0" smtClean="0"/>
              <a:t>Cisplatin</a:t>
            </a:r>
          </a:p>
          <a:p>
            <a:pPr algn="ctr"/>
            <a:r>
              <a:rPr lang="en-US" sz="2000" dirty="0" smtClean="0"/>
              <a:t>+</a:t>
            </a:r>
          </a:p>
          <a:p>
            <a:pPr algn="ctr"/>
            <a:r>
              <a:rPr lang="en-US" sz="2000" dirty="0" smtClean="0"/>
              <a:t>Pemetrexed </a:t>
            </a:r>
          </a:p>
        </p:txBody>
      </p:sp>
      <p:cxnSp>
        <p:nvCxnSpPr>
          <p:cNvPr id="110" name="Straight Connector 109"/>
          <p:cNvCxnSpPr>
            <a:stCxn id="86" idx="2"/>
            <a:endCxn id="104" idx="0"/>
          </p:cNvCxnSpPr>
          <p:nvPr/>
        </p:nvCxnSpPr>
        <p:spPr>
          <a:xfrm flipH="1">
            <a:off x="6863824" y="4838872"/>
            <a:ext cx="2280145" cy="485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059376" y="5324335"/>
            <a:ext cx="1349204" cy="74745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if</a:t>
            </a:r>
          </a:p>
          <a:p>
            <a:pPr algn="ctr"/>
            <a:r>
              <a:rPr lang="en-US" sz="2000" dirty="0" smtClean="0"/>
              <a:t>Squamous</a:t>
            </a:r>
          </a:p>
        </p:txBody>
      </p:sp>
      <p:cxnSp>
        <p:nvCxnSpPr>
          <p:cNvPr id="113" name="Straight Connector 112"/>
          <p:cNvCxnSpPr>
            <a:stCxn id="86" idx="2"/>
            <a:endCxn id="111" idx="0"/>
          </p:cNvCxnSpPr>
          <p:nvPr/>
        </p:nvCxnSpPr>
        <p:spPr>
          <a:xfrm>
            <a:off x="9143969" y="4838872"/>
            <a:ext cx="1590009" cy="485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789081" y="7210414"/>
            <a:ext cx="1895978" cy="105522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Doublet Chemo</a:t>
            </a:r>
          </a:p>
          <a:p>
            <a:pPr algn="ctr"/>
            <a:r>
              <a:rPr lang="en-US" sz="2000" dirty="0" smtClean="0"/>
              <a:t>+</a:t>
            </a:r>
          </a:p>
          <a:p>
            <a:pPr algn="ctr"/>
            <a:r>
              <a:rPr lang="en-US" sz="2000" dirty="0" smtClean="0"/>
              <a:t>Bevacizumab</a:t>
            </a:r>
          </a:p>
        </p:txBody>
      </p:sp>
      <p:cxnSp>
        <p:nvCxnSpPr>
          <p:cNvPr id="125" name="Straight Arrow Connector 124"/>
          <p:cNvCxnSpPr>
            <a:stCxn id="111" idx="2"/>
            <a:endCxn id="131" idx="0"/>
          </p:cNvCxnSpPr>
          <p:nvPr/>
        </p:nvCxnSpPr>
        <p:spPr>
          <a:xfrm>
            <a:off x="10733978" y="6071786"/>
            <a:ext cx="9467" cy="537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2"/>
            <a:endCxn id="123" idx="0"/>
          </p:cNvCxnSpPr>
          <p:nvPr/>
        </p:nvCxnSpPr>
        <p:spPr>
          <a:xfrm>
            <a:off x="12646353" y="1691596"/>
            <a:ext cx="90717" cy="5518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766464" y="6609399"/>
            <a:ext cx="1953961" cy="74745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Doublet  Chemo</a:t>
            </a:r>
          </a:p>
          <a:p>
            <a:pPr algn="ctr"/>
            <a:r>
              <a:rPr lang="en-US" sz="2000" dirty="0" smtClean="0"/>
              <a:t>(Next slide)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48646" y="7518190"/>
            <a:ext cx="1950956" cy="74745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000" dirty="0" smtClean="0"/>
              <a:t>If EGFR positive:</a:t>
            </a:r>
          </a:p>
          <a:p>
            <a:pPr algn="ctr"/>
            <a:r>
              <a:rPr lang="en-US" sz="2000" dirty="0" smtClean="0"/>
              <a:t>Erlotinib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264391" y="6596272"/>
            <a:ext cx="1494901" cy="43967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000" dirty="0" smtClean="0"/>
              <a:t>Check EGFR</a:t>
            </a:r>
          </a:p>
        </p:txBody>
      </p:sp>
      <p:cxnSp>
        <p:nvCxnSpPr>
          <p:cNvPr id="160" name="Straight Arrow Connector 159"/>
          <p:cNvCxnSpPr>
            <a:stCxn id="104" idx="2"/>
            <a:endCxn id="158" idx="0"/>
          </p:cNvCxnSpPr>
          <p:nvPr/>
        </p:nvCxnSpPr>
        <p:spPr>
          <a:xfrm>
            <a:off x="6863824" y="6071786"/>
            <a:ext cx="1148018" cy="524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5" idx="2"/>
            <a:endCxn id="158" idx="0"/>
          </p:cNvCxnSpPr>
          <p:nvPr/>
        </p:nvCxnSpPr>
        <p:spPr>
          <a:xfrm flipH="1">
            <a:off x="8011842" y="6099245"/>
            <a:ext cx="1134700" cy="497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8" idx="2"/>
            <a:endCxn id="105" idx="0"/>
          </p:cNvCxnSpPr>
          <p:nvPr/>
        </p:nvCxnSpPr>
        <p:spPr>
          <a:xfrm>
            <a:off x="8011842" y="7035946"/>
            <a:ext cx="1134700" cy="46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8" idx="2"/>
            <a:endCxn id="157" idx="0"/>
          </p:cNvCxnSpPr>
          <p:nvPr/>
        </p:nvCxnSpPr>
        <p:spPr>
          <a:xfrm flipH="1">
            <a:off x="6824124" y="7035946"/>
            <a:ext cx="1187718" cy="482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gem vs alimta in lu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6988" y="3483019"/>
            <a:ext cx="7955280" cy="5303520"/>
          </a:xfrm>
        </p:spPr>
      </p:pic>
      <p:sp>
        <p:nvSpPr>
          <p:cNvPr id="8" name="TextBox 7"/>
          <p:cNvSpPr txBox="1"/>
          <p:nvPr/>
        </p:nvSpPr>
        <p:spPr>
          <a:xfrm>
            <a:off x="386988" y="2282691"/>
            <a:ext cx="1359263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Gemcitabine </a:t>
            </a:r>
            <a:r>
              <a:rPr lang="en-US" sz="2400" u="sng" dirty="0" err="1"/>
              <a:t>vs</a:t>
            </a:r>
            <a:r>
              <a:rPr lang="en-US" sz="2400" u="sng" dirty="0"/>
              <a:t> </a:t>
            </a:r>
            <a:r>
              <a:rPr lang="en-US" sz="2400" u="sng" dirty="0" smtClean="0"/>
              <a:t>Pemetrexed:</a:t>
            </a:r>
          </a:p>
          <a:p>
            <a:r>
              <a:rPr lang="en-US" sz="2400" dirty="0" smtClean="0"/>
              <a:t>Cisplatin + </a:t>
            </a:r>
            <a:r>
              <a:rPr lang="en-US" sz="2400" b="1" dirty="0" smtClean="0"/>
              <a:t>Pemetrexed</a:t>
            </a:r>
            <a:r>
              <a:rPr lang="en-US" sz="2400" dirty="0" smtClean="0"/>
              <a:t>  is better for </a:t>
            </a:r>
            <a:r>
              <a:rPr lang="en-US" sz="2400" b="1" dirty="0" smtClean="0"/>
              <a:t>Non-Squamous </a:t>
            </a:r>
            <a:r>
              <a:rPr lang="en-US" sz="2400" dirty="0" smtClean="0"/>
              <a:t>Lung Cancer (that’s why it’s used for adenocarcinoma)</a:t>
            </a:r>
          </a:p>
          <a:p>
            <a:r>
              <a:rPr lang="en-US" sz="2400" dirty="0"/>
              <a:t>Cisplatin + </a:t>
            </a:r>
            <a:r>
              <a:rPr lang="en-US" sz="2400" b="1" dirty="0"/>
              <a:t>Gemcitabine</a:t>
            </a:r>
            <a:r>
              <a:rPr lang="en-US" sz="2400" dirty="0"/>
              <a:t> is better for </a:t>
            </a:r>
            <a:r>
              <a:rPr lang="en-US" sz="2400" b="1" dirty="0"/>
              <a:t>Squamous</a:t>
            </a:r>
            <a:r>
              <a:rPr lang="en-US" sz="2400" dirty="0"/>
              <a:t> Lung </a:t>
            </a:r>
            <a:r>
              <a:rPr lang="en-US" sz="2400" dirty="0" smtClean="0"/>
              <a:t>Cancer (that’s why doublet chemo has gemcitabine)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86988" y="-5099"/>
            <a:ext cx="13165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Doublet </a:t>
            </a:r>
            <a:r>
              <a:rPr lang="en-US" sz="2400" u="sng" dirty="0" smtClean="0"/>
              <a:t>Chemo</a:t>
            </a:r>
            <a:r>
              <a:rPr lang="en-US" sz="2400" u="sng" dirty="0"/>
              <a:t> </a:t>
            </a:r>
            <a:r>
              <a:rPr lang="en-US" sz="2400" u="sng" dirty="0" smtClean="0"/>
              <a:t>(previous slide)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Carboplatin</a:t>
            </a:r>
            <a:r>
              <a:rPr lang="en-US" sz="2400" dirty="0" smtClean="0"/>
              <a:t> or Cisplatin</a:t>
            </a:r>
          </a:p>
          <a:p>
            <a:pPr>
              <a:defRPr/>
            </a:pPr>
            <a:r>
              <a:rPr lang="en-US" sz="2400" dirty="0" smtClean="0"/>
              <a:t>  +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paclitaxel or </a:t>
            </a:r>
            <a:r>
              <a:rPr lang="en-US" sz="2400" dirty="0" smtClean="0">
                <a:solidFill>
                  <a:srgbClr val="FF0000"/>
                </a:solidFill>
              </a:rPr>
              <a:t>docetaxel </a:t>
            </a:r>
          </a:p>
          <a:p>
            <a:pPr>
              <a:defRPr/>
            </a:pPr>
            <a:r>
              <a:rPr lang="en-US" sz="2400" dirty="0" smtClean="0"/>
              <a:t>or gemcitabine or </a:t>
            </a:r>
            <a:r>
              <a:rPr lang="en-US" sz="2400" dirty="0"/>
              <a:t>vinorelbine, </a:t>
            </a:r>
            <a:r>
              <a:rPr lang="en-US" sz="2400" dirty="0" smtClean="0"/>
              <a:t>irinotecan or </a:t>
            </a:r>
            <a:r>
              <a:rPr lang="en-US" sz="2400" dirty="0"/>
              <a:t>etoposide or pemetrexed for 4-6 </a:t>
            </a:r>
            <a:r>
              <a:rPr lang="en-US" sz="2400" dirty="0" smtClean="0"/>
              <a:t>cycles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56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67082"/>
              </p:ext>
            </p:extLst>
          </p:nvPr>
        </p:nvGraphicFramePr>
        <p:xfrm>
          <a:off x="504825" y="1066800"/>
          <a:ext cx="11972190" cy="72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730"/>
                <a:gridCol w="3990730"/>
                <a:gridCol w="39907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Side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Concerns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Cisplatin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Nephrotoxicity,</a:t>
                      </a:r>
                      <a:r>
                        <a:rPr lang="en-US" baseline="0" dirty="0" smtClean="0"/>
                        <a:t> N/V, neuropathies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 IV hydration and electrolyte monitoring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Carboplatin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BMS,</a:t>
                      </a:r>
                      <a:r>
                        <a:rPr lang="en-US" baseline="0" dirty="0" smtClean="0"/>
                        <a:t> N/V, neuropathies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 using Calvert Equation based on </a:t>
                      </a:r>
                      <a:r>
                        <a:rPr lang="en-US" dirty="0" err="1" smtClean="0"/>
                        <a:t>CrCL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Pemetrexed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BMS, diarrhea, alopecia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supplementation with </a:t>
                      </a:r>
                      <a:r>
                        <a:rPr lang="en-US" dirty="0" err="1" smtClean="0"/>
                        <a:t>folate</a:t>
                      </a:r>
                      <a:r>
                        <a:rPr lang="en-US" dirty="0" smtClean="0"/>
                        <a:t>, B-12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Paclitaxel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BMS, neuropathies, alopecia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Hypersensitivity reactions – require premeds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Gemcitabine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BMS, flu-like symptoms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combined with chest irradiation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Bevacizumab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HTN, bleeding, 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 HTN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Erlotinib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Acneiform</a:t>
                      </a:r>
                      <a:r>
                        <a:rPr lang="en-US" baseline="0" dirty="0" smtClean="0"/>
                        <a:t> 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require tetracycline, drug interactions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Vinorelbine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Neurotoxicity, BMS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Neuropathy can be severe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Etoposide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4825" y="298783"/>
            <a:ext cx="1696880" cy="501229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400" dirty="0" smtClean="0"/>
              <a:t>Side Effects</a:t>
            </a:r>
          </a:p>
        </p:txBody>
      </p:sp>
    </p:spTree>
    <p:extLst>
      <p:ext uri="{BB962C8B-B14F-4D97-AF65-F5344CB8AC3E}">
        <p14:creationId xmlns:p14="http://schemas.microsoft.com/office/powerpoint/2010/main" val="102283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07829"/>
              </p:ext>
            </p:extLst>
          </p:nvPr>
        </p:nvGraphicFramePr>
        <p:xfrm>
          <a:off x="3068798" y="302226"/>
          <a:ext cx="8791012" cy="853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778"/>
                <a:gridCol w="3306184"/>
                <a:gridCol w="3782050"/>
              </a:tblGrid>
              <a:tr h="56610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BFBFBF"/>
                          </a:solidFill>
                        </a:rPr>
                        <a:t>Lung Cancer</a:t>
                      </a:r>
                      <a:endParaRPr lang="en-US" sz="2400" b="1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BFBFBF"/>
                          </a:solidFill>
                        </a:rPr>
                        <a:t>Initial Treatment</a:t>
                      </a:r>
                      <a:endParaRPr lang="en-US" sz="2400" b="1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BFBFBF"/>
                          </a:solidFill>
                        </a:rPr>
                        <a:t>If initial doesn't work, then: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BFBFBF"/>
                          </a:solidFill>
                        </a:rPr>
                        <a:t>Adjuvant Chemo</a:t>
                      </a:r>
                      <a:endParaRPr lang="en-US" sz="2400" b="1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</a:tr>
              <a:tr h="3608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Stage</a:t>
                      </a:r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0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</a:tr>
              <a:tr h="3608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Stage IA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Surgery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</a:tr>
              <a:tr h="100402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Stage IIB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Surgery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Cisplatin</a:t>
                      </a:r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+ </a:t>
                      </a: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Vinorelbine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(4 cycles)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Cisplatin (4 cycles)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Vinorelbine or Paclitaxel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(4 cycles)</a:t>
                      </a:r>
                    </a:p>
                  </a:txBody>
                  <a:tcPr marL="137160" marR="137160" marT="60960" marB="60960"/>
                </a:tc>
              </a:tr>
              <a:tr h="14237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Stage IIIA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Surgery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 +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Cisplatin</a:t>
                      </a:r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+ </a:t>
                      </a: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Vinorelbine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(4 cycles)</a:t>
                      </a:r>
                      <a:endParaRPr lang="en-US" sz="2400" dirty="0" smtClean="0">
                        <a:solidFill>
                          <a:srgbClr val="BFBFBF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Radiotherapy </a:t>
                      </a: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Cisplatin (4 cycles)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Vinorelbine or Paclitaxel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(4 cycles)</a:t>
                      </a:r>
                    </a:p>
                    <a:p>
                      <a:endParaRPr lang="en-US" sz="2400" dirty="0" smtClean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</a:tr>
              <a:tr h="14237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Stage IIIB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NO Surgery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Cisplatin</a:t>
                      </a:r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+ </a:t>
                      </a: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Vinorelbine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(4 cycles)</a:t>
                      </a:r>
                      <a:endParaRPr lang="en-US" sz="2400" baseline="0" dirty="0" smtClean="0">
                        <a:solidFill>
                          <a:srgbClr val="BFBFBF"/>
                        </a:solidFill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Radiotherapy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Carboplatin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paclitaxel</a:t>
                      </a:r>
                      <a:r>
                        <a:rPr lang="en-US" sz="2400" baseline="0" dirty="0" smtClean="0">
                          <a:solidFill>
                            <a:srgbClr val="BFBFBF"/>
                          </a:solidFill>
                        </a:rPr>
                        <a:t> or</a:t>
                      </a:r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 docetaxel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</a:tr>
              <a:tr h="3608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Stage IV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BFBFBF"/>
                          </a:solidFill>
                        </a:rPr>
                        <a:t>Game Over</a:t>
                      </a:r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BFBFBF"/>
                        </a:solidFill>
                      </a:endParaRPr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9499" y="994314"/>
            <a:ext cx="1596041" cy="501229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400" dirty="0" smtClean="0"/>
              <a:t>Ignore this</a:t>
            </a:r>
          </a:p>
        </p:txBody>
      </p:sp>
    </p:spTree>
    <p:extLst>
      <p:ext uri="{BB962C8B-B14F-4D97-AF65-F5344CB8AC3E}">
        <p14:creationId xmlns:p14="http://schemas.microsoft.com/office/powerpoint/2010/main" val="26749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30622" tIns="65311" rIns="130622" bIns="65311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581</Words>
  <Application>Microsoft Macintosh PowerPoint</Application>
  <PresentationFormat>Custom</PresentationFormat>
  <Paragraphs>163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66</cp:revision>
  <dcterms:created xsi:type="dcterms:W3CDTF">2013-05-08T10:49:32Z</dcterms:created>
  <dcterms:modified xsi:type="dcterms:W3CDTF">2013-05-08T13:20:52Z</dcterms:modified>
</cp:coreProperties>
</file>