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13" autoAdjust="0"/>
  </p:normalViewPr>
  <p:slideViewPr>
    <p:cSldViewPr snapToGrid="0" snapToObjects="1">
      <p:cViewPr varScale="1">
        <p:scale>
          <a:sx n="44" d="100"/>
          <a:sy n="44" d="100"/>
        </p:scale>
        <p:origin x="-136" y="-296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9222B-CEB2-1A4F-AB66-DEA8E99682CE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9C13C-DB0D-C247-8642-A922CA6F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en.wikipedia.org/wiki/Radiation_thera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a cancer described as T2 N0 M0 is 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 cancer that is entirely within the prostate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With no cancer spread to lymph nodes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And no spread of the cancer to areas outside the pelvis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9C13C-DB0D-C247-8642-A922CA6F5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a cancer described as T2 N0 M0 is 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 cancer that is entirely within the prostate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With no cancer spread to lymph nodes</a:t>
            </a:r>
          </a:p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And no spread of the cancer to areas outside the pelvis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9C13C-DB0D-C247-8642-A922CA6F5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radiotherapy used in cancer treatment	</a:t>
            </a:r>
          </a:p>
          <a:p>
            <a:endParaRPr lang="en-US" sz="1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9C13C-DB0D-C247-8642-A922CA6F5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5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5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1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2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A8E8-053C-7C46-BEB4-506330EE9AD6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C50-194D-314E-B081-14817F6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ancerresearchuk.org/cancer-help/type/prostate-cancer/treatment/the-stages-of-prostate-canc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817" y="485524"/>
            <a:ext cx="2418682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Prostate Cancer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58" y="1508787"/>
            <a:ext cx="6697574" cy="59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777" y="108431"/>
            <a:ext cx="2265157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Staging Cancer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72637"/>
              </p:ext>
            </p:extLst>
          </p:nvPr>
        </p:nvGraphicFramePr>
        <p:xfrm>
          <a:off x="312776" y="757754"/>
          <a:ext cx="9496709" cy="376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0446"/>
                <a:gridCol w="7006263"/>
              </a:tblGrid>
              <a:tr h="9749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Staging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="1" baseline="0" dirty="0" smtClean="0"/>
                        <a:t>Prostate Cancer</a:t>
                      </a:r>
                      <a:endParaRPr lang="en-US" sz="2400" b="1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tumor cannot be assessed.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is too small to be seen/felt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is inside the prostate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has broken through the capsule of the prostate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5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Tumor has spread into</a:t>
                      </a:r>
                      <a:r>
                        <a:rPr lang="en-US" sz="2400" baseline="0" dirty="0" smtClean="0"/>
                        <a:t> other organs nearby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64111"/>
              </p:ext>
            </p:extLst>
          </p:nvPr>
        </p:nvGraphicFramePr>
        <p:xfrm>
          <a:off x="312776" y="4741612"/>
          <a:ext cx="9398855" cy="233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895"/>
                <a:gridCol w="686696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Staging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="1" baseline="0" dirty="0" smtClean="0"/>
                        <a:t>Lymph Node</a:t>
                      </a:r>
                      <a:endParaRPr lang="en-US" sz="2400" b="1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NX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Lymph not</a:t>
                      </a:r>
                      <a:r>
                        <a:rPr lang="en-US" sz="2400" baseline="0" dirty="0" smtClean="0"/>
                        <a:t> cannot be checked</a:t>
                      </a:r>
                    </a:p>
                  </a:txBody>
                  <a:tcPr marL="137160" marR="13716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N0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No cancer cells in lymph nodes close to prostate</a:t>
                      </a:r>
                    </a:p>
                  </a:txBody>
                  <a:tcPr marL="137160" marR="13716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N1, N2</a:t>
                      </a:r>
                      <a:r>
                        <a:rPr lang="en-US" sz="2400" baseline="0" dirty="0" smtClean="0"/>
                        <a:t> and</a:t>
                      </a:r>
                      <a:r>
                        <a:rPr lang="en-US" sz="2400" dirty="0" smtClean="0"/>
                        <a:t> N3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Cancer cells present in lymph nodes </a:t>
                      </a:r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87" y="573751"/>
            <a:ext cx="3797513" cy="3589352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1238"/>
              </p:ext>
            </p:extLst>
          </p:nvPr>
        </p:nvGraphicFramePr>
        <p:xfrm>
          <a:off x="312775" y="7445346"/>
          <a:ext cx="928232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0149"/>
                <a:gridCol w="6662172"/>
              </a:tblGrid>
              <a:tr h="4531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Staging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="1" baseline="0" dirty="0" smtClean="0"/>
                        <a:t>Metastasis</a:t>
                      </a:r>
                      <a:endParaRPr lang="en-US" sz="2400" b="1" baseline="0" dirty="0" smtClean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53151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M0</a:t>
                      </a:r>
                      <a:endParaRPr lang="en-US" sz="2400" baseline="0" dirty="0" smtClean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metastasis:</a:t>
                      </a:r>
                      <a:r>
                        <a:rPr lang="en-US" sz="2400" baseline="0" dirty="0" smtClean="0"/>
                        <a:t> Cancer has no spread beyond lymph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  <a:tr h="453151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M1</a:t>
                      </a:r>
                      <a:endParaRPr lang="en-US" sz="2400" baseline="0" dirty="0" smtClean="0"/>
                    </a:p>
                  </a:txBody>
                  <a:tcPr marL="137160" marR="13716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Metastasis:</a:t>
                      </a:r>
                      <a:r>
                        <a:rPr lang="en-US" sz="2400" baseline="0" dirty="0" smtClean="0"/>
                        <a:t> cancer move to other organs</a:t>
                      </a:r>
                      <a:endParaRPr lang="en-US" sz="2400" dirty="0"/>
                    </a:p>
                  </a:txBody>
                  <a:tcPr marL="137160" marR="137160" marT="60960" marB="60960"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44818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56353"/>
              </p:ext>
            </p:extLst>
          </p:nvPr>
        </p:nvGraphicFramePr>
        <p:xfrm>
          <a:off x="698666" y="802295"/>
          <a:ext cx="12519489" cy="6492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5695"/>
                <a:gridCol w="919379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Example of Staging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T2 N0 M0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cancer that is entirely within the prostate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With no cancer spread to lymph nodes	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 no spread of the cancer to areas outside the pelvis</a:t>
                      </a:r>
                      <a:endParaRPr 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Tx </a:t>
                      </a:r>
                      <a:r>
                        <a:rPr lang="en-US" sz="2400" dirty="0" err="1" smtClean="0"/>
                        <a:t>Nx</a:t>
                      </a:r>
                      <a:r>
                        <a:rPr lang="en-US" sz="2400" dirty="0" smtClean="0"/>
                        <a:t> M1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Primary tumor cannot be assessed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Lymph not</a:t>
                      </a:r>
                      <a:r>
                        <a:rPr lang="en-US" sz="2400" baseline="0" dirty="0" smtClean="0"/>
                        <a:t> cannot be checked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Cancer has moved to other organs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Tx N1, N2</a:t>
                      </a:r>
                      <a:r>
                        <a:rPr lang="en-US" sz="2400" baseline="0" dirty="0" smtClean="0"/>
                        <a:t> and</a:t>
                      </a:r>
                      <a:r>
                        <a:rPr lang="en-US" sz="2400" dirty="0" smtClean="0"/>
                        <a:t> N3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Primary tumor cannot be assessed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Cancer spread to lymph 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T4 N0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Tumor has spread into</a:t>
                      </a:r>
                      <a:r>
                        <a:rPr lang="en-US" sz="2400" baseline="0" dirty="0" smtClean="0"/>
                        <a:t> other organs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no cancer spread to lymph nodes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8665" y="7345459"/>
            <a:ext cx="1251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3"/>
              </a:rPr>
              <a:t>http://www.cancerresearchuk.org/cancer-help/type/prostate-cancer/treatment/the-stages-of-prostate-cancer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39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8510" y="178552"/>
            <a:ext cx="5647919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/>
              <a:t>Prostate Cancer Prevention: Finasteride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7441" y="1470594"/>
            <a:ext cx="38500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Prostate Cancer Treatment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627" y="4295860"/>
            <a:ext cx="278368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 with:</a:t>
            </a:r>
            <a:endParaRPr lang="en-US" dirty="0" smtClean="0"/>
          </a:p>
          <a:p>
            <a:pPr algn="ctr"/>
            <a:r>
              <a:rPr lang="en-US" dirty="0" smtClean="0"/>
              <a:t>Hormone +/- Radio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2118" y="4299227"/>
            <a:ext cx="26487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 with:</a:t>
            </a:r>
          </a:p>
          <a:p>
            <a:pPr algn="ctr"/>
            <a:r>
              <a:rPr lang="en-US" dirty="0" smtClean="0"/>
              <a:t>Hormone Therapy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62979" y="2527486"/>
            <a:ext cx="9757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T3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T4 N0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74433" y="4351460"/>
            <a:ext cx="255282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Treat with:</a:t>
            </a:r>
            <a:endParaRPr lang="en-US" dirty="0" smtClean="0"/>
          </a:p>
          <a:p>
            <a:pPr algn="ctr"/>
            <a:r>
              <a:rPr lang="en-US" dirty="0" smtClean="0"/>
              <a:t>Hormone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Radiotherapy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Radio + Hormone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2975" y="2667782"/>
            <a:ext cx="25389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N1, N2 and N3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8472" y="2667782"/>
            <a:ext cx="14560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 </a:t>
            </a:r>
            <a:r>
              <a:rPr lang="en-US" dirty="0" err="1" smtClean="0"/>
              <a:t>Nx</a:t>
            </a:r>
            <a:r>
              <a:rPr lang="en-US" dirty="0" smtClean="0"/>
              <a:t> M1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2"/>
            <a:endCxn id="20" idx="0"/>
          </p:cNvCxnSpPr>
          <p:nvPr/>
        </p:nvCxnSpPr>
        <p:spPr>
          <a:xfrm flipH="1">
            <a:off x="2286477" y="1963037"/>
            <a:ext cx="4515993" cy="704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9" idx="0"/>
          </p:cNvCxnSpPr>
          <p:nvPr/>
        </p:nvCxnSpPr>
        <p:spPr>
          <a:xfrm>
            <a:off x="6802470" y="1963037"/>
            <a:ext cx="0" cy="704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7" idx="0"/>
          </p:cNvCxnSpPr>
          <p:nvPr/>
        </p:nvCxnSpPr>
        <p:spPr>
          <a:xfrm>
            <a:off x="6802470" y="1963037"/>
            <a:ext cx="4248377" cy="564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0"/>
          </p:cNvCxnSpPr>
          <p:nvPr/>
        </p:nvCxnSpPr>
        <p:spPr>
          <a:xfrm>
            <a:off x="2286477" y="3160225"/>
            <a:ext cx="1" cy="1139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2"/>
            <a:endCxn id="15" idx="0"/>
          </p:cNvCxnSpPr>
          <p:nvPr/>
        </p:nvCxnSpPr>
        <p:spPr>
          <a:xfrm>
            <a:off x="6802470" y="3160225"/>
            <a:ext cx="0" cy="1135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8" idx="0"/>
          </p:cNvCxnSpPr>
          <p:nvPr/>
        </p:nvCxnSpPr>
        <p:spPr>
          <a:xfrm>
            <a:off x="11050847" y="3820148"/>
            <a:ext cx="0" cy="531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62118" y="4375612"/>
            <a:ext cx="2590800" cy="8128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81164" y="4771072"/>
            <a:ext cx="1321306" cy="39318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90194" y="4795225"/>
            <a:ext cx="1321306" cy="39318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903461" y="6400463"/>
            <a:ext cx="1321306" cy="39318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4" idx="2"/>
            <a:endCxn id="9" idx="0"/>
          </p:cNvCxnSpPr>
          <p:nvPr/>
        </p:nvCxnSpPr>
        <p:spPr>
          <a:xfrm>
            <a:off x="6802470" y="710559"/>
            <a:ext cx="0" cy="760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8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64822"/>
              </p:ext>
            </p:extLst>
          </p:nvPr>
        </p:nvGraphicFramePr>
        <p:xfrm>
          <a:off x="422082" y="1269549"/>
          <a:ext cx="10025451" cy="38404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4374"/>
                <a:gridCol w="3491759"/>
                <a:gridCol w="368960"/>
                <a:gridCol w="4130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LHRH Analog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Side Effect:</a:t>
                      </a:r>
                      <a:r>
                        <a:rPr lang="en-US" baseline="0" dirty="0" smtClean="0"/>
                        <a:t> Bone Loss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Goserelin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 mg monthly</a:t>
                      </a:r>
                    </a:p>
                    <a:p>
                      <a:r>
                        <a:rPr lang="en-US" dirty="0" smtClean="0"/>
                        <a:t>  or</a:t>
                      </a:r>
                    </a:p>
                    <a:p>
                      <a:r>
                        <a:rPr lang="en-US" dirty="0" smtClean="0"/>
                        <a:t>10.8</a:t>
                      </a:r>
                      <a:r>
                        <a:rPr lang="en-US" baseline="0" dirty="0" smtClean="0"/>
                        <a:t> mg q3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Calcium + </a:t>
                      </a:r>
                      <a:r>
                        <a:rPr lang="en-US" dirty="0" err="1" smtClean="0"/>
                        <a:t>Vit</a:t>
                      </a:r>
                      <a:r>
                        <a:rPr lang="en-US" dirty="0" smtClean="0"/>
                        <a:t> D</a:t>
                      </a:r>
                    </a:p>
                    <a:p>
                      <a:r>
                        <a:rPr lang="en-US" dirty="0" smtClean="0"/>
                        <a:t>(consider</a:t>
                      </a:r>
                      <a:r>
                        <a:rPr lang="en-US" baseline="0" dirty="0" smtClean="0"/>
                        <a:t> bisphosphonates)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Leuprolide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 mg monthly</a:t>
                      </a:r>
                    </a:p>
                    <a:p>
                      <a:r>
                        <a:rPr lang="en-US" dirty="0" smtClean="0"/>
                        <a:t>  or</a:t>
                      </a:r>
                    </a:p>
                    <a:p>
                      <a:r>
                        <a:rPr lang="en-US" dirty="0" smtClean="0"/>
                        <a:t>22.5 mg q3</a:t>
                      </a:r>
                      <a:r>
                        <a:rPr lang="en-US" baseline="0" dirty="0" smtClean="0"/>
                        <a:t> months</a:t>
                      </a:r>
                    </a:p>
                    <a:p>
                      <a:r>
                        <a:rPr lang="en-US" baseline="0" dirty="0" smtClean="0"/>
                        <a:t>  or</a:t>
                      </a:r>
                    </a:p>
                    <a:p>
                      <a:r>
                        <a:rPr lang="en-US" baseline="0" dirty="0" smtClean="0"/>
                        <a:t>30 mg q4 months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Calcium + </a:t>
                      </a:r>
                      <a:r>
                        <a:rPr lang="en-US" dirty="0" err="1" smtClean="0"/>
                        <a:t>Vit</a:t>
                      </a:r>
                      <a:r>
                        <a:rPr lang="en-US" baseline="0" dirty="0" smtClean="0"/>
                        <a:t> D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(consider</a:t>
                      </a:r>
                      <a:r>
                        <a:rPr lang="en-US" baseline="0" dirty="0" smtClean="0"/>
                        <a:t> bisphosphonates)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2083" y="284234"/>
            <a:ext cx="1293001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Hormone Therapy: LHRH Analog</a:t>
            </a:r>
          </a:p>
          <a:p>
            <a:r>
              <a:rPr lang="en-US" dirty="0" smtClean="0"/>
              <a:t>MOA: Increase LH and FSH causing a negative feedback </a:t>
            </a:r>
            <a:r>
              <a:rPr lang="en-US" dirty="0" smtClean="0">
                <a:sym typeface="Wingdings"/>
              </a:rPr>
              <a:t> inhibiting gonadotropin secretion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083" y="5884663"/>
            <a:ext cx="51329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Hormone Therapy: Anti-Androgens</a:t>
            </a:r>
          </a:p>
          <a:p>
            <a:r>
              <a:rPr lang="en-US" dirty="0" smtClean="0"/>
              <a:t>MOA: Androgen receptor antagonist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92584"/>
              </p:ext>
            </p:extLst>
          </p:nvPr>
        </p:nvGraphicFramePr>
        <p:xfrm>
          <a:off x="422082" y="6777215"/>
          <a:ext cx="7197917" cy="1950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5363"/>
                <a:gridCol w="4452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Anti-Androgen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Bicalutamide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mg PO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Nilutamide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PO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Flutamide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mg PO q8h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Salvage Therapy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130622" tIns="65311" rIns="130622" bIns="65311" rtlCol="0">
            <a:normAutofit fontScale="92500" lnSpcReduction="20000"/>
          </a:bodyPr>
          <a:lstStyle>
            <a:lvl1pPr marL="489833" indent="-489833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653110" rtl="0" eaLnBrk="1" latinLnBrk="0" hangingPunct="1">
              <a:spcBef>
                <a:spcPct val="20000"/>
              </a:spcBef>
              <a:buFont typeface="Arial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653110" rtl="0" eaLnBrk="1" latinLnBrk="0" hangingPunct="1">
              <a:spcBef>
                <a:spcPct val="20000"/>
              </a:spcBef>
              <a:buFont typeface="Arial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653110" rtl="0" eaLnBrk="1" latinLnBrk="0" hangingPunct="1">
              <a:spcBef>
                <a:spcPct val="20000"/>
              </a:spcBef>
              <a:buFont typeface="Arial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smtClean="0"/>
              <a:t>Androgen withdrawal (stop the Casodex)</a:t>
            </a:r>
          </a:p>
          <a:p>
            <a:pPr>
              <a:defRPr/>
            </a:pPr>
            <a:r>
              <a:rPr lang="en-US" sz="2400" smtClean="0"/>
              <a:t>Surgical orchiectomy</a:t>
            </a:r>
          </a:p>
          <a:p>
            <a:pPr>
              <a:defRPr/>
            </a:pPr>
            <a:r>
              <a:rPr lang="en-US" sz="2400" smtClean="0"/>
              <a:t>Androgen synthesis inhibitors – Ketoconazole or </a:t>
            </a:r>
            <a:r>
              <a:rPr lang="en-US" sz="2400" u="sng" smtClean="0"/>
              <a:t>Abiraterone </a:t>
            </a:r>
            <a:r>
              <a:rPr lang="en-US" sz="2400" smtClean="0"/>
              <a:t>(with prednisone)</a:t>
            </a:r>
          </a:p>
          <a:p>
            <a:pPr>
              <a:defRPr/>
            </a:pPr>
            <a:r>
              <a:rPr lang="en-US" sz="2400" smtClean="0"/>
              <a:t>Chemotherapy</a:t>
            </a:r>
          </a:p>
          <a:p>
            <a:pPr lvl="1">
              <a:defRPr/>
            </a:pPr>
            <a:r>
              <a:rPr lang="en-US" sz="2400" smtClean="0"/>
              <a:t>Docetaxel + prednisone (OS benefit)</a:t>
            </a:r>
          </a:p>
          <a:p>
            <a:pPr lvl="1">
              <a:defRPr/>
            </a:pPr>
            <a:r>
              <a:rPr lang="en-US" sz="2400" smtClean="0"/>
              <a:t>Cabazitaxel + prednisone (OS benefit)</a:t>
            </a:r>
          </a:p>
          <a:p>
            <a:pPr lvl="1">
              <a:defRPr/>
            </a:pPr>
            <a:r>
              <a:rPr lang="en-US" sz="2400" smtClean="0"/>
              <a:t>Mitoxantrone + prednisone (palliative only)</a:t>
            </a:r>
          </a:p>
          <a:p>
            <a:pPr>
              <a:defRPr/>
            </a:pPr>
            <a:r>
              <a:rPr lang="en-US" sz="2400" smtClean="0"/>
              <a:t>Immunotherapy</a:t>
            </a:r>
          </a:p>
          <a:p>
            <a:pPr lvl="1">
              <a:defRPr/>
            </a:pPr>
            <a:r>
              <a:rPr lang="en-US" sz="2000" smtClean="0"/>
              <a:t>Sipuleucel 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01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410</Words>
  <Application>Microsoft Macintosh PowerPoint</Application>
  <PresentationFormat>Custom</PresentationFormat>
  <Paragraphs>114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Salvage Therapy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34</cp:revision>
  <dcterms:created xsi:type="dcterms:W3CDTF">2013-05-08T02:56:46Z</dcterms:created>
  <dcterms:modified xsi:type="dcterms:W3CDTF">2013-05-08T10:14:52Z</dcterms:modified>
</cp:coreProperties>
</file>