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.xml" ContentType="application/vnd.openxmlformats-officedocument.presentationml.tags+xml"/>
  <Override PartName="/ppt/notesSlides/notesSlide19.xml" ContentType="application/vnd.openxmlformats-officedocument.presentationml.notesSlide+xml"/>
  <Override PartName="/ppt/tags/tag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6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7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8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0" r:id="rId3"/>
    <p:sldId id="314" r:id="rId4"/>
    <p:sldId id="320" r:id="rId5"/>
    <p:sldId id="301" r:id="rId6"/>
    <p:sldId id="359" r:id="rId7"/>
    <p:sldId id="296" r:id="rId8"/>
    <p:sldId id="352" r:id="rId9"/>
    <p:sldId id="321" r:id="rId10"/>
    <p:sldId id="379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43" r:id="rId21"/>
    <p:sldId id="324" r:id="rId22"/>
    <p:sldId id="325" r:id="rId23"/>
    <p:sldId id="311" r:id="rId24"/>
    <p:sldId id="270" r:id="rId25"/>
    <p:sldId id="271" r:id="rId26"/>
    <p:sldId id="344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49" r:id="rId36"/>
    <p:sldId id="322" r:id="rId37"/>
    <p:sldId id="358" r:id="rId38"/>
    <p:sldId id="398" r:id="rId39"/>
    <p:sldId id="347" r:id="rId40"/>
    <p:sldId id="348" r:id="rId41"/>
    <p:sldId id="282" r:id="rId42"/>
    <p:sldId id="342" r:id="rId43"/>
    <p:sldId id="316" r:id="rId44"/>
    <p:sldId id="313" r:id="rId4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badi MT Condensed Ligh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badi MT Condensed Ligh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badi MT Condensed Ligh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badi MT Condensed Ligh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badi MT Condensed Light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badi MT Condensed Light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badi MT Condensed Light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badi MT Condensed Light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badi MT Condensed Ligh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979" autoAdjust="0"/>
    <p:restoredTop sz="76683" autoAdjust="0"/>
  </p:normalViewPr>
  <p:slideViewPr>
    <p:cSldViewPr>
      <p:cViewPr>
        <p:scale>
          <a:sx n="66" d="100"/>
          <a:sy n="66" d="100"/>
        </p:scale>
        <p:origin x="-2220" y="-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44E3D5D-A4DA-4890-B7A4-A934105C6F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06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D335411-2BE4-48B6-B2D7-7C8B123FF4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19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fld id="{65D51D56-8AB4-4B75-8B37-D6F4F986ECAF}" type="slidenum">
              <a:rPr lang="en-US" altLang="en-US" sz="1200" smtClean="0">
                <a:latin typeface="Arial" pitchFamily="34" charset="0"/>
              </a:rPr>
              <a:pPr eaLnBrk="1" hangingPunct="1"/>
              <a:t>1</a:t>
            </a:fld>
            <a:endParaRPr lang="en-US" altLang="en-US" sz="12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AC7CB10-19C3-42B8-B810-8B17170C2B1F}" type="slidenum">
              <a:rPr lang="en-US" altLang="en-US" smtClean="0"/>
              <a:pPr eaLnBrk="1" hangingPunct="1"/>
              <a:t>12</a:t>
            </a:fld>
            <a:endParaRPr lang="en-US" altLang="en-US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58E37FB-F957-4874-A724-CAED7CDEB682}" type="slidenum">
              <a:rPr lang="en-US" altLang="en-US" smtClean="0"/>
              <a:pPr eaLnBrk="1" hangingPunct="1"/>
              <a:t>13</a:t>
            </a:fld>
            <a:endParaRPr lang="en-US" altLang="en-US" dirty="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100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E16C5D2-4C93-4B15-B5F3-652373679191}" type="slidenum">
              <a:rPr lang="en-US" altLang="en-US" smtClean="0"/>
              <a:pPr eaLnBrk="1" hangingPunct="1"/>
              <a:t>14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2529028-2F11-4248-AEEA-A231A9DAD9D7}" type="slidenum">
              <a:rPr lang="en-US" altLang="en-US" smtClean="0"/>
              <a:pPr eaLnBrk="1" hangingPunct="1"/>
              <a:t>15</a:t>
            </a:fld>
            <a:endParaRPr lang="en-US" altLang="en-US" dirty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A962685-CCE9-4564-8A1E-F015A50BBC52}" type="slidenum">
              <a:rPr lang="en-US" altLang="en-US" smtClean="0"/>
              <a:pPr eaLnBrk="1" hangingPunct="1"/>
              <a:t>16</a:t>
            </a:fld>
            <a:endParaRPr lang="en-US" altLang="en-US" dirty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FD4FF54-7F28-4D65-BF59-9316045AECEA}" type="slidenum">
              <a:rPr lang="en-US" altLang="en-US" smtClean="0"/>
              <a:pPr eaLnBrk="1" hangingPunct="1"/>
              <a:t>17</a:t>
            </a:fld>
            <a:endParaRPr lang="en-US" alt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B9C9BE3-5A97-467C-8242-6296B71881C1}" type="slidenum">
              <a:rPr lang="en-US" altLang="en-US" smtClean="0"/>
              <a:pPr eaLnBrk="1" hangingPunct="1"/>
              <a:t>18</a:t>
            </a:fld>
            <a:endParaRPr lang="en-US" altLang="en-US" dirty="0" smtClean="0"/>
          </a:p>
        </p:txBody>
      </p:sp>
      <p:sp>
        <p:nvSpPr>
          <p:cNvPr id="84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10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A59A815-3025-4780-ABB8-3DF909E06D4B}" type="slidenum">
              <a:rPr lang="en-US" altLang="en-US" smtClean="0"/>
              <a:pPr eaLnBrk="1" hangingPunct="1"/>
              <a:t>19</a:t>
            </a:fld>
            <a:endParaRPr lang="en-US" altLang="en-US" dirty="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fld id="{3BDE6A05-11B1-4A16-BC1E-9119F2103B86}" type="slidenum">
              <a:rPr lang="en-US" altLang="en-US" sz="1200" smtClean="0">
                <a:latin typeface="Arial" pitchFamily="34" charset="0"/>
              </a:rPr>
              <a:pPr eaLnBrk="1" hangingPunct="1"/>
              <a:t>21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fld id="{EFF03015-9560-4B68-B192-C074D1FECFCF}" type="slidenum">
              <a:rPr lang="en-US" altLang="en-US" sz="1200" smtClean="0">
                <a:latin typeface="Arial" pitchFamily="34" charset="0"/>
              </a:rPr>
              <a:pPr eaLnBrk="1" hangingPunct="1"/>
              <a:t>4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fld id="{62BCD87C-AAA5-405F-8CC9-0EAF64416FCD}" type="slidenum">
              <a:rPr lang="en-US" altLang="en-US" sz="1200" smtClean="0">
                <a:latin typeface="Arial" pitchFamily="34" charset="0"/>
              </a:rPr>
              <a:pPr eaLnBrk="1" hangingPunct="1"/>
              <a:t>22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fld id="{D6E57DD0-4A6D-4898-B97A-57C5C13CB408}" type="slidenum">
              <a:rPr lang="en-US" altLang="en-US" sz="1200" smtClean="0">
                <a:latin typeface="Arial" pitchFamily="34" charset="0"/>
              </a:rPr>
              <a:pPr eaLnBrk="1" hangingPunct="1"/>
              <a:t>23</a:t>
            </a:fld>
            <a:endParaRPr lang="en-US" altLang="en-US" sz="12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fld id="{8EEDAC02-FFCE-4E20-B025-95566315B2DE}" type="slidenum">
              <a:rPr lang="en-US" altLang="en-US" sz="1200" smtClean="0">
                <a:latin typeface="Arial" pitchFamily="34" charset="0"/>
              </a:rPr>
              <a:pPr eaLnBrk="1" hangingPunct="1"/>
              <a:t>24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fld id="{202D4311-6A56-4824-9B2C-78BEF50647FA}" type="slidenum">
              <a:rPr lang="en-US" altLang="en-US" sz="1200" smtClean="0">
                <a:latin typeface="Arial" pitchFamily="34" charset="0"/>
              </a:rPr>
              <a:pPr eaLnBrk="1" hangingPunct="1"/>
              <a:t>25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fld id="{F1B40F2C-8DB5-4EE3-8D67-6361007729B8}" type="slidenum">
              <a:rPr lang="en-US" altLang="en-US" sz="1200" smtClean="0">
                <a:latin typeface="Arial" pitchFamily="34" charset="0"/>
              </a:rPr>
              <a:pPr eaLnBrk="1" hangingPunct="1"/>
              <a:t>26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CBF8532-DC4F-43C8-A27A-EB21412BF035}" type="slidenum">
              <a:rPr lang="en-US" altLang="en-US" smtClean="0"/>
              <a:pPr eaLnBrk="1" hangingPunct="1"/>
              <a:t>27</a:t>
            </a:fld>
            <a:endParaRPr lang="en-US" altLang="en-US" dirty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058B79F-9E42-4E76-AD52-2BD76CB48F0F}" type="slidenum">
              <a:rPr lang="en-US" altLang="en-US" smtClean="0"/>
              <a:pPr eaLnBrk="1" hangingPunct="1"/>
              <a:t>28</a:t>
            </a:fld>
            <a:endParaRPr lang="en-US" altLang="en-US" dirty="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dirty="0" smtClean="0"/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6DA328E-AB9B-4116-9D66-BC05F1F9545C}" type="slidenum">
              <a:rPr lang="en-US" altLang="en-US" smtClean="0"/>
              <a:pPr eaLnBrk="1" hangingPunct="1"/>
              <a:t>29</a:t>
            </a:fld>
            <a:endParaRPr lang="en-US" altLang="en-US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181D755-CCB1-4904-B1EF-48512F731D31}" type="slidenum">
              <a:rPr lang="en-US" altLang="en-US" smtClean="0"/>
              <a:pPr eaLnBrk="1" hangingPunct="1"/>
              <a:t>30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fld id="{1D2087CC-78BC-40CD-A2E9-0464202C9A34}" type="slidenum">
              <a:rPr lang="en-US" altLang="en-US" sz="1200" smtClean="0">
                <a:latin typeface="Arial" pitchFamily="34" charset="0"/>
              </a:rPr>
              <a:pPr eaLnBrk="1" hangingPunct="1"/>
              <a:t>5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C5C9FF-AF00-4B6B-A6C0-E2C5011267CC}" type="slidenum">
              <a:rPr lang="en-US" altLang="en-US" smtClean="0"/>
              <a:pPr eaLnBrk="1" hangingPunct="1"/>
              <a:t>32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FFAF9CB-B4D4-486A-8C55-60D722CEA09F}" type="slidenum">
              <a:rPr lang="en-US" altLang="en-US" smtClean="0"/>
              <a:pPr eaLnBrk="1" hangingPunct="1"/>
              <a:t>33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938D5EC-543A-4C67-96E4-E9A43D97FEFE}" type="slidenum">
              <a:rPr lang="en-US" altLang="en-US" smtClean="0"/>
              <a:pPr eaLnBrk="1" hangingPunct="1"/>
              <a:t>34</a:t>
            </a:fld>
            <a:endParaRPr lang="en-US" altLang="en-US" dirty="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fld id="{F4AB8CC1-432C-446F-A3BC-F1DAFA568F75}" type="slidenum">
              <a:rPr lang="en-US" altLang="en-US" sz="1200" smtClean="0">
                <a:latin typeface="Arial" pitchFamily="34" charset="0"/>
              </a:rPr>
              <a:pPr eaLnBrk="1" hangingPunct="1"/>
              <a:t>35</a:t>
            </a:fld>
            <a:endParaRPr lang="en-US" altLang="en-US" sz="12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fld id="{7D393D49-FA76-44B1-812A-F5ABE33D1B52}" type="slidenum">
              <a:rPr lang="en-US" altLang="en-US" sz="1200" smtClean="0">
                <a:latin typeface="Arial" pitchFamily="34" charset="0"/>
              </a:rPr>
              <a:pPr eaLnBrk="1" hangingPunct="1"/>
              <a:t>36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fld id="{C63F0C8F-1E4C-4592-BCAC-E2727B4A1B99}" type="slidenum">
              <a:rPr lang="en-US" altLang="en-US" sz="1200" smtClean="0">
                <a:latin typeface="Arial" pitchFamily="34" charset="0"/>
              </a:rPr>
              <a:pPr eaLnBrk="1" hangingPunct="1"/>
              <a:t>37</a:t>
            </a:fld>
            <a:endParaRPr lang="en-US" altLang="en-US" sz="12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C54137B-A90E-49FD-A32F-C33971F02B52}" type="slidenum">
              <a:rPr lang="en-US" altLang="en-US" smtClean="0"/>
              <a:pPr eaLnBrk="1" hangingPunct="1"/>
              <a:t>38</a:t>
            </a:fld>
            <a:endParaRPr lang="en-US" altLang="en-US" dirty="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fld id="{7AA8C6DF-83E0-4E8F-95DA-2F46DA04A0A4}" type="slidenum">
              <a:rPr lang="en-US" altLang="en-US" sz="1200" smtClean="0">
                <a:latin typeface="Arial" pitchFamily="34" charset="0"/>
              </a:rPr>
              <a:pPr eaLnBrk="1" hangingPunct="1"/>
              <a:t>41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fld id="{9C2130CB-2025-412C-B538-449BC60E0F62}" type="slidenum">
              <a:rPr lang="en-US" altLang="en-US" sz="1200" smtClean="0">
                <a:latin typeface="Arial" pitchFamily="34" charset="0"/>
              </a:rPr>
              <a:pPr eaLnBrk="1" hangingPunct="1"/>
              <a:t>42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42CF221-E5D2-45D8-84A4-343253F472A4}" type="slidenum">
              <a:rPr lang="en-US" altLang="en-US" smtClean="0"/>
              <a:pPr eaLnBrk="1" hangingPunct="1"/>
              <a:t>6</a:t>
            </a:fld>
            <a:endParaRPr lang="en-US" altLang="en-US" dirty="0" smtClean="0"/>
          </a:p>
        </p:txBody>
      </p:sp>
      <p:sp>
        <p:nvSpPr>
          <p:cNvPr id="7270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2051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fld id="{FB687241-2984-4936-A22D-8C2B5F2A4603}" type="slidenum">
              <a:rPr lang="en-US" altLang="en-US" sz="1200" smtClean="0">
                <a:latin typeface="Arial" pitchFamily="34" charset="0"/>
              </a:rPr>
              <a:pPr eaLnBrk="1" hangingPunct="1"/>
              <a:t>7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AutoNum type="arabicPeriod"/>
              <a:defRPr/>
            </a:pPr>
            <a:endParaRPr 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fld id="{5392E32A-228A-4744-A461-8C1E93F440B2}" type="slidenum">
              <a:rPr lang="en-US" altLang="en-US" sz="1200" smtClean="0">
                <a:latin typeface="Arial" pitchFamily="34" charset="0"/>
              </a:rPr>
              <a:pPr eaLnBrk="1" hangingPunct="1"/>
              <a:t>8</a:t>
            </a:fld>
            <a:endParaRPr lang="en-US" altLang="en-US" sz="12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fld id="{4E74296A-C9BF-446B-B346-CB52081F568D}" type="slidenum">
              <a:rPr lang="en-US" altLang="en-US" sz="1200" smtClean="0">
                <a:latin typeface="Arial" pitchFamily="34" charset="0"/>
              </a:rPr>
              <a:pPr eaLnBrk="1" hangingPunct="1"/>
              <a:t>9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AE52E8A-1207-41DC-B2FD-E3978B3C0B34}" type="slidenum">
              <a:rPr lang="en-US" altLang="en-US" smtClean="0"/>
              <a:pPr eaLnBrk="1" hangingPunct="1"/>
              <a:t>10</a:t>
            </a:fld>
            <a:endParaRPr lang="en-US" altLang="en-US" dirty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D91AC35-4DB0-424D-8395-9408ED5993DF}" type="slidenum">
              <a:rPr lang="en-US" altLang="en-US" smtClean="0"/>
              <a:pPr eaLnBrk="1" hangingPunct="1"/>
              <a:t>11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9144000" cy="6918325"/>
            <a:chOff x="0" y="0"/>
            <a:chExt cx="5760" cy="4358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invGray">
            <a:xfrm>
              <a:off x="5533" y="280"/>
              <a:ext cx="227" cy="198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badi MT Condensed Light" pitchFamily="34" charset="0"/>
              </a:endParaRPr>
            </a:p>
          </p:txBody>
        </p:sp>
        <p:sp>
          <p:nvSpPr>
            <p:cNvPr id="6" name="Freeform 3"/>
            <p:cNvSpPr>
              <a:spLocks/>
            </p:cNvSpPr>
            <p:nvPr/>
          </p:nvSpPr>
          <p:spPr bwMode="invGray">
            <a:xfrm>
              <a:off x="0" y="0"/>
              <a:ext cx="5760" cy="13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720"/>
                </a:cxn>
                <a:cxn ang="0">
                  <a:pos x="3600" y="624"/>
                </a:cxn>
                <a:cxn ang="0">
                  <a:pos x="0" y="1000"/>
                </a:cxn>
                <a:cxn ang="0">
                  <a:pos x="0" y="0"/>
                </a:cxn>
              </a:cxnLst>
              <a:rect l="0" t="0" r="r" b="b"/>
              <a:pathLst>
                <a:path w="5760" h="1104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badi MT Condensed Light" pitchFamily="34" charset="0"/>
              </a:endParaRPr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invGray">
            <a:xfrm>
              <a:off x="0" y="733"/>
              <a:ext cx="5760" cy="3587"/>
            </a:xfrm>
            <a:custGeom>
              <a:avLst/>
              <a:gdLst/>
              <a:ahLst/>
              <a:cxnLst>
                <a:cxn ang="0">
                  <a:pos x="0" y="582"/>
                </a:cxn>
                <a:cxn ang="0">
                  <a:pos x="2640" y="267"/>
                </a:cxn>
                <a:cxn ang="0">
                  <a:pos x="3373" y="160"/>
                </a:cxn>
                <a:cxn ang="0">
                  <a:pos x="5760" y="358"/>
                </a:cxn>
                <a:cxn ang="0">
                  <a:pos x="5760" y="3587"/>
                </a:cxn>
                <a:cxn ang="0">
                  <a:pos x="0" y="3587"/>
                </a:cxn>
                <a:cxn ang="0">
                  <a:pos x="0" y="582"/>
                </a:cxn>
              </a:cxnLst>
              <a:rect l="0" t="0" r="r" b="b"/>
              <a:pathLst>
                <a:path w="5760" h="3587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badi MT Condensed Light" pitchFamily="34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invGray">
            <a:xfrm>
              <a:off x="0" y="184"/>
              <a:ext cx="5760" cy="538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0" y="403"/>
                </a:cxn>
                <a:cxn ang="0">
                  <a:pos x="1773" y="443"/>
                </a:cxn>
                <a:cxn ang="0">
                  <a:pos x="4573" y="176"/>
                </a:cxn>
                <a:cxn ang="0">
                  <a:pos x="5760" y="536"/>
                </a:cxn>
                <a:cxn ang="0">
                  <a:pos x="5760" y="163"/>
                </a:cxn>
                <a:cxn ang="0">
                  <a:pos x="4560" y="29"/>
                </a:cxn>
                <a:cxn ang="0">
                  <a:pos x="1987" y="336"/>
                </a:cxn>
                <a:cxn ang="0">
                  <a:pos x="0" y="163"/>
                </a:cxn>
              </a:cxnLst>
              <a:rect l="0" t="0" r="r" b="b"/>
              <a:pathLst>
                <a:path w="5760" h="538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badi MT Condensed Light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hidden">
            <a:xfrm>
              <a:off x="0" y="1515"/>
              <a:ext cx="5760" cy="674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0" y="406"/>
                </a:cxn>
                <a:cxn ang="0">
                  <a:pos x="1280" y="645"/>
                </a:cxn>
                <a:cxn ang="0">
                  <a:pos x="1627" y="580"/>
                </a:cxn>
                <a:cxn ang="0">
                  <a:pos x="4493" y="113"/>
                </a:cxn>
                <a:cxn ang="0">
                  <a:pos x="5760" y="606"/>
                </a:cxn>
                <a:cxn ang="0">
                  <a:pos x="5760" y="233"/>
                </a:cxn>
                <a:cxn ang="0">
                  <a:pos x="4040" y="33"/>
                </a:cxn>
                <a:cxn ang="0">
                  <a:pos x="1093" y="433"/>
                </a:cxn>
                <a:cxn ang="0">
                  <a:pos x="0" y="246"/>
                </a:cxn>
              </a:cxnLst>
              <a:rect l="0" t="0" r="r" b="b"/>
              <a:pathLst>
                <a:path w="5760" h="674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badi MT Condensed Light" pitchFamily="34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white">
            <a:xfrm>
              <a:off x="1560" y="959"/>
              <a:ext cx="4200" cy="3361"/>
            </a:xfrm>
            <a:custGeom>
              <a:avLst/>
              <a:gdLst/>
              <a:ahLst/>
              <a:cxnLst>
                <a:cxn ang="0">
                  <a:pos x="0" y="3361"/>
                </a:cxn>
                <a:cxn ang="0">
                  <a:pos x="1054" y="295"/>
                </a:cxn>
                <a:cxn ang="0">
                  <a:pos x="4200" y="1588"/>
                </a:cxn>
                <a:cxn ang="0">
                  <a:pos x="4200" y="2028"/>
                </a:cxn>
                <a:cxn ang="0">
                  <a:pos x="1200" y="442"/>
                </a:cxn>
                <a:cxn ang="0">
                  <a:pos x="347" y="3361"/>
                </a:cxn>
                <a:cxn ang="0">
                  <a:pos x="0" y="3361"/>
                </a:cxn>
              </a:cxnLst>
              <a:rect l="0" t="0" r="r" b="b"/>
              <a:pathLst>
                <a:path w="4200" h="3361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badi MT Condensed Light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invGray">
            <a:xfrm>
              <a:off x="0" y="2169"/>
              <a:ext cx="5760" cy="192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991"/>
                </a:cxn>
                <a:cxn ang="0">
                  <a:pos x="1547" y="1818"/>
                </a:cxn>
                <a:cxn ang="0">
                  <a:pos x="3253" y="351"/>
                </a:cxn>
                <a:cxn ang="0">
                  <a:pos x="5760" y="1537"/>
                </a:cxn>
                <a:cxn ang="0">
                  <a:pos x="5760" y="1151"/>
                </a:cxn>
                <a:cxn ang="0">
                  <a:pos x="3240" y="84"/>
                </a:cxn>
                <a:cxn ang="0">
                  <a:pos x="1573" y="1671"/>
                </a:cxn>
                <a:cxn ang="0">
                  <a:pos x="0" y="804"/>
                </a:cxn>
              </a:cxnLst>
              <a:rect l="0" t="0" r="r" b="b"/>
              <a:pathLst>
                <a:path w="5760" h="1925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badi MT Condensed Light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white">
            <a:xfrm>
              <a:off x="0" y="2238"/>
              <a:ext cx="3929" cy="2120"/>
            </a:xfrm>
            <a:custGeom>
              <a:avLst/>
              <a:gdLst/>
              <a:ahLst/>
              <a:cxnLst>
                <a:cxn ang="0">
                  <a:pos x="0" y="415"/>
                </a:cxn>
                <a:cxn ang="0">
                  <a:pos x="0" y="508"/>
                </a:cxn>
                <a:cxn ang="0">
                  <a:pos x="1933" y="229"/>
                </a:cxn>
                <a:cxn ang="0">
                  <a:pos x="3920" y="1055"/>
                </a:cxn>
                <a:cxn ang="0">
                  <a:pos x="3587" y="2082"/>
                </a:cxn>
                <a:cxn ang="0">
                  <a:pos x="3947" y="829"/>
                </a:cxn>
                <a:cxn ang="0">
                  <a:pos x="2253" y="69"/>
                </a:cxn>
                <a:cxn ang="0">
                  <a:pos x="0" y="415"/>
                </a:cxn>
              </a:cxnLst>
              <a:rect l="0" t="0" r="r" b="b"/>
              <a:pathLst>
                <a:path w="4196" h="212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badi MT Condensed Light" pitchFamily="34" charset="0"/>
              </a:endParaRPr>
            </a:p>
          </p:txBody>
        </p:sp>
      </p:grpSp>
      <p:sp>
        <p:nvSpPr>
          <p:cNvPr id="308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>
              <a:defRPr/>
            </a:pPr>
            <a:fld id="{77E85059-F229-486A-96E0-458F195E16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3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4DE76-EA62-467B-BE20-3B530E6540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0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E486F-645E-4EA2-8A19-C7CD7CA32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55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F06C6-A589-4E6D-B2B9-9DABDDBC9C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0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937B4-0485-41BF-90EE-37439FE421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0C9EF-7BFC-4973-8794-DC1365FB34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5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A64BB-3289-4E12-BB0A-57F002C071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04D38-F1A8-4A0F-96DA-AC54526E2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5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6A664-6909-4453-AB3F-2CDFF5FBE9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7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5C232-BBD9-460D-BD01-BEF78ADAC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1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2B14C-14B5-41A1-9432-DA017532F6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3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9552C-E568-40CD-96E6-1FE8904E7A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26DD8-B18B-49E0-9D0E-A5A2B0CBF7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4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invGray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>
            <a:grpSpLocks/>
          </p:cNvGrpSpPr>
          <p:nvPr/>
        </p:nvGrpSpPr>
        <p:grpSpPr bwMode="auto">
          <a:xfrm>
            <a:off x="0" y="0"/>
            <a:ext cx="9144000" cy="6918325"/>
            <a:chOff x="0" y="0"/>
            <a:chExt cx="5760" cy="4358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invGray">
            <a:xfrm>
              <a:off x="5533" y="280"/>
              <a:ext cx="227" cy="198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badi MT Condensed Light" pitchFamily="34" charset="0"/>
              </a:endParaRPr>
            </a:p>
          </p:txBody>
        </p:sp>
        <p:sp>
          <p:nvSpPr>
            <p:cNvPr id="2051" name="Freeform 3"/>
            <p:cNvSpPr>
              <a:spLocks/>
            </p:cNvSpPr>
            <p:nvPr/>
          </p:nvSpPr>
          <p:spPr bwMode="invGray">
            <a:xfrm>
              <a:off x="0" y="0"/>
              <a:ext cx="5760" cy="13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720"/>
                </a:cxn>
                <a:cxn ang="0">
                  <a:pos x="3600" y="624"/>
                </a:cxn>
                <a:cxn ang="0">
                  <a:pos x="0" y="1000"/>
                </a:cxn>
                <a:cxn ang="0">
                  <a:pos x="0" y="0"/>
                </a:cxn>
              </a:cxnLst>
              <a:rect l="0" t="0" r="r" b="b"/>
              <a:pathLst>
                <a:path w="5760" h="1104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badi MT Condensed Light" pitchFamily="34" charset="0"/>
              </a:endParaRPr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invGray">
            <a:xfrm>
              <a:off x="0" y="733"/>
              <a:ext cx="5760" cy="3587"/>
            </a:xfrm>
            <a:custGeom>
              <a:avLst/>
              <a:gdLst/>
              <a:ahLst/>
              <a:cxnLst>
                <a:cxn ang="0">
                  <a:pos x="0" y="582"/>
                </a:cxn>
                <a:cxn ang="0">
                  <a:pos x="2640" y="267"/>
                </a:cxn>
                <a:cxn ang="0">
                  <a:pos x="3373" y="160"/>
                </a:cxn>
                <a:cxn ang="0">
                  <a:pos x="5760" y="358"/>
                </a:cxn>
                <a:cxn ang="0">
                  <a:pos x="5760" y="3587"/>
                </a:cxn>
                <a:cxn ang="0">
                  <a:pos x="0" y="3587"/>
                </a:cxn>
                <a:cxn ang="0">
                  <a:pos x="0" y="582"/>
                </a:cxn>
              </a:cxnLst>
              <a:rect l="0" t="0" r="r" b="b"/>
              <a:pathLst>
                <a:path w="5760" h="3587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badi MT Condensed Light" pitchFamily="34" charset="0"/>
              </a:endParaRPr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invGray">
            <a:xfrm>
              <a:off x="0" y="184"/>
              <a:ext cx="5760" cy="538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0" y="403"/>
                </a:cxn>
                <a:cxn ang="0">
                  <a:pos x="1773" y="443"/>
                </a:cxn>
                <a:cxn ang="0">
                  <a:pos x="4573" y="176"/>
                </a:cxn>
                <a:cxn ang="0">
                  <a:pos x="5760" y="536"/>
                </a:cxn>
                <a:cxn ang="0">
                  <a:pos x="5760" y="163"/>
                </a:cxn>
                <a:cxn ang="0">
                  <a:pos x="4560" y="29"/>
                </a:cxn>
                <a:cxn ang="0">
                  <a:pos x="1987" y="336"/>
                </a:cxn>
                <a:cxn ang="0">
                  <a:pos x="0" y="163"/>
                </a:cxn>
              </a:cxnLst>
              <a:rect l="0" t="0" r="r" b="b"/>
              <a:pathLst>
                <a:path w="5760" h="538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badi MT Condensed Light" pitchFamily="34" charset="0"/>
              </a:endParaRPr>
            </a:p>
          </p:txBody>
        </p:sp>
        <p:sp>
          <p:nvSpPr>
            <p:cNvPr id="2054" name="Freeform 6"/>
            <p:cNvSpPr>
              <a:spLocks/>
            </p:cNvSpPr>
            <p:nvPr/>
          </p:nvSpPr>
          <p:spPr bwMode="invGray">
            <a:xfrm>
              <a:off x="0" y="1515"/>
              <a:ext cx="5760" cy="674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0" y="406"/>
                </a:cxn>
                <a:cxn ang="0">
                  <a:pos x="1280" y="645"/>
                </a:cxn>
                <a:cxn ang="0">
                  <a:pos x="1627" y="580"/>
                </a:cxn>
                <a:cxn ang="0">
                  <a:pos x="4493" y="113"/>
                </a:cxn>
                <a:cxn ang="0">
                  <a:pos x="5760" y="606"/>
                </a:cxn>
                <a:cxn ang="0">
                  <a:pos x="5760" y="233"/>
                </a:cxn>
                <a:cxn ang="0">
                  <a:pos x="4040" y="33"/>
                </a:cxn>
                <a:cxn ang="0">
                  <a:pos x="1093" y="433"/>
                </a:cxn>
                <a:cxn ang="0">
                  <a:pos x="0" y="246"/>
                </a:cxn>
              </a:cxnLst>
              <a:rect l="0" t="0" r="r" b="b"/>
              <a:pathLst>
                <a:path w="5760" h="674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badi MT Condensed Light" pitchFamily="34" charset="0"/>
              </a:endParaRPr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invGray">
            <a:xfrm>
              <a:off x="1560" y="959"/>
              <a:ext cx="4200" cy="3361"/>
            </a:xfrm>
            <a:custGeom>
              <a:avLst/>
              <a:gdLst/>
              <a:ahLst/>
              <a:cxnLst>
                <a:cxn ang="0">
                  <a:pos x="0" y="3361"/>
                </a:cxn>
                <a:cxn ang="0">
                  <a:pos x="1054" y="295"/>
                </a:cxn>
                <a:cxn ang="0">
                  <a:pos x="4200" y="1588"/>
                </a:cxn>
                <a:cxn ang="0">
                  <a:pos x="4200" y="2028"/>
                </a:cxn>
                <a:cxn ang="0">
                  <a:pos x="1200" y="442"/>
                </a:cxn>
                <a:cxn ang="0">
                  <a:pos x="347" y="3361"/>
                </a:cxn>
                <a:cxn ang="0">
                  <a:pos x="0" y="3361"/>
                </a:cxn>
              </a:cxnLst>
              <a:rect l="0" t="0" r="r" b="b"/>
              <a:pathLst>
                <a:path w="4200" h="3361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badi MT Condensed Light" pitchFamily="34" charset="0"/>
              </a:endParaRPr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invGray">
            <a:xfrm>
              <a:off x="0" y="2169"/>
              <a:ext cx="5760" cy="192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991"/>
                </a:cxn>
                <a:cxn ang="0">
                  <a:pos x="1547" y="1818"/>
                </a:cxn>
                <a:cxn ang="0">
                  <a:pos x="3253" y="351"/>
                </a:cxn>
                <a:cxn ang="0">
                  <a:pos x="5760" y="1537"/>
                </a:cxn>
                <a:cxn ang="0">
                  <a:pos x="5760" y="1151"/>
                </a:cxn>
                <a:cxn ang="0">
                  <a:pos x="3240" y="84"/>
                </a:cxn>
                <a:cxn ang="0">
                  <a:pos x="1573" y="1671"/>
                </a:cxn>
                <a:cxn ang="0">
                  <a:pos x="0" y="804"/>
                </a:cxn>
              </a:cxnLst>
              <a:rect l="0" t="0" r="r" b="b"/>
              <a:pathLst>
                <a:path w="5760" h="1925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badi MT Condensed Light" pitchFamily="34" charset="0"/>
              </a:endParaRPr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invGray">
            <a:xfrm>
              <a:off x="0" y="2238"/>
              <a:ext cx="3929" cy="2120"/>
            </a:xfrm>
            <a:custGeom>
              <a:avLst/>
              <a:gdLst/>
              <a:ahLst/>
              <a:cxnLst>
                <a:cxn ang="0">
                  <a:pos x="0" y="415"/>
                </a:cxn>
                <a:cxn ang="0">
                  <a:pos x="0" y="508"/>
                </a:cxn>
                <a:cxn ang="0">
                  <a:pos x="1933" y="229"/>
                </a:cxn>
                <a:cxn ang="0">
                  <a:pos x="3920" y="1055"/>
                </a:cxn>
                <a:cxn ang="0">
                  <a:pos x="3587" y="2082"/>
                </a:cxn>
                <a:cxn ang="0">
                  <a:pos x="3947" y="829"/>
                </a:cxn>
                <a:cxn ang="0">
                  <a:pos x="2253" y="69"/>
                </a:cxn>
                <a:cxn ang="0">
                  <a:pos x="0" y="415"/>
                </a:cxn>
              </a:cxnLst>
              <a:rect l="0" t="0" r="r" b="b"/>
              <a:pathLst>
                <a:path w="4196" h="212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badi MT Condensed Light" pitchFamily="34" charset="0"/>
              </a:endParaRPr>
            </a:p>
          </p:txBody>
        </p:sp>
      </p:grp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66E0A97D-60DD-4F2B-A15A-502C5A5D1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5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19200"/>
            <a:ext cx="8686800" cy="2209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Pharmacokinetic &amp; Pharmacodynamic Changes with Aging</a:t>
            </a:r>
            <a:br>
              <a:rPr lang="en-US" sz="4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038600"/>
            <a:ext cx="84582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Susan Kent, </a:t>
            </a:r>
            <a:r>
              <a:rPr lang="en-US" altLang="en-US" sz="2600" dirty="0" err="1" smtClean="0"/>
              <a:t>PharmD</a:t>
            </a:r>
            <a:r>
              <a:rPr lang="en-US" altLang="en-US" sz="2600" dirty="0" smtClean="0"/>
              <a:t>, CGP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Advanced Clinical Pharmacokinetics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Spring 2014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Office: Room 524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susan.kent@temple.edu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1143000"/>
          </a:xfrm>
        </p:spPr>
        <p:txBody>
          <a:bodyPr/>
          <a:lstStyle/>
          <a:p>
            <a:r>
              <a:rPr lang="en-US" altLang="en-US" dirty="0" smtClean="0"/>
              <a:t>Pharmacokinetics vs. Pharmacodynamics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828800"/>
            <a:ext cx="4038600" cy="41148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endParaRPr lang="en-US" u="sng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PK - </a:t>
            </a:r>
            <a:r>
              <a:rPr lang="en-US" i="1" dirty="0" smtClean="0"/>
              <a:t>what the body does to the drug</a:t>
            </a: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endParaRPr lang="en-US" i="1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Absorption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Distribution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Metabolism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Elimination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       </a:t>
            </a:r>
            <a:endParaRPr lang="en-US" sz="2400" dirty="0" smtClean="0"/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i="1" dirty="0" smtClean="0"/>
              <a:t>   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752600"/>
            <a:ext cx="4038600" cy="43735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endParaRPr lang="en-US" u="sng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PD - </a:t>
            </a:r>
            <a:r>
              <a:rPr lang="en-US" i="1" dirty="0" smtClean="0"/>
              <a:t>what the drug does to the body</a:t>
            </a: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endParaRPr lang="en-US" i="1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Clinical effects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       </a:t>
            </a:r>
            <a:endParaRPr lang="en-US" sz="2400" dirty="0" smtClean="0"/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endParaRPr lang="en-US" dirty="0" smtClean="0">
              <a:latin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6775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Alterations in Absorption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 smtClean="0"/>
              <a:t>Most drugs are absorbed by passive diffusion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dirty="0" smtClean="0"/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Oral absorption of meds can be delayed</a:t>
            </a:r>
            <a:endParaRPr lang="en-US" altLang="en-US" sz="2400" dirty="0" smtClean="0"/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Delayed gastric emptying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Decreased GI blood flow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Increased gastric pH (calcium salts)</a:t>
            </a:r>
          </a:p>
          <a:p>
            <a:pPr>
              <a:lnSpc>
                <a:spcPct val="80000"/>
              </a:lnSpc>
            </a:pPr>
            <a:endParaRPr lang="en-US" altLang="en-US" sz="2800" dirty="0" smtClean="0"/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Minimal difference in absorption with </a:t>
            </a:r>
            <a:r>
              <a:rPr lang="en-US" altLang="en-US" sz="2800" i="1" dirty="0" smtClean="0"/>
              <a:t>chronic</a:t>
            </a:r>
            <a:r>
              <a:rPr lang="en-US" altLang="en-US" sz="2800" dirty="0" smtClean="0"/>
              <a:t> administration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  </a:t>
            </a:r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092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Alterations in Absorption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 smtClean="0"/>
              <a:t>Absorption across other barriers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Skin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 smtClean="0"/>
              <a:t>Reduced blood flow to the skin (</a:t>
            </a:r>
            <a:r>
              <a:rPr lang="en-US" altLang="en-US" sz="2000" dirty="0" smtClean="0">
                <a:cs typeface="Times New Roman" pitchFamily="18" charset="0"/>
              </a:rPr>
              <a:t>↓ rate)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Muscle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 smtClean="0">
                <a:cs typeface="Times New Roman" pitchFamily="18" charset="0"/>
              </a:rPr>
              <a:t>Erratic absorption from IM injections</a:t>
            </a:r>
            <a:endParaRPr lang="en-US" altLang="en-US" sz="2800" dirty="0" smtClean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Other medications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Antacids, MOM, proton pump inhibitors, H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blockers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6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600" i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600" i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600" i="1" dirty="0" smtClean="0"/>
              <a:t>Rate of absorption may be delayed, but not the extent of absorption</a:t>
            </a:r>
          </a:p>
        </p:txBody>
      </p:sp>
    </p:spTree>
    <p:extLst>
      <p:ext uri="{BB962C8B-B14F-4D97-AF65-F5344CB8AC3E}">
        <p14:creationId xmlns:p14="http://schemas.microsoft.com/office/powerpoint/2010/main" val="34921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Alterations in Distribution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534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Decrease in total body water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 V</a:t>
            </a:r>
            <a:r>
              <a:rPr lang="en-US" altLang="en-US" baseline="-25000" dirty="0" smtClean="0">
                <a:sym typeface="Symbol" pitchFamily="18" charset="2"/>
              </a:rPr>
              <a:t>d</a:t>
            </a:r>
            <a:r>
              <a:rPr lang="en-US" altLang="en-US" dirty="0" smtClean="0"/>
              <a:t> of water-soluble medications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 </a:t>
            </a:r>
            <a:r>
              <a:rPr lang="en-US" altLang="en-US" dirty="0" smtClean="0"/>
              <a:t>plasma concentrations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Gentamicin, tobramycin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Decrease in lean body mass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 V</a:t>
            </a:r>
            <a:r>
              <a:rPr lang="en-US" altLang="en-US" baseline="-25000" dirty="0" smtClean="0">
                <a:sym typeface="Symbol" pitchFamily="18" charset="2"/>
              </a:rPr>
              <a:t>d</a:t>
            </a:r>
            <a:r>
              <a:rPr lang="en-US" altLang="en-US" dirty="0" smtClean="0">
                <a:sym typeface="Symbol" pitchFamily="18" charset="2"/>
              </a:rPr>
              <a:t> for meds that distribute into lean muscle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 </a:t>
            </a:r>
            <a:r>
              <a:rPr lang="en-US" altLang="en-US" dirty="0" smtClean="0"/>
              <a:t>plasma concentrations</a:t>
            </a:r>
            <a:endParaRPr lang="en-US" alt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Digoxin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05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Alterations in Distribution</a:t>
            </a:r>
          </a:p>
        </p:txBody>
      </p:sp>
      <p:sp>
        <p:nvSpPr>
          <p:cNvPr id="2048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Increase in total body fat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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V</a:t>
            </a:r>
            <a:r>
              <a:rPr lang="en-US" altLang="en-US" baseline="-25000" dirty="0" smtClean="0">
                <a:sym typeface="Symbol" pitchFamily="18" charset="2"/>
              </a:rPr>
              <a:t>d</a:t>
            </a:r>
            <a:r>
              <a:rPr lang="en-US" altLang="en-US" dirty="0" smtClean="0"/>
              <a:t> of lipid-soluble medications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</a:t>
            </a:r>
            <a:r>
              <a:rPr lang="en-US" altLang="en-US" dirty="0" smtClean="0"/>
              <a:t> t</a:t>
            </a:r>
            <a:r>
              <a:rPr lang="en-US" altLang="en-US" baseline="-25000" dirty="0" smtClean="0"/>
              <a:t>1/2</a:t>
            </a:r>
            <a:r>
              <a:rPr lang="en-US" altLang="en-US" dirty="0" smtClean="0"/>
              <a:t> of lipid-soluble medications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Lipophilic meds should be used at reduced doses or </a:t>
            </a:r>
            <a:r>
              <a:rPr lang="en-US" altLang="en-US" dirty="0" smtClean="0">
                <a:cs typeface="Arial" pitchFamily="34" charset="0"/>
              </a:rPr>
              <a:t>↑ intervals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Diazepam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Half life in younger adult: 24-48 hours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Half life in elderly adult: &gt; 90 hours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58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Alterations in Distribution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4114800"/>
          </a:xfrm>
        </p:spPr>
        <p:txBody>
          <a:bodyPr/>
          <a:lstStyle/>
          <a:p>
            <a:r>
              <a:rPr lang="en-US" altLang="en-US" dirty="0" smtClean="0"/>
              <a:t>Protein binding</a:t>
            </a:r>
          </a:p>
          <a:p>
            <a:pPr lvl="1"/>
            <a:r>
              <a:rPr lang="en-US" altLang="en-US" dirty="0" smtClean="0"/>
              <a:t>May or may not be changed in the elderly</a:t>
            </a:r>
          </a:p>
          <a:p>
            <a:endParaRPr lang="en-US" altLang="en-US" dirty="0" smtClean="0"/>
          </a:p>
          <a:p>
            <a:pPr lvl="1"/>
            <a:r>
              <a:rPr lang="en-US" altLang="en-US" dirty="0" smtClean="0"/>
              <a:t>Decrease in serum albumin </a:t>
            </a:r>
          </a:p>
          <a:p>
            <a:pPr lvl="2"/>
            <a:r>
              <a:rPr lang="en-US" altLang="en-US" dirty="0" smtClean="0"/>
              <a:t>Influenced primarily by disease and nutrition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 free-fraction of highly protein bound meds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Phenytoin and warfarin: 99% protein bound</a:t>
            </a:r>
            <a:endParaRPr lang="en-US" altLang="en-US" dirty="0" smtClean="0"/>
          </a:p>
          <a:p>
            <a:pPr lvl="2"/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38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Hepatic Metabolism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4114800"/>
          </a:xfrm>
        </p:spPr>
        <p:txBody>
          <a:bodyPr/>
          <a:lstStyle/>
          <a:p>
            <a:r>
              <a:rPr lang="en-US" altLang="en-US" dirty="0" smtClean="0"/>
              <a:t>↓ in hepatic blood flow and hepatic mass</a:t>
            </a:r>
          </a:p>
          <a:p>
            <a:pPr lvl="1"/>
            <a:r>
              <a:rPr lang="en-US" altLang="en-US" dirty="0" smtClean="0"/>
              <a:t>High extraction ratio medications</a:t>
            </a:r>
          </a:p>
          <a:p>
            <a:pPr lvl="2"/>
            <a:r>
              <a:rPr lang="en-US" altLang="en-US" dirty="0" smtClean="0"/>
              <a:t>Less drug metabolized </a:t>
            </a:r>
            <a:r>
              <a:rPr lang="en-US" altLang="en-US" dirty="0" smtClean="0">
                <a:sym typeface="Wingdings" pitchFamily="2" charset="2"/>
              </a:rPr>
              <a:t> increased bioavailability in elderly patients  dose cautiously!</a:t>
            </a:r>
          </a:p>
          <a:p>
            <a:pPr lvl="2"/>
            <a:r>
              <a:rPr lang="en-US" altLang="en-US" dirty="0" smtClean="0">
                <a:sym typeface="Wingdings" pitchFamily="2" charset="2"/>
              </a:rPr>
              <a:t>Verapamil, propranolol, morphine</a:t>
            </a: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r>
              <a:rPr lang="en-US" altLang="en-US" dirty="0" smtClean="0"/>
              <a:t>Cytochrome P450 isoenzyme system</a:t>
            </a:r>
          </a:p>
          <a:p>
            <a:pPr lvl="1"/>
            <a:r>
              <a:rPr lang="en-US" altLang="en-US" dirty="0" smtClean="0"/>
              <a:t>Conflicting data</a:t>
            </a:r>
          </a:p>
        </p:txBody>
      </p:sp>
    </p:spTree>
    <p:extLst>
      <p:ext uri="{BB962C8B-B14F-4D97-AF65-F5344CB8AC3E}">
        <p14:creationId xmlns:p14="http://schemas.microsoft.com/office/powerpoint/2010/main" val="5947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Hepatic Metabolism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Phase I Reactions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Oxidation, reduction, hydrolysis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Decline in Phase 1 reactions with aging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Risk of accumulation of active metabolites and toxicity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Diazepam, alprazolam, theophylline, warfarin, diltiazem, amitriptyline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Phase II Reactions – Conjugation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Acetylation, glucuronidation, sulfation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Phase II reactions typically unaffected by 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Acetaminophen, isoniazid, naproxen,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Oxazepam, Temazepam, Lorazepam</a:t>
            </a:r>
            <a:endParaRPr lang="en-US" altLang="en-US" sz="2000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3196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Renal Elimination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4419600"/>
          </a:xfrm>
        </p:spPr>
        <p:txBody>
          <a:bodyPr/>
          <a:lstStyle/>
          <a:p>
            <a:r>
              <a:rPr lang="en-US" altLang="en-US" sz="2800" dirty="0" smtClean="0"/>
              <a:t>Decreases in:</a:t>
            </a:r>
          </a:p>
          <a:p>
            <a:pPr lvl="1"/>
            <a:r>
              <a:rPr lang="en-US" altLang="en-US" sz="2400" dirty="0" smtClean="0"/>
              <a:t>Glomerular filtration rate (GFR)</a:t>
            </a:r>
          </a:p>
          <a:p>
            <a:pPr lvl="2"/>
            <a:r>
              <a:rPr lang="en-US" altLang="en-US" sz="2000" dirty="0" smtClean="0"/>
              <a:t>GFR decreases ~ 1% for every year of age &gt; 20</a:t>
            </a:r>
          </a:p>
          <a:p>
            <a:pPr lvl="1"/>
            <a:r>
              <a:rPr lang="en-US" altLang="en-US" sz="2400" dirty="0" smtClean="0"/>
              <a:t>Renal blood flow</a:t>
            </a:r>
          </a:p>
          <a:p>
            <a:pPr lvl="2"/>
            <a:r>
              <a:rPr lang="en-US" altLang="en-US" sz="2000" dirty="0" smtClean="0"/>
              <a:t>Decreases by 1% per year after age 50</a:t>
            </a:r>
          </a:p>
          <a:p>
            <a:pPr lvl="1"/>
            <a:r>
              <a:rPr lang="en-US" altLang="en-US" sz="2400" dirty="0" smtClean="0"/>
              <a:t>Renal mass</a:t>
            </a:r>
          </a:p>
          <a:p>
            <a:pPr lvl="2"/>
            <a:r>
              <a:rPr lang="en-US" altLang="en-US" sz="2000" dirty="0" smtClean="0"/>
              <a:t>Decreases by about 10-20% from age 40-80</a:t>
            </a:r>
          </a:p>
          <a:p>
            <a:pPr lvl="1"/>
            <a:r>
              <a:rPr lang="en-US" altLang="en-US" sz="2400" dirty="0" smtClean="0"/>
              <a:t>Renal tubule secretory function </a:t>
            </a:r>
            <a:endParaRPr lang="en-US" altLang="en-US" sz="2000" dirty="0" smtClean="0"/>
          </a:p>
          <a:p>
            <a:pPr lvl="2"/>
            <a:r>
              <a:rPr lang="en-US" altLang="en-US" sz="2000" dirty="0" smtClean="0"/>
              <a:t>Can affect creatinine elimination</a:t>
            </a:r>
          </a:p>
          <a:p>
            <a:pPr lvl="2">
              <a:buFontTx/>
              <a:buNone/>
            </a:pPr>
            <a:endParaRPr lang="en-US" altLang="en-US" dirty="0" smtClean="0"/>
          </a:p>
          <a:p>
            <a:r>
              <a:rPr lang="en-US" altLang="en-US" sz="2800" dirty="0" smtClean="0"/>
              <a:t>Result is ↓ clearance and ↑ half-life of renally eliminated drugs</a:t>
            </a:r>
          </a:p>
        </p:txBody>
      </p:sp>
    </p:spTree>
    <p:extLst>
      <p:ext uri="{BB962C8B-B14F-4D97-AF65-F5344CB8AC3E}">
        <p14:creationId xmlns:p14="http://schemas.microsoft.com/office/powerpoint/2010/main" val="42110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Renal Elimination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Creatinine clearance (Cl</a:t>
            </a:r>
            <a:r>
              <a:rPr lang="en-US" altLang="en-US" baseline="-25000" dirty="0" smtClean="0"/>
              <a:t>cr</a:t>
            </a:r>
            <a:r>
              <a:rPr lang="en-US" altLang="en-US" dirty="0" smtClean="0"/>
              <a:t>) used to guide drug dosing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Important to determine estimate of Cl</a:t>
            </a:r>
            <a:r>
              <a:rPr lang="en-US" altLang="en-US" baseline="-25000" dirty="0" smtClean="0"/>
              <a:t>cr</a:t>
            </a:r>
            <a:r>
              <a:rPr lang="en-US" altLang="en-US" dirty="0" smtClean="0"/>
              <a:t> as many drugs are eliminated via the renal route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Measurement of Scr in the elderly may be misleading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May overestimate kidney function</a:t>
            </a:r>
          </a:p>
        </p:txBody>
      </p:sp>
    </p:spTree>
    <p:extLst>
      <p:ext uri="{BB962C8B-B14F-4D97-AF65-F5344CB8AC3E}">
        <p14:creationId xmlns:p14="http://schemas.microsoft.com/office/powerpoint/2010/main" val="39783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Learning 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763000" cy="434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Discuss aging epidemiology and the impact of demographic changes to the US population.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/>
              <a:t>Discuss specific pharmacokinetic and </a:t>
            </a:r>
            <a:r>
              <a:rPr lang="en-US" altLang="en-US" dirty="0" err="1"/>
              <a:t>pharmacodynamic</a:t>
            </a:r>
            <a:r>
              <a:rPr lang="en-US" altLang="en-US" dirty="0"/>
              <a:t> changes in the elderly and their clinical significance.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Renal Elimination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3200" smtClean="0"/>
              <a:t>Clinical Controversy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Cockcroft – Gault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u="sng" smtClean="0"/>
              <a:t>(140-age) (wt)</a:t>
            </a:r>
            <a:r>
              <a:rPr lang="en-US" altLang="en-US" sz="2800" smtClean="0"/>
              <a:t>  (x 0.85) </a:t>
            </a:r>
            <a:endParaRPr lang="en-US" altLang="en-US" sz="2800" u="sng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smtClean="0"/>
              <a:t>     72 x SCr       </a:t>
            </a:r>
            <a:r>
              <a:rPr lang="en-US" altLang="en-US" sz="2000" smtClean="0"/>
              <a:t>if female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smtClean="0">
                <a:solidFill>
                  <a:srgbClr val="FFFF00"/>
                </a:solidFill>
              </a:rPr>
              <a:t>May overestimate GFR due to decreased lean muscle mass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smtClean="0"/>
              <a:t>??  Round SCr up to 1.0 mg/dL 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Renal Elimination</a:t>
            </a:r>
            <a:endParaRPr lang="en-US" altLang="en-US" sz="32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124200"/>
            <a:ext cx="4038600" cy="3006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u="sng" smtClean="0"/>
              <a:t>(140-70)(50)</a:t>
            </a:r>
            <a:r>
              <a:rPr lang="en-US" altLang="en-US" smtClean="0"/>
              <a:t>  x 0.85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(72)(0.5)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=  83 mL/min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3124200"/>
            <a:ext cx="4038600" cy="2930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u="sng" smtClean="0"/>
              <a:t>(140-70)(50)</a:t>
            </a:r>
            <a:r>
              <a:rPr lang="en-US" altLang="en-US" smtClean="0"/>
              <a:t>  x 0.85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(72)(1)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= 41 mL/min 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04800" y="1828800"/>
            <a:ext cx="8610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</a:rPr>
              <a:t>Example: 	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70 YO, 50 kg frail woman with a 				SCr of 0.5 mg/dL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Relationship of Age to Scr and Creatinine Excretion</a:t>
            </a:r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0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4953000" cy="44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Key Points – Scr, Cl</a:t>
            </a:r>
            <a:r>
              <a:rPr lang="en-US" altLang="en-US" baseline="-25000" smtClean="0"/>
              <a:t>cr</a:t>
            </a:r>
            <a:endParaRPr lang="en-US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4572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Cockcroft-Gault equation continues to be primary method for calculating estimated Cl</a:t>
            </a:r>
            <a:r>
              <a:rPr lang="en-US" altLang="en-US" sz="2800" baseline="-25000" smtClean="0"/>
              <a:t>cr</a:t>
            </a:r>
            <a:endParaRPr lang="en-US" altLang="en-US" sz="2800" smtClean="0"/>
          </a:p>
          <a:p>
            <a:pPr eaLnBrk="1" hangingPunct="1">
              <a:buFontTx/>
              <a:buNone/>
            </a:pPr>
            <a:endParaRPr lang="en-US" altLang="en-US" sz="2800" smtClean="0"/>
          </a:p>
          <a:p>
            <a:pPr eaLnBrk="1" hangingPunct="1"/>
            <a:r>
              <a:rPr lang="en-US" altLang="en-US" sz="2800" smtClean="0"/>
              <a:t>Estimating doses and dosing intervals for renally eliminated medications should always take into account individual patient characteristics</a:t>
            </a:r>
          </a:p>
          <a:p>
            <a:pPr eaLnBrk="1" hangingPunct="1">
              <a:buFontTx/>
              <a:buNone/>
            </a:pPr>
            <a:endParaRPr lang="en-US" altLang="en-US" sz="2800" smtClean="0"/>
          </a:p>
          <a:p>
            <a:pPr eaLnBrk="1" hangingPunct="1"/>
            <a:r>
              <a:rPr lang="en-US" altLang="en-US" sz="2800" smtClean="0"/>
              <a:t>Round Scr to 1 mg/dL ? </a:t>
            </a:r>
          </a:p>
          <a:p>
            <a:pPr lvl="1" eaLnBrk="1" hangingPunct="1"/>
            <a:r>
              <a:rPr lang="en-US" altLang="en-US" sz="2400" smtClean="0"/>
              <a:t>Use clinical judgment rather than a specific rule</a:t>
            </a:r>
          </a:p>
          <a:p>
            <a:pPr eaLnBrk="1" hangingPunct="1">
              <a:buFontTx/>
              <a:buNone/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Clinical Toxicity Associated </a:t>
            </a:r>
            <a:br>
              <a:rPr lang="en-US" altLang="en-US" sz="3200" smtClean="0"/>
            </a:br>
            <a:r>
              <a:rPr lang="en-US" altLang="en-US" sz="3200" smtClean="0"/>
              <a:t>with Renal Impairment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600200"/>
            <a:ext cx="38100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200" u="sng" smtClean="0"/>
              <a:t>Agent</a:t>
            </a:r>
          </a:p>
          <a:p>
            <a:pPr eaLnBrk="1" hangingPunct="1"/>
            <a:r>
              <a:rPr lang="en-US" altLang="en-US" sz="2600" smtClean="0"/>
              <a:t>Digoxin</a:t>
            </a:r>
          </a:p>
          <a:p>
            <a:pPr eaLnBrk="1" hangingPunct="1"/>
            <a:r>
              <a:rPr lang="en-US" altLang="en-US" sz="2600" smtClean="0"/>
              <a:t>Aminoglycosides</a:t>
            </a:r>
          </a:p>
          <a:p>
            <a:pPr eaLnBrk="1" hangingPunct="1"/>
            <a:r>
              <a:rPr lang="en-US" altLang="en-US" sz="2600" smtClean="0"/>
              <a:t>Imipenem</a:t>
            </a:r>
          </a:p>
          <a:p>
            <a:pPr eaLnBrk="1" hangingPunct="1"/>
            <a:r>
              <a:rPr lang="en-US" altLang="en-US" sz="2600" smtClean="0"/>
              <a:t>Amantadine</a:t>
            </a:r>
          </a:p>
          <a:p>
            <a:pPr eaLnBrk="1" hangingPunct="1"/>
            <a:r>
              <a:rPr lang="en-US" altLang="en-US" sz="2600" smtClean="0"/>
              <a:t>Allopurinol</a:t>
            </a:r>
          </a:p>
          <a:p>
            <a:pPr eaLnBrk="1" hangingPunct="1"/>
            <a:r>
              <a:rPr lang="en-US" altLang="en-US" sz="2600" smtClean="0"/>
              <a:t>Lithium</a:t>
            </a:r>
          </a:p>
          <a:p>
            <a:pPr eaLnBrk="1" hangingPunct="1"/>
            <a:r>
              <a:rPr lang="en-US" altLang="en-US" sz="2600" smtClean="0"/>
              <a:t>H</a:t>
            </a:r>
            <a:r>
              <a:rPr lang="en-US" altLang="en-US" sz="2600" baseline="-25000" smtClean="0"/>
              <a:t>2</a:t>
            </a:r>
            <a:r>
              <a:rPr lang="en-US" altLang="en-US" sz="2600" smtClean="0"/>
              <a:t> Antagonists</a:t>
            </a:r>
          </a:p>
          <a:p>
            <a:pPr eaLnBrk="1" hangingPunct="1"/>
            <a:r>
              <a:rPr lang="en-US" altLang="en-US" sz="2600" smtClean="0"/>
              <a:t>Metformin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53000" y="1600200"/>
            <a:ext cx="41910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200" u="sng" smtClean="0"/>
              <a:t>Toxicity</a:t>
            </a:r>
          </a:p>
          <a:p>
            <a:pPr eaLnBrk="1" hangingPunct="1"/>
            <a:r>
              <a:rPr lang="en-US" altLang="en-US" sz="2600" smtClean="0"/>
              <a:t>Cardiac, CNS, GI</a:t>
            </a:r>
          </a:p>
          <a:p>
            <a:pPr eaLnBrk="1" hangingPunct="1"/>
            <a:r>
              <a:rPr lang="en-US" altLang="en-US" sz="2600" smtClean="0"/>
              <a:t>Renal, Ototoxicity</a:t>
            </a:r>
          </a:p>
          <a:p>
            <a:pPr eaLnBrk="1" hangingPunct="1"/>
            <a:r>
              <a:rPr lang="en-US" altLang="en-US" sz="2600" smtClean="0"/>
              <a:t>Seizures</a:t>
            </a:r>
          </a:p>
          <a:p>
            <a:pPr eaLnBrk="1" hangingPunct="1"/>
            <a:r>
              <a:rPr lang="en-US" altLang="en-US" sz="2600" smtClean="0"/>
              <a:t>CNS</a:t>
            </a:r>
          </a:p>
          <a:p>
            <a:pPr eaLnBrk="1" hangingPunct="1"/>
            <a:r>
              <a:rPr lang="en-US" altLang="en-US" sz="2600" smtClean="0"/>
              <a:t>Derm, Renal, Hepatic</a:t>
            </a:r>
          </a:p>
          <a:p>
            <a:pPr eaLnBrk="1" hangingPunct="1"/>
            <a:r>
              <a:rPr lang="en-US" altLang="en-US" sz="2600" smtClean="0"/>
              <a:t>CNS, Renal</a:t>
            </a:r>
          </a:p>
          <a:p>
            <a:pPr eaLnBrk="1" hangingPunct="1"/>
            <a:r>
              <a:rPr lang="en-US" altLang="en-US" sz="2600" smtClean="0"/>
              <a:t>CNS</a:t>
            </a:r>
          </a:p>
          <a:p>
            <a:pPr eaLnBrk="1" hangingPunct="1"/>
            <a:r>
              <a:rPr lang="en-US" altLang="en-US" sz="2600" smtClean="0"/>
              <a:t>Lactic acidosis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Metabolite Accumulation </a:t>
            </a:r>
            <a:br>
              <a:rPr lang="en-US" altLang="en-US" sz="3200" smtClean="0"/>
            </a:br>
            <a:r>
              <a:rPr lang="en-US" altLang="en-US" sz="3200" smtClean="0"/>
              <a:t>in Renal Impairment</a:t>
            </a:r>
          </a:p>
        </p:txBody>
      </p:sp>
      <p:graphicFrame>
        <p:nvGraphicFramePr>
          <p:cNvPr id="57449" name="Group 1129"/>
          <p:cNvGraphicFramePr>
            <a:graphicFrameLocks noGrp="1"/>
          </p:cNvGraphicFramePr>
          <p:nvPr/>
        </p:nvGraphicFramePr>
        <p:xfrm>
          <a:off x="304800" y="1828800"/>
          <a:ext cx="8610600" cy="3124200"/>
        </p:xfrm>
        <a:graphic>
          <a:graphicData uri="http://schemas.openxmlformats.org/drawingml/2006/table">
            <a:tbl>
              <a:tblPr/>
              <a:tblGrid>
                <a:gridCol w="1981200"/>
                <a:gridCol w="3124200"/>
                <a:gridCol w="3505200"/>
              </a:tblGrid>
              <a:tr h="842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Metabolite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1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Meperidine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Allopurinol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Morphine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Propoxyphene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Procainamide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Normeperidine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Oxypurinol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Morphine-6-glucuronide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Norpropoxyphene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N-acetyl procainamide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Seizures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Rash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Respiratory depression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CNS/respiratory depression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Sinus bradycardia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Summary of Pharmacokinetic Changes</a:t>
            </a:r>
          </a:p>
        </p:txBody>
      </p:sp>
      <p:graphicFrame>
        <p:nvGraphicFramePr>
          <p:cNvPr id="30749" name="Group 2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425581815"/>
              </p:ext>
            </p:extLst>
          </p:nvPr>
        </p:nvGraphicFramePr>
        <p:xfrm>
          <a:off x="228600" y="1371600"/>
          <a:ext cx="8686800" cy="5214964"/>
        </p:xfrm>
        <a:graphic>
          <a:graphicData uri="http://schemas.openxmlformats.org/drawingml/2006/table">
            <a:tbl>
              <a:tblPr/>
              <a:tblGrid>
                <a:gridCol w="1676400"/>
                <a:gridCol w="3886200"/>
                <a:gridCol w="3124200"/>
              </a:tblGrid>
              <a:tr h="592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Changes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Absorption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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 passive absorption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No change in F for most drugs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Delayed gastric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emptying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Change in GI emptying time may decrease the rate, but not the extent of absorption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Distribution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- Vd water soluble drugs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  Protein binding (albumin)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 Vd fat soluble drugs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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plasma concentration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 free fraction/toxicity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Prolonged half life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1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Metabolism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 phase I reactions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  phase II reactions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 toxicity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Potentially no effect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0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Elimination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 renal functional capacity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 toxicity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Pharmacodynamic Changes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029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Elderly exhibit changes in drug response dynamically as well</a:t>
            </a:r>
          </a:p>
          <a:p>
            <a:pPr eaLnBrk="1" hangingPunct="1"/>
            <a:r>
              <a:rPr lang="en-US" altLang="en-US" dirty="0" smtClean="0"/>
              <a:t>Possible mechanisms</a:t>
            </a:r>
          </a:p>
          <a:p>
            <a:pPr lvl="1" eaLnBrk="1" hangingPunct="1"/>
            <a:r>
              <a:rPr lang="en-US" altLang="en-US" dirty="0" smtClean="0"/>
              <a:t># of receptors in target organ</a:t>
            </a:r>
          </a:p>
          <a:p>
            <a:pPr lvl="1" eaLnBrk="1" hangingPunct="1"/>
            <a:r>
              <a:rPr lang="en-US" altLang="en-US" dirty="0" smtClean="0"/>
              <a:t>Receptor affinity</a:t>
            </a:r>
          </a:p>
          <a:p>
            <a:pPr lvl="1" eaLnBrk="1" hangingPunct="1"/>
            <a:r>
              <a:rPr lang="en-US" altLang="en-US" dirty="0" smtClean="0"/>
              <a:t>Postreceptor alterations</a:t>
            </a:r>
          </a:p>
          <a:p>
            <a:pPr lvl="1" eaLnBrk="1" hangingPunct="1"/>
            <a:r>
              <a:rPr lang="en-US" altLang="en-US" dirty="0" smtClean="0"/>
              <a:t>Homeostasis impairment</a:t>
            </a:r>
          </a:p>
          <a:p>
            <a:pPr eaLnBrk="1" hangingPunct="1"/>
            <a:endParaRPr lang="en-US" alt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910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Age Related Pharmacodynamic </a:t>
            </a:r>
            <a:br>
              <a:rPr lang="en-US" dirty="0" smtClean="0"/>
            </a:br>
            <a:r>
              <a:rPr lang="en-US" dirty="0" smtClean="0"/>
              <a:t>Changes - CV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534400" cy="4114800"/>
          </a:xfrm>
        </p:spPr>
        <p:txBody>
          <a:bodyPr/>
          <a:lstStyle/>
          <a:p>
            <a:r>
              <a:rPr lang="en-US" altLang="en-US" dirty="0" smtClean="0"/>
              <a:t>Cardiovascular System</a:t>
            </a:r>
          </a:p>
          <a:p>
            <a:pPr lvl="1"/>
            <a:r>
              <a:rPr lang="en-US" altLang="en-US" dirty="0" smtClean="0"/>
              <a:t>As catecholamine levels </a:t>
            </a:r>
            <a:r>
              <a:rPr lang="en-US" altLang="en-US" dirty="0" smtClean="0">
                <a:sym typeface="Symbol" pitchFamily="18" charset="2"/>
              </a:rPr>
              <a:t>, d</a:t>
            </a:r>
            <a:r>
              <a:rPr lang="en-US" altLang="en-US" dirty="0" smtClean="0"/>
              <a:t>own-regulation of cardiac beta-1-adrenergic receptors occurs</a:t>
            </a:r>
          </a:p>
          <a:p>
            <a:pPr marL="914400" lvl="2" indent="0">
              <a:buNone/>
            </a:pPr>
            <a:endParaRPr lang="en-US" altLang="en-US" dirty="0" smtClean="0">
              <a:sym typeface="Symbol" pitchFamily="18" charset="2"/>
            </a:endParaRPr>
          </a:p>
          <a:p>
            <a:pPr lvl="1"/>
            <a:r>
              <a:rPr lang="en-US" altLang="en-US" dirty="0" smtClean="0">
                <a:sym typeface="Symbol" pitchFamily="18" charset="2"/>
              </a:rPr>
              <a:t>Decreased sensitivity of CV system to </a:t>
            </a:r>
            <a:r>
              <a:rPr lang="en-US" altLang="en-US" dirty="0" smtClean="0"/>
              <a:t>beta-1-adrenergic agents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Blunted effect of </a:t>
            </a:r>
            <a:r>
              <a:rPr lang="en-US" altLang="en-US" dirty="0" smtClean="0">
                <a:sym typeface="Symbol" pitchFamily="18" charset="2"/>
              </a:rPr>
              <a:t>beta-blockers in elderly patients</a:t>
            </a:r>
            <a:endParaRPr lang="en-US" altLang="en-US" dirty="0">
              <a:sym typeface="Symbol" pitchFamily="18" charset="2"/>
            </a:endParaRPr>
          </a:p>
          <a:p>
            <a:pPr marL="914400" lvl="2" indent="0">
              <a:buNone/>
            </a:pPr>
            <a:endParaRPr lang="en-US" altLang="en-US" dirty="0" smtClean="0">
              <a:sym typeface="Symbol" pitchFamily="18" charset="2"/>
            </a:endParaRPr>
          </a:p>
          <a:p>
            <a:pPr lvl="2">
              <a:buFontTx/>
              <a:buNone/>
            </a:pPr>
            <a:endParaRPr lang="en-US" altLang="en-US" dirty="0" smtClean="0"/>
          </a:p>
          <a:p>
            <a:pPr lvl="2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78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Age Related Pharmacodynamic </a:t>
            </a:r>
            <a:br>
              <a:rPr lang="en-US" dirty="0"/>
            </a:br>
            <a:r>
              <a:rPr lang="en-US" dirty="0"/>
              <a:t>Changes - CV</a:t>
            </a:r>
            <a:endParaRPr lang="en-US" dirty="0" smtClean="0">
              <a:latin typeface="Abadi MT Condensed Light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610600" cy="4114800"/>
          </a:xfrm>
        </p:spPr>
        <p:txBody>
          <a:bodyPr/>
          <a:lstStyle/>
          <a:p>
            <a:r>
              <a:rPr lang="en-US" altLang="en-US" dirty="0" smtClean="0"/>
              <a:t>Decreased baroreceptor sensitivity</a:t>
            </a:r>
          </a:p>
          <a:p>
            <a:pPr lvl="1"/>
            <a:r>
              <a:rPr lang="en-US" altLang="en-US" dirty="0" smtClean="0"/>
              <a:t>Orthostatic hypotension</a:t>
            </a:r>
          </a:p>
          <a:p>
            <a:pPr lvl="2"/>
            <a:r>
              <a:rPr lang="en-US" altLang="en-US" dirty="0" smtClean="0"/>
              <a:t>Diminished capacity to react to blood pressure drop when rising</a:t>
            </a:r>
          </a:p>
          <a:p>
            <a:pPr lvl="1"/>
            <a:r>
              <a:rPr lang="en-US" altLang="en-US" dirty="0" smtClean="0"/>
              <a:t>Isolated systolic hypertension </a:t>
            </a:r>
            <a:r>
              <a:rPr lang="en-US" altLang="en-US" sz="2400" dirty="0" smtClean="0"/>
              <a:t>(&gt;140/&lt;90)</a:t>
            </a:r>
          </a:p>
          <a:p>
            <a:pPr marL="457200" lvl="1" indent="0">
              <a:buNone/>
            </a:pPr>
            <a:endParaRPr lang="en-US" altLang="en-US" sz="2400" dirty="0" smtClean="0"/>
          </a:p>
          <a:p>
            <a:r>
              <a:rPr lang="en-US" altLang="en-US" dirty="0" smtClean="0"/>
              <a:t>Risk of torsades de pointes</a:t>
            </a:r>
          </a:p>
          <a:p>
            <a:pPr lvl="1"/>
            <a:r>
              <a:rPr lang="en-US" altLang="en-US" dirty="0" smtClean="0"/>
              <a:t>Type of ventricular tachycardia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 sensitivity to meds that prolong QT interval</a:t>
            </a:r>
          </a:p>
          <a:p>
            <a:pPr marL="457200" lvl="1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826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Learning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763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Summarize physiologic changes associated with aging and the potential impact on pharmacotherapy.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Identify problematic drug therapy in elderly patients and suggest strategies for addressing these issues.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Age Related Pharmacodynamic </a:t>
            </a:r>
            <a:br>
              <a:rPr lang="en-US" dirty="0"/>
            </a:br>
            <a:r>
              <a:rPr lang="en-US" dirty="0"/>
              <a:t>Changes - </a:t>
            </a:r>
            <a:r>
              <a:rPr lang="en-US" dirty="0" smtClean="0"/>
              <a:t>CNS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458200" cy="4572000"/>
          </a:xfrm>
        </p:spPr>
        <p:txBody>
          <a:bodyPr/>
          <a:lstStyle/>
          <a:p>
            <a:endParaRPr lang="en-US" altLang="en-US" sz="2800" dirty="0" smtClean="0"/>
          </a:p>
          <a:p>
            <a:r>
              <a:rPr lang="en-US" altLang="en-US" sz="2800" dirty="0" smtClean="0"/>
              <a:t>Changes in blood brain barrier permeability</a:t>
            </a:r>
          </a:p>
          <a:p>
            <a:pPr lvl="1"/>
            <a:r>
              <a:rPr lang="en-US" altLang="en-US" sz="2600" dirty="0" smtClean="0"/>
              <a:t>Increased sensitivity to psychoactive meds</a:t>
            </a:r>
          </a:p>
          <a:p>
            <a:pPr lvl="2"/>
            <a:r>
              <a:rPr lang="en-US" altLang="en-US" sz="2200" dirty="0" smtClean="0"/>
              <a:t>BZDs, opiates, psychotropics</a:t>
            </a:r>
          </a:p>
          <a:p>
            <a:pPr lvl="1">
              <a:buFontTx/>
              <a:buNone/>
            </a:pPr>
            <a:endParaRPr lang="en-US" altLang="en-US" sz="2200" dirty="0" smtClean="0"/>
          </a:p>
          <a:p>
            <a:r>
              <a:rPr lang="en-US" altLang="en-US" sz="2800" dirty="0" smtClean="0">
                <a:sym typeface="Symbol" pitchFamily="18" charset="2"/>
              </a:rPr>
              <a:t> Dopaminergic neurons and receptors</a:t>
            </a:r>
            <a:endParaRPr lang="en-US" altLang="en-US" sz="2800" dirty="0" smtClean="0"/>
          </a:p>
          <a:p>
            <a:pPr lvl="1"/>
            <a:r>
              <a:rPr lang="en-US" altLang="en-US" sz="2600" dirty="0" smtClean="0"/>
              <a:t>Susceptibility to EPS and movement disorders</a:t>
            </a:r>
            <a:endParaRPr lang="en-US" altLang="en-US" sz="2200" dirty="0" smtClean="0"/>
          </a:p>
          <a:p>
            <a:pPr lvl="2"/>
            <a:r>
              <a:rPr lang="en-US" altLang="en-US" sz="2200" dirty="0" smtClean="0"/>
              <a:t>Antipsychotics, metoclopramide</a:t>
            </a:r>
            <a:endParaRPr lang="en-US" altLang="en-US" sz="2200" dirty="0" smtClean="0">
              <a:latin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15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Age Related Pharmacodynamic </a:t>
            </a:r>
            <a:br>
              <a:rPr lang="en-US" dirty="0"/>
            </a:br>
            <a:r>
              <a:rPr lang="en-US" dirty="0"/>
              <a:t>Changes - CNS</a:t>
            </a:r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Decreased cholinergic neurons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 Sensitivity to anticholinergic medications</a:t>
            </a:r>
          </a:p>
          <a:p>
            <a:pPr lvl="2"/>
            <a:r>
              <a:rPr lang="en-US" altLang="en-US" dirty="0" smtClean="0"/>
              <a:t>First-generation antihistamines </a:t>
            </a:r>
          </a:p>
          <a:p>
            <a:pPr lvl="2"/>
            <a:r>
              <a:rPr lang="en-US" altLang="en-US" dirty="0" smtClean="0"/>
              <a:t>TCAs</a:t>
            </a:r>
          </a:p>
          <a:p>
            <a:pPr lvl="2"/>
            <a:r>
              <a:rPr lang="en-US" altLang="en-US" dirty="0" smtClean="0"/>
              <a:t>Antipsychotics</a:t>
            </a:r>
          </a:p>
        </p:txBody>
      </p:sp>
    </p:spTree>
    <p:extLst>
      <p:ext uri="{BB962C8B-B14F-4D97-AF65-F5344CB8AC3E}">
        <p14:creationId xmlns:p14="http://schemas.microsoft.com/office/powerpoint/2010/main" val="22472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Age Related Pharmacodynamic </a:t>
            </a:r>
            <a:br>
              <a:rPr lang="en-US" dirty="0" smtClean="0"/>
            </a:br>
            <a:r>
              <a:rPr lang="en-US" dirty="0" smtClean="0"/>
              <a:t>Changes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Warfarin</a:t>
            </a:r>
          </a:p>
          <a:p>
            <a:pPr lvl="1"/>
            <a:r>
              <a:rPr lang="en-US" altLang="en-US" dirty="0" smtClean="0"/>
              <a:t>Increased response/sensitivity</a:t>
            </a:r>
          </a:p>
          <a:p>
            <a:pPr lvl="1"/>
            <a:r>
              <a:rPr lang="en-US" altLang="en-US" dirty="0" smtClean="0"/>
              <a:t>Elderly require lower plasma concentration to inhibit clotting factor production</a:t>
            </a:r>
          </a:p>
          <a:p>
            <a:pPr lvl="1"/>
            <a:r>
              <a:rPr lang="en-US" altLang="en-US" dirty="0" smtClean="0"/>
              <a:t>Begin with lower doses &amp; avoid overshooting INR goals</a:t>
            </a:r>
          </a:p>
        </p:txBody>
      </p:sp>
    </p:spTree>
    <p:extLst>
      <p:ext uri="{BB962C8B-B14F-4D97-AF65-F5344CB8AC3E}">
        <p14:creationId xmlns:p14="http://schemas.microsoft.com/office/powerpoint/2010/main" val="11086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Physiologic Changes</a:t>
            </a:r>
          </a:p>
        </p:txBody>
      </p:sp>
      <p:sp>
        <p:nvSpPr>
          <p:cNvPr id="348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Regulatory center homeostasis</a:t>
            </a:r>
          </a:p>
          <a:p>
            <a:pPr lvl="1"/>
            <a:r>
              <a:rPr lang="en-US" altLang="en-US" dirty="0" smtClean="0"/>
              <a:t>Smaller neurotransmitter reserves</a:t>
            </a:r>
          </a:p>
          <a:p>
            <a:pPr lvl="1"/>
            <a:r>
              <a:rPr lang="en-US" altLang="en-US" dirty="0" smtClean="0"/>
              <a:t>Reduced ability to respond to stressors</a:t>
            </a:r>
          </a:p>
          <a:p>
            <a:pPr lvl="1"/>
            <a:r>
              <a:rPr lang="en-US" altLang="en-US" dirty="0" smtClean="0"/>
              <a:t>Less able to adapt to changes &amp; regulate BG, blood pH, HR, BP</a:t>
            </a:r>
          </a:p>
          <a:p>
            <a:pPr lvl="1"/>
            <a:r>
              <a:rPr lang="en-US" altLang="en-US" dirty="0" smtClean="0"/>
              <a:t>Gait, balance, body temp &amp; bowel/bladder function can also be affected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63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Clinical Geriatrics</a:t>
            </a:r>
            <a:br>
              <a:rPr lang="en-US" altLang="en-US" sz="4000" dirty="0" smtClean="0"/>
            </a:br>
            <a:r>
              <a:rPr lang="en-US" altLang="en-US" sz="3200" dirty="0" smtClean="0"/>
              <a:t>Increased Adverse Effects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Hypotension</a:t>
            </a:r>
          </a:p>
          <a:p>
            <a:pPr eaLnBrk="1" hangingPunct="1"/>
            <a:r>
              <a:rPr lang="en-US" altLang="en-US" sz="2800" dirty="0" smtClean="0"/>
              <a:t>Anticholinergic side effects</a:t>
            </a:r>
          </a:p>
          <a:p>
            <a:pPr eaLnBrk="1" hangingPunct="1"/>
            <a:r>
              <a:rPr lang="en-US" altLang="en-US" sz="2800" dirty="0" smtClean="0"/>
              <a:t>Sedation</a:t>
            </a:r>
          </a:p>
          <a:p>
            <a:pPr eaLnBrk="1" hangingPunct="1"/>
            <a:r>
              <a:rPr lang="en-US" altLang="en-US" sz="2800" dirty="0" smtClean="0"/>
              <a:t>Delirium</a:t>
            </a:r>
          </a:p>
          <a:p>
            <a:pPr eaLnBrk="1" hangingPunct="1"/>
            <a:r>
              <a:rPr lang="en-US" altLang="en-US" sz="2800" dirty="0" smtClean="0"/>
              <a:t>Fall and fracture risk</a:t>
            </a:r>
          </a:p>
          <a:p>
            <a:pPr eaLnBrk="1" hangingPunct="1"/>
            <a:r>
              <a:rPr lang="en-US" altLang="en-US" sz="2800" dirty="0" smtClean="0"/>
              <a:t>Bleeding or hemorrhage events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870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Polypharmacy</a:t>
            </a:r>
          </a:p>
        </p:txBody>
      </p:sp>
      <p:pic>
        <p:nvPicPr>
          <p:cNvPr id="37891" name="Content Placeholder 3" descr="polypharm1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3810000" cy="3810000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 of multiple medications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Administration of unnecessary medications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  <a:r>
              <a:rPr lang="en-US" altLang="en-US" sz="4000" smtClean="0"/>
              <a:t>Relationship Between ADE and Number of Medications</a:t>
            </a: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1219200" y="1524000"/>
            <a:ext cx="0" cy="388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1219200" y="5410200"/>
            <a:ext cx="746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219200" y="54864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1-2	3-4	5-6	7-8	9-10	11-12	13-14	15-16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85800" y="1752600"/>
            <a:ext cx="6858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60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50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40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30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20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 rot="16200000">
            <a:off x="-762000" y="32766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Risk of ADE %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505200" y="6019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Number of Medications</a:t>
            </a:r>
          </a:p>
        </p:txBody>
      </p:sp>
      <p:sp>
        <p:nvSpPr>
          <p:cNvPr id="39945" name="AutoShape 9"/>
          <p:cNvSpPr>
            <a:spLocks noChangeArrowheads="1"/>
          </p:cNvSpPr>
          <p:nvPr/>
        </p:nvSpPr>
        <p:spPr bwMode="auto">
          <a:xfrm>
            <a:off x="1447800" y="47244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6" name="AutoShape 10"/>
          <p:cNvSpPr>
            <a:spLocks noChangeArrowheads="1"/>
          </p:cNvSpPr>
          <p:nvPr/>
        </p:nvSpPr>
        <p:spPr bwMode="auto">
          <a:xfrm>
            <a:off x="2362200" y="4191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7" name="AutoShape 11"/>
          <p:cNvSpPr>
            <a:spLocks noChangeArrowheads="1"/>
          </p:cNvSpPr>
          <p:nvPr/>
        </p:nvSpPr>
        <p:spPr bwMode="auto">
          <a:xfrm>
            <a:off x="3200400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8" name="AutoShape 12"/>
          <p:cNvSpPr>
            <a:spLocks noChangeArrowheads="1"/>
          </p:cNvSpPr>
          <p:nvPr/>
        </p:nvSpPr>
        <p:spPr bwMode="auto">
          <a:xfrm>
            <a:off x="4191000" y="3733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9" name="AutoShape 13"/>
          <p:cNvSpPr>
            <a:spLocks noChangeArrowheads="1"/>
          </p:cNvSpPr>
          <p:nvPr/>
        </p:nvSpPr>
        <p:spPr bwMode="auto">
          <a:xfrm>
            <a:off x="5105400" y="3810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0" name="AutoShape 14"/>
          <p:cNvSpPr>
            <a:spLocks noChangeArrowheads="1"/>
          </p:cNvSpPr>
          <p:nvPr/>
        </p:nvSpPr>
        <p:spPr bwMode="auto">
          <a:xfrm>
            <a:off x="6172200" y="35814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1" name="AutoShape 15"/>
          <p:cNvSpPr>
            <a:spLocks noChangeArrowheads="1"/>
          </p:cNvSpPr>
          <p:nvPr/>
        </p:nvSpPr>
        <p:spPr bwMode="auto">
          <a:xfrm>
            <a:off x="7086600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2" name="AutoShape 16"/>
          <p:cNvSpPr>
            <a:spLocks noChangeArrowheads="1"/>
          </p:cNvSpPr>
          <p:nvPr/>
        </p:nvSpPr>
        <p:spPr bwMode="auto">
          <a:xfrm>
            <a:off x="7924800" y="2743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V="1">
            <a:off x="1524000" y="2667000"/>
            <a:ext cx="655320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7162800" y="1752600"/>
            <a:ext cx="1752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p&lt;0.001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r=0.77</a:t>
            </a: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1676400" y="6461125"/>
            <a:ext cx="619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Grymonpre RE et al. </a:t>
            </a:r>
            <a:r>
              <a:rPr lang="en-US" altLang="en-US" sz="2000" i="1">
                <a:latin typeface="Times New Roman" pitchFamily="18" charset="0"/>
              </a:rPr>
              <a:t>J Am Geriatr Soc</a:t>
            </a:r>
            <a:r>
              <a:rPr lang="en-US" altLang="en-US" sz="2000">
                <a:latin typeface="Times New Roman" pitchFamily="18" charset="0"/>
              </a:rPr>
              <a:t>. 1988; 36: 1092-98.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Medication Usage</a:t>
            </a:r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Community-dwelling older adults</a:t>
            </a:r>
          </a:p>
          <a:p>
            <a:pPr lvl="1"/>
            <a:r>
              <a:rPr lang="en-US" altLang="en-US" dirty="0" smtClean="0"/>
              <a:t>Two to ten Rx and non-Rx meds daily</a:t>
            </a:r>
          </a:p>
          <a:p>
            <a:pPr lvl="1"/>
            <a:r>
              <a:rPr lang="en-US" altLang="en-US" dirty="0" smtClean="0"/>
              <a:t>49% use at least one dietary supplement</a:t>
            </a:r>
          </a:p>
          <a:p>
            <a:r>
              <a:rPr lang="en-US" altLang="en-US" dirty="0" smtClean="0"/>
              <a:t>Institutionalized older adults</a:t>
            </a:r>
          </a:p>
          <a:p>
            <a:pPr lvl="1"/>
            <a:r>
              <a:rPr lang="en-US" altLang="en-US" dirty="0" smtClean="0"/>
              <a:t>Average of 6.69 routine medications</a:t>
            </a:r>
          </a:p>
          <a:p>
            <a:pPr lvl="1"/>
            <a:r>
              <a:rPr lang="en-US" altLang="en-US" dirty="0" smtClean="0"/>
              <a:t>27.1% 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smtClean="0"/>
              <a:t>9 or more meds on regular basis</a:t>
            </a:r>
          </a:p>
          <a:p>
            <a:r>
              <a:rPr lang="en-US" altLang="en-US" dirty="0" err="1" smtClean="0"/>
              <a:t>Polypharmacy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Incidence ranges from 44-59%</a:t>
            </a:r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AGS Beers Criteria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Originally published in 1991 by MH Beers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2012:  11-member interdisciplinary expert panel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IDs potentially inappropriate medications (PIMs)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Ineffective or pose unnecessarily high risk and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Safer alternative is available</a:t>
            </a: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53 medications or classes of medications: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PIMs and classes to avoid in older adults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PIMs to avoid in older adults with certain diseases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Medications to be used with caution in older adults</a:t>
            </a:r>
          </a:p>
          <a:p>
            <a:pPr lvl="1">
              <a:lnSpc>
                <a:spcPct val="90000"/>
              </a:lnSpc>
              <a:defRPr/>
            </a:pPr>
            <a:endParaRPr lang="en-US" sz="2400" dirty="0" smtClean="0"/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endParaRPr lang="en-US" sz="2400" dirty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50" i="1" dirty="0" smtClean="0">
                <a:solidFill>
                  <a:schemeClr val="tx1"/>
                </a:solidFill>
                <a:latin typeface="+mn-lt"/>
              </a:rPr>
              <a:t>J Am Geriatr Soc 2012.</a:t>
            </a:r>
            <a:endParaRPr lang="en-US" sz="105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43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Atypical Presentation in Older Adults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828800"/>
          <a:ext cx="7772400" cy="3383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096000"/>
              </a:tblGrid>
              <a:tr h="64001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Disease</a:t>
                      </a:r>
                      <a:endParaRPr lang="en-US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Presentation</a:t>
                      </a:r>
                    </a:p>
                    <a:p>
                      <a:endParaRPr lang="en-US" sz="1800" dirty="0"/>
                    </a:p>
                  </a:txBody>
                  <a:tcPr marT="45712" marB="45712"/>
                </a:tc>
              </a:tr>
              <a:tr h="91431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AMI</a:t>
                      </a:r>
                      <a:endParaRPr lang="en-US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Only</a:t>
                      </a:r>
                      <a:r>
                        <a:rPr lang="en-US" sz="1800" baseline="0" dirty="0" smtClean="0"/>
                        <a:t> ~50% present with CP. Older adults generally present with weakness, confusion, syncope, &amp; abdominal pain.  EKG changes similar to younger adults.</a:t>
                      </a:r>
                      <a:endParaRPr lang="en-US" sz="1800" dirty="0"/>
                    </a:p>
                  </a:txBody>
                  <a:tcPr marT="45712" marB="45712"/>
                </a:tc>
              </a:tr>
              <a:tr h="64001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CHF</a:t>
                      </a:r>
                      <a:endParaRPr lang="en-US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Instead of dyspnea, the older adult may present with hypoxic symptoms, lethargy, restlessness, &amp;</a:t>
                      </a:r>
                      <a:r>
                        <a:rPr lang="en-US" sz="1800" baseline="0" dirty="0" smtClean="0"/>
                        <a:t> confusion.</a:t>
                      </a:r>
                      <a:endParaRPr lang="en-US" sz="1800" dirty="0"/>
                    </a:p>
                  </a:txBody>
                  <a:tcPr marT="45712" marB="45712"/>
                </a:tc>
              </a:tr>
              <a:tr h="118861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GI bleed</a:t>
                      </a:r>
                      <a:endParaRPr lang="en-US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Although</a:t>
                      </a:r>
                      <a:r>
                        <a:rPr lang="en-US" sz="1800" baseline="0" dirty="0" smtClean="0"/>
                        <a:t> mortality rate is ~10%, presenting sx are nonspecific, ranging from altered mental status to syncope with hemodynamic collapse.  Abdominal pain is often absent.</a:t>
                      </a:r>
                      <a:endParaRPr lang="en-US" sz="1800" dirty="0"/>
                    </a:p>
                  </a:txBody>
                  <a:tcPr marT="45712" marB="45712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50" smtClean="0">
                <a:latin typeface="+mn-lt"/>
              </a:rPr>
              <a:t>Table 11-4. Pharmacotherapy: A Pathophysiologic Approach. Ch 11.</a:t>
            </a:r>
            <a:endParaRPr lang="en-US" sz="105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Elderly are arbitrarily defined as those ≥ 65 yo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Mechanism of aging is unknown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Damage of macromolecules by background radiation?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Genetic predetermination?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Multiple co-morbidities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Numerous biologic changes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/>
          </a:p>
          <a:p>
            <a:pPr lvl="1"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pic>
        <p:nvPicPr>
          <p:cNvPr id="6148" name="Picture 6" descr="elderly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91088" y="1524000"/>
            <a:ext cx="4024312" cy="5181600"/>
          </a:xfr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Atypical Presentation in Older Adults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828800"/>
          <a:ext cx="7772400" cy="246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6629400"/>
              </a:tblGrid>
              <a:tr h="6399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Disease</a:t>
                      </a:r>
                      <a:endParaRPr lang="en-US" sz="18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Presentation</a:t>
                      </a:r>
                    </a:p>
                    <a:p>
                      <a:endParaRPr lang="en-US" sz="1800" dirty="0"/>
                    </a:p>
                  </a:txBody>
                  <a:tcPr marT="45709" marB="45709"/>
                </a:tc>
              </a:tr>
              <a:tr h="91428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URI</a:t>
                      </a:r>
                    </a:p>
                    <a:p>
                      <a:endParaRPr lang="en-US" sz="1800" dirty="0" smtClean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Older patients typically present with lethargy,</a:t>
                      </a:r>
                      <a:r>
                        <a:rPr lang="en-US" sz="1800" baseline="0" dirty="0" smtClean="0"/>
                        <a:t> confusion, anorexia &amp; decompensation of a preexisting medical condition.  Fever, chills, &amp; a productive cough may or may not be present.</a:t>
                      </a:r>
                      <a:endParaRPr lang="en-US" sz="1800" dirty="0"/>
                    </a:p>
                  </a:txBody>
                  <a:tcPr marT="45709" marB="45709"/>
                </a:tc>
              </a:tr>
              <a:tr h="91428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UTI</a:t>
                      </a:r>
                      <a:endParaRPr lang="en-US" sz="18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Dysuria, fever, &amp;</a:t>
                      </a:r>
                      <a:r>
                        <a:rPr lang="en-US" sz="1800" baseline="0" dirty="0" smtClean="0"/>
                        <a:t> flank pain may be absent. More commonly, older adults present with incontinence, confusion, abdominal pain, N/V &amp; azotemia.</a:t>
                      </a:r>
                      <a:endParaRPr lang="en-US" sz="1800" dirty="0"/>
                    </a:p>
                  </a:txBody>
                  <a:tcPr marT="45709" marB="45709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50" smtClean="0">
                <a:latin typeface="+mn-lt"/>
              </a:rPr>
              <a:t>Table 11-4. Pharmacotherapy: A Pathophysiologic Approach. Ch 11.</a:t>
            </a:r>
            <a:endParaRPr lang="en-US" sz="105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Considerations for </a:t>
            </a:r>
            <a:br>
              <a:rPr lang="en-US" altLang="en-US" sz="3200" smtClean="0"/>
            </a:br>
            <a:r>
              <a:rPr lang="en-US" altLang="en-US" sz="3200" smtClean="0"/>
              <a:t>Effective Pharmacotherapy in the Elderly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610600" cy="4419600"/>
          </a:xfrm>
        </p:spPr>
        <p:txBody>
          <a:bodyPr/>
          <a:lstStyle/>
          <a:p>
            <a:pPr eaLnBrk="1" hangingPunct="1"/>
            <a:r>
              <a:rPr lang="en-US" altLang="en-US" smtClean="0"/>
              <a:t>Evidence-based</a:t>
            </a:r>
          </a:p>
          <a:p>
            <a:pPr eaLnBrk="1" hangingPunct="1"/>
            <a:r>
              <a:rPr lang="en-US" altLang="en-US" smtClean="0"/>
              <a:t>Effectiveness </a:t>
            </a:r>
          </a:p>
          <a:p>
            <a:pPr eaLnBrk="1" hangingPunct="1"/>
            <a:r>
              <a:rPr lang="en-US" altLang="en-US" smtClean="0"/>
              <a:t>Safety</a:t>
            </a:r>
          </a:p>
          <a:p>
            <a:pPr eaLnBrk="1" hangingPunct="1"/>
            <a:r>
              <a:rPr lang="en-US" altLang="en-US" smtClean="0"/>
              <a:t>Dose/renal function</a:t>
            </a:r>
          </a:p>
          <a:p>
            <a:pPr eaLnBrk="1" hangingPunct="1"/>
            <a:r>
              <a:rPr lang="en-US" altLang="en-US" smtClean="0"/>
              <a:t>Complexity of drug regimens</a:t>
            </a:r>
          </a:p>
          <a:p>
            <a:pPr eaLnBrk="1" hangingPunct="1"/>
            <a:r>
              <a:rPr lang="en-US" altLang="en-US" smtClean="0"/>
              <a:t>Cost</a:t>
            </a:r>
          </a:p>
          <a:p>
            <a:pPr eaLnBrk="1" hangingPunct="1"/>
            <a:r>
              <a:rPr lang="en-US" altLang="en-US" smtClean="0"/>
              <a:t>Adherence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Geriatric Principles of Treatment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b="1" i="1" dirty="0" smtClean="0"/>
              <a:t>Start low, go slow</a:t>
            </a:r>
          </a:p>
          <a:p>
            <a:pPr eaLnBrk="1" hangingPunct="1"/>
            <a:r>
              <a:rPr lang="en-US" altLang="en-US" dirty="0" smtClean="0"/>
              <a:t>Monitor for adverse effects</a:t>
            </a:r>
          </a:p>
          <a:p>
            <a:pPr eaLnBrk="1" hangingPunct="1"/>
            <a:r>
              <a:rPr lang="en-US" altLang="en-US" dirty="0" smtClean="0"/>
              <a:t>Discontinue unnecessary medications</a:t>
            </a:r>
          </a:p>
          <a:p>
            <a:pPr lvl="1" eaLnBrk="1" hangingPunct="1"/>
            <a:r>
              <a:rPr lang="en-US" altLang="en-US" dirty="0" smtClean="0"/>
              <a:t>Frequently reassess need for medications</a:t>
            </a:r>
          </a:p>
          <a:p>
            <a:pPr eaLnBrk="1" hangingPunct="1"/>
            <a:r>
              <a:rPr lang="en-US" altLang="en-US" dirty="0" smtClean="0"/>
              <a:t>Avoid </a:t>
            </a:r>
            <a:r>
              <a:rPr lang="en-US" altLang="en-US" dirty="0" err="1" smtClean="0"/>
              <a:t>polypharmacy</a:t>
            </a:r>
            <a:endParaRPr lang="en-US" altLang="en-US" dirty="0" smtClean="0"/>
          </a:p>
          <a:p>
            <a:pPr lvl="1" eaLnBrk="1" hangingPunct="1"/>
            <a:r>
              <a:rPr lang="en-US" altLang="en-US" dirty="0"/>
              <a:t>R</a:t>
            </a:r>
            <a:r>
              <a:rPr lang="en-US" altLang="en-US" dirty="0" smtClean="0"/>
              <a:t>eview medications for appropriateness</a:t>
            </a:r>
          </a:p>
          <a:p>
            <a:pPr lvl="1" eaLnBrk="1" hangingPunct="1"/>
            <a:r>
              <a:rPr lang="en-US" altLang="en-US" dirty="0" smtClean="0"/>
              <a:t>Beers criteria and others available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Geriatric Principles of Treatment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 aware of PK/PD changes</a:t>
            </a:r>
          </a:p>
          <a:p>
            <a:pPr lvl="1" eaLnBrk="1" hangingPunct="1"/>
            <a:r>
              <a:rPr lang="en-US" altLang="en-US" smtClean="0"/>
              <a:t>Renal &amp; hepatic adjustment</a:t>
            </a:r>
          </a:p>
          <a:p>
            <a:pPr eaLnBrk="1" hangingPunct="1"/>
            <a:r>
              <a:rPr lang="en-US" altLang="en-US" smtClean="0"/>
              <a:t>Investigate new symptoms</a:t>
            </a:r>
          </a:p>
          <a:p>
            <a:pPr eaLnBrk="1" hangingPunct="1"/>
            <a:r>
              <a:rPr lang="en-US" altLang="en-US" smtClean="0"/>
              <a:t>Evaluate adherence</a:t>
            </a:r>
          </a:p>
          <a:p>
            <a:pPr eaLnBrk="1" hangingPunct="1"/>
            <a:r>
              <a:rPr lang="en-US" altLang="en-US" smtClean="0"/>
              <a:t>Involve family/support system</a:t>
            </a:r>
          </a:p>
          <a:p>
            <a:pPr eaLnBrk="1" hangingPunct="1"/>
            <a:r>
              <a:rPr lang="en-US" altLang="en-US" smtClean="0"/>
              <a:t>Keep vaccinations updated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2057400"/>
          </a:xfrm>
        </p:spPr>
        <p:txBody>
          <a:bodyPr/>
          <a:lstStyle/>
          <a:p>
            <a:pPr eaLnBrk="1" hangingPunct="1"/>
            <a:r>
              <a:rPr lang="en-US" altLang="en-US" smtClean="0"/>
              <a:t>Wrinkles should merely indicate where smiles have been.</a:t>
            </a:r>
            <a:br>
              <a:rPr lang="en-US" altLang="en-US" smtClean="0"/>
            </a:br>
            <a:r>
              <a:rPr lang="en-US" altLang="en-US" sz="2400" smtClean="0"/>
              <a:t>-Mark Twain</a:t>
            </a:r>
            <a:endParaRPr lang="en-US" altLang="en-US" smtClean="0"/>
          </a:p>
        </p:txBody>
      </p:sp>
      <p:pic>
        <p:nvPicPr>
          <p:cNvPr id="47107" name="Picture 3" descr="geriatr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4600"/>
            <a:ext cx="3148013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old is old?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65-74 (young old)</a:t>
            </a:r>
          </a:p>
          <a:p>
            <a:pPr eaLnBrk="1" hangingPunct="1"/>
            <a:r>
              <a:rPr lang="en-US" altLang="en-US" smtClean="0"/>
              <a:t>75-84 (middle old)</a:t>
            </a:r>
          </a:p>
          <a:p>
            <a:pPr eaLnBrk="1" hangingPunct="1"/>
            <a:r>
              <a:rPr lang="en-US" altLang="en-US" u="sng" smtClean="0"/>
              <a:t>&gt;</a:t>
            </a:r>
            <a:r>
              <a:rPr lang="en-US" altLang="en-US" smtClean="0"/>
              <a:t> 85 (oldest old)</a:t>
            </a:r>
          </a:p>
          <a:p>
            <a:pPr lvl="1" eaLnBrk="1" hangingPunct="1"/>
            <a:r>
              <a:rPr lang="en-US" altLang="en-US" smtClean="0"/>
              <a:t>1 in 4 adults in this category by 2050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019800" y="6248400"/>
            <a:ext cx="3124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Arial" pitchFamily="34" charset="0"/>
              </a:rPr>
              <a:t>www.americangeriatrics.org</a:t>
            </a:r>
          </a:p>
        </p:txBody>
      </p:sp>
      <p:pic>
        <p:nvPicPr>
          <p:cNvPr id="7173" name="Picture 5" descr="C:\Documents and Settings\skent\Local Settings\Temporary Internet Files\Content.IE5\9O8B0218\MC90014131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85800"/>
            <a:ext cx="2182813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Aging Demographics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86800" cy="41148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/>
              <a:t>65 and older: 89 million strong by 2050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8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/>
              <a:t>2011:  the first baby boomers turned 65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8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/>
              <a:t>Older adults ~12% of the US population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smtClean="0"/>
              <a:t>30% of all prescription medications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smtClean="0"/>
              <a:t>25% of all OTC medications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/>
              <a:t>Average number of medications in ambulatory adults 65+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smtClean="0"/>
              <a:t>40% use 5 or more meds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smtClean="0"/>
              <a:t>12% use 10 or more meds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/>
              <a:t>67.2% of older NH residents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	take 9+ meds/day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4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4000" dirty="0" smtClean="0"/>
          </a:p>
        </p:txBody>
      </p:sp>
      <p:pic>
        <p:nvPicPr>
          <p:cNvPr id="12292" name="Picture 7" descr="C:\Documents and Settings\skent\Local Settings\Temporary Internet Files\Content.IE5\0LVQMURM\MC90043639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47800"/>
            <a:ext cx="11430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 descr="tdy_willard_bdays_100730.300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572000"/>
            <a:ext cx="2641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0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Unique Characteristics of the Elderly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Population – Booming!</a:t>
            </a:r>
          </a:p>
          <a:p>
            <a:pPr eaLnBrk="1" hangingPunct="1"/>
            <a:r>
              <a:rPr lang="en-US" altLang="en-US" smtClean="0"/>
              <a:t>Health</a:t>
            </a:r>
          </a:p>
          <a:p>
            <a:pPr eaLnBrk="1" hangingPunct="1"/>
            <a:r>
              <a:rPr lang="en-US" altLang="en-US" smtClean="0"/>
              <a:t>Institutionalization</a:t>
            </a:r>
          </a:p>
          <a:p>
            <a:pPr eaLnBrk="1" hangingPunct="1"/>
            <a:r>
              <a:rPr lang="en-US" altLang="en-US" smtClean="0"/>
              <a:t>Drug use</a:t>
            </a:r>
          </a:p>
          <a:p>
            <a:pPr eaLnBrk="1" hangingPunct="1"/>
            <a:r>
              <a:rPr lang="en-US" altLang="en-US" smtClean="0"/>
              <a:t>Drug 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4648200"/>
            <a:ext cx="9144000" cy="1143000"/>
          </a:xfrm>
        </p:spPr>
        <p:txBody>
          <a:bodyPr/>
          <a:lstStyle/>
          <a:p>
            <a:r>
              <a:rPr lang="en-US" altLang="en-US" sz="1600" smtClean="0">
                <a:solidFill>
                  <a:srgbClr val="FFFF00"/>
                </a:solidFill>
                <a:latin typeface="Helvetica Neue"/>
                <a:ea typeface="MS PGothic" pitchFamily="34" charset="-128"/>
              </a:rPr>
              <a:t/>
            </a:r>
            <a:br>
              <a:rPr lang="en-US" altLang="en-US" sz="1600" smtClean="0">
                <a:solidFill>
                  <a:srgbClr val="FFFF00"/>
                </a:solidFill>
                <a:latin typeface="Helvetica Neue"/>
                <a:ea typeface="MS PGothic" pitchFamily="34" charset="-128"/>
              </a:rPr>
            </a:br>
            <a:r>
              <a:rPr lang="en-US" altLang="en-US" sz="1600" smtClean="0">
                <a:solidFill>
                  <a:srgbClr val="FFFF00"/>
                </a:solidFill>
                <a:latin typeface="Helvetica Neue"/>
                <a:ea typeface="MS PGothic" pitchFamily="34" charset="-128"/>
              </a:rPr>
              <a:t/>
            </a:r>
            <a:br>
              <a:rPr lang="en-US" altLang="en-US" sz="1600" smtClean="0">
                <a:solidFill>
                  <a:srgbClr val="FFFF00"/>
                </a:solidFill>
                <a:latin typeface="Helvetica Neue"/>
                <a:ea typeface="MS PGothic" pitchFamily="34" charset="-128"/>
              </a:rPr>
            </a:br>
            <a:r>
              <a:rPr lang="en-US" altLang="en-US" sz="1600" smtClean="0">
                <a:solidFill>
                  <a:srgbClr val="FFFF00"/>
                </a:solidFill>
                <a:latin typeface="Helvetica Neue"/>
                <a:ea typeface="MS PGothic" pitchFamily="34" charset="-128"/>
              </a:rPr>
              <a:t>FIGURE 11-1. Leading Causes of Death in 2006, by age group. </a:t>
            </a:r>
            <a:br>
              <a:rPr lang="en-US" altLang="en-US" sz="1600" smtClean="0">
                <a:solidFill>
                  <a:srgbClr val="FFFF00"/>
                </a:solidFill>
                <a:latin typeface="Helvetica Neue"/>
                <a:ea typeface="MS PGothic" pitchFamily="34" charset="-128"/>
              </a:rPr>
            </a:br>
            <a:r>
              <a:rPr lang="en-US" altLang="en-US" sz="1600" smtClean="0">
                <a:solidFill>
                  <a:srgbClr val="FFFF00"/>
                </a:solidFill>
                <a:latin typeface="Helvetica Neue"/>
                <a:ea typeface="MS PGothic" pitchFamily="34" charset="-128"/>
              </a:rPr>
              <a:t>(Data from Centers for Disease Control and Prevention, National Center for Injury Prevention and Control, 2006. </a:t>
            </a:r>
            <a:r>
              <a:rPr lang="en-US" altLang="en-US" sz="1600" i="1" smtClean="0">
                <a:solidFill>
                  <a:srgbClr val="FFFF00"/>
                </a:solidFill>
                <a:latin typeface="Helvetica Neue"/>
                <a:ea typeface="MS PGothic" pitchFamily="34" charset="-128"/>
              </a:rPr>
              <a:t>http://webappa.cdc.gov/sasweb/ncipc/leadcaus10.html.</a:t>
            </a:r>
            <a:r>
              <a:rPr lang="en-US" altLang="en-US" sz="1600" smtClean="0">
                <a:solidFill>
                  <a:srgbClr val="FFFF00"/>
                </a:solidFill>
                <a:latin typeface="Helvetica Neue"/>
                <a:ea typeface="MS PGothic" pitchFamily="34" charset="-128"/>
              </a:rPr>
              <a:t>). </a:t>
            </a:r>
          </a:p>
        </p:txBody>
      </p:sp>
      <p:pic>
        <p:nvPicPr>
          <p:cNvPr id="10243" name="Picture 6" descr="fig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60388"/>
            <a:ext cx="6553200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90600" y="152400"/>
            <a:ext cx="7162800" cy="45720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Relationship Between ADE and Co-morbidity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1524000" y="22860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1524000" y="5486400"/>
            <a:ext cx="670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781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	1	2	3	4	5	6	7</a:t>
            </a:r>
            <a:r>
              <a:rPr lang="en-US" sz="2400" dirty="0">
                <a:latin typeface="Times New Roman" pitchFamily="18" charset="0"/>
              </a:rPr>
              <a:t>		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 rot="-5366578">
            <a:off x="-609600" y="34290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Risk of ADE (%)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914400" y="1981200"/>
            <a:ext cx="6096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60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50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40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30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20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V="1">
            <a:off x="1524000" y="1981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2895600" y="5943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Number of Diseases</a:t>
            </a:r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2438400" y="4495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 flipH="1" flipV="1">
            <a:off x="3200400" y="4267200"/>
            <a:ext cx="1524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4191000" y="4495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5410200" y="28194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8" name="AutoShape 14"/>
          <p:cNvSpPr>
            <a:spLocks noChangeArrowheads="1"/>
          </p:cNvSpPr>
          <p:nvPr/>
        </p:nvSpPr>
        <p:spPr bwMode="auto">
          <a:xfrm>
            <a:off x="6096000" y="3505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>
            <a:off x="6934200" y="2971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0" name="AutoShape 16"/>
          <p:cNvSpPr>
            <a:spLocks noChangeArrowheads="1"/>
          </p:cNvSpPr>
          <p:nvPr/>
        </p:nvSpPr>
        <p:spPr bwMode="auto">
          <a:xfrm>
            <a:off x="78486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V="1">
            <a:off x="2514600" y="1981200"/>
            <a:ext cx="5410200" cy="259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7162800" y="2438400"/>
            <a:ext cx="1676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p&lt; 0.026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r= 0.81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1295400" y="6248400"/>
            <a:ext cx="619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badi MT Condensed Light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badi MT Condensed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badi MT Condensed Light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Grymonpre RE et al. </a:t>
            </a:r>
            <a:r>
              <a:rPr lang="en-US" altLang="en-US" sz="2000" i="1">
                <a:latin typeface="Times New Roman" pitchFamily="18" charset="0"/>
              </a:rPr>
              <a:t>J Am Geriatr Soc</a:t>
            </a:r>
            <a:r>
              <a:rPr lang="en-US" altLang="en-US" sz="2000">
                <a:latin typeface="Times New Roman" pitchFamily="18" charset="0"/>
              </a:rPr>
              <a:t>. 1988; 36: 1092-98.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Ribbons">
  <a:themeElements>
    <a:clrScheme name="">
      <a:dk1>
        <a:srgbClr val="000022"/>
      </a:dk1>
      <a:lt1>
        <a:srgbClr val="FFFFFF"/>
      </a:lt1>
      <a:dk2>
        <a:srgbClr val="000066"/>
      </a:dk2>
      <a:lt2>
        <a:srgbClr val="FFFF00"/>
      </a:lt2>
      <a:accent1>
        <a:srgbClr val="666699"/>
      </a:accent1>
      <a:accent2>
        <a:srgbClr val="000048"/>
      </a:accent2>
      <a:accent3>
        <a:srgbClr val="AAAAB8"/>
      </a:accent3>
      <a:accent4>
        <a:srgbClr val="DADADA"/>
      </a:accent4>
      <a:accent5>
        <a:srgbClr val="B8B8CA"/>
      </a:accent5>
      <a:accent6>
        <a:srgbClr val="000040"/>
      </a:accent6>
      <a:hlink>
        <a:srgbClr val="9999FF"/>
      </a:hlink>
      <a:folHlink>
        <a:srgbClr val="000099"/>
      </a:folHlink>
    </a:clrScheme>
    <a:fontScheme name="Ribb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badi MT Condensed Ligh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badi MT Condensed Light" pitchFamily="34" charset="0"/>
          </a:defRPr>
        </a:defPPr>
      </a:lstStyle>
    </a:lnDef>
  </a:objectDefaults>
  <a:extraClrSchemeLst>
    <a:extraClrScheme>
      <a:clrScheme name="Ribbon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2">
        <a:dk1>
          <a:srgbClr val="001600"/>
        </a:dk1>
        <a:lt1>
          <a:srgbClr val="669900"/>
        </a:lt1>
        <a:dk2>
          <a:srgbClr val="000000"/>
        </a:dk2>
        <a:lt2>
          <a:srgbClr val="006600"/>
        </a:lt2>
        <a:accent1>
          <a:srgbClr val="336600"/>
        </a:accent1>
        <a:accent2>
          <a:srgbClr val="89BA00"/>
        </a:accent2>
        <a:accent3>
          <a:srgbClr val="B8CAAA"/>
        </a:accent3>
        <a:accent4>
          <a:srgbClr val="001100"/>
        </a:accent4>
        <a:accent5>
          <a:srgbClr val="ADB8AA"/>
        </a:accent5>
        <a:accent6>
          <a:srgbClr val="7CA800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bbons 3">
        <a:dk1>
          <a:srgbClr val="000000"/>
        </a:dk1>
        <a:lt1>
          <a:srgbClr val="B2B2B2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969696"/>
        </a:accent2>
        <a:accent3>
          <a:srgbClr val="D5D5D5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333333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bbons 4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5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6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5357</TotalTime>
  <Words>1689</Words>
  <Application>Microsoft Office PowerPoint</Application>
  <PresentationFormat>On-screen Show (4:3)</PresentationFormat>
  <Paragraphs>438</Paragraphs>
  <Slides>44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Ribbons</vt:lpstr>
      <vt:lpstr>  Pharmacokinetic &amp; Pharmacodynamic Changes with Aging  </vt:lpstr>
      <vt:lpstr>Learning Objectives</vt:lpstr>
      <vt:lpstr>Learning Objectives</vt:lpstr>
      <vt:lpstr>Aging</vt:lpstr>
      <vt:lpstr>How old is old?</vt:lpstr>
      <vt:lpstr>Aging Demographics</vt:lpstr>
      <vt:lpstr>Unique Characteristics of the Elderly</vt:lpstr>
      <vt:lpstr>  FIGURE 11-1. Leading Causes of Death in 2006, by age group.  (Data from Centers for Disease Control and Prevention, National Center for Injury Prevention and Control, 2006. http://webappa.cdc.gov/sasweb/ncipc/leadcaus10.html.). </vt:lpstr>
      <vt:lpstr>Relationship Between ADE and Co-morbidity</vt:lpstr>
      <vt:lpstr>Pharmacokinetics vs. Pharmacodynamics</vt:lpstr>
      <vt:lpstr>Alterations in Absorption</vt:lpstr>
      <vt:lpstr>Alterations in Absorption</vt:lpstr>
      <vt:lpstr>Alterations in Distribution</vt:lpstr>
      <vt:lpstr>Alterations in Distribution</vt:lpstr>
      <vt:lpstr>Alterations in Distribution</vt:lpstr>
      <vt:lpstr>Hepatic Metabolism</vt:lpstr>
      <vt:lpstr>Hepatic Metabolism</vt:lpstr>
      <vt:lpstr>Renal Elimination</vt:lpstr>
      <vt:lpstr>Renal Elimination</vt:lpstr>
      <vt:lpstr>Renal Elimination Clinical Controversy</vt:lpstr>
      <vt:lpstr>Renal Elimination</vt:lpstr>
      <vt:lpstr>Relationship of Age to Scr and Creatinine Excretion</vt:lpstr>
      <vt:lpstr>Key Points – Scr, Clcr</vt:lpstr>
      <vt:lpstr>Clinical Toxicity Associated  with Renal Impairment</vt:lpstr>
      <vt:lpstr>Metabolite Accumulation  in Renal Impairment</vt:lpstr>
      <vt:lpstr>Summary of Pharmacokinetic Changes</vt:lpstr>
      <vt:lpstr>Pharmacodynamic Changes</vt:lpstr>
      <vt:lpstr>Age Related Pharmacodynamic  Changes - CV</vt:lpstr>
      <vt:lpstr>Age Related Pharmacodynamic  Changes - CV</vt:lpstr>
      <vt:lpstr>Age Related Pharmacodynamic  Changes - CNS</vt:lpstr>
      <vt:lpstr>Age Related Pharmacodynamic  Changes - CNS</vt:lpstr>
      <vt:lpstr>Age Related Pharmacodynamic  Changes</vt:lpstr>
      <vt:lpstr>Physiologic Changes</vt:lpstr>
      <vt:lpstr>Clinical Geriatrics Increased Adverse Effects</vt:lpstr>
      <vt:lpstr>Polypharmacy</vt:lpstr>
      <vt:lpstr> Relationship Between ADE and Number of Medications</vt:lpstr>
      <vt:lpstr>Medication Usage</vt:lpstr>
      <vt:lpstr>AGS Beers Criteria</vt:lpstr>
      <vt:lpstr>Atypical Presentation in Older Adults</vt:lpstr>
      <vt:lpstr>Atypical Presentation in Older Adults</vt:lpstr>
      <vt:lpstr>Considerations for  Effective Pharmacotherapy in the Elderly</vt:lpstr>
      <vt:lpstr> Geriatric Principles of Treatment  </vt:lpstr>
      <vt:lpstr>Geriatric Principles of Treatment</vt:lpstr>
      <vt:lpstr>Wrinkles should merely indicate where smiles have been. -Mark Twain</vt:lpstr>
    </vt:vector>
  </TitlesOfParts>
  <Company>UNC Dept of Ob/Gyn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Pharmacokinetic and Pharmacodynamic Considerations in the Elderly</dc:title>
  <dc:creator>Sue</dc:creator>
  <cp:lastModifiedBy>Susan C. Kent</cp:lastModifiedBy>
  <cp:revision>309</cp:revision>
  <cp:lastPrinted>2014-01-31T22:32:57Z</cp:lastPrinted>
  <dcterms:created xsi:type="dcterms:W3CDTF">2003-01-11T17:49:30Z</dcterms:created>
  <dcterms:modified xsi:type="dcterms:W3CDTF">2014-02-03T17:46:52Z</dcterms:modified>
</cp:coreProperties>
</file>