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4292-353C-6A47-A3A5-3A203E6CA770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F63F-6241-E445-8313-21DF6BB2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smtClean="0">
                <a:latin typeface="Arial" charset="0"/>
                <a:ea typeface="ＭＳ Ｐゴシック" charset="0"/>
                <a:cs typeface="ＭＳ Ｐゴシック" charset="0"/>
              </a:rPr>
              <a:t>Pharmacokinetics/</a:t>
            </a:r>
            <a:br>
              <a:rPr lang="en-US" sz="400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000" smtClean="0">
                <a:latin typeface="Arial" charset="0"/>
                <a:ea typeface="ＭＳ Ｐゴシック" charset="0"/>
                <a:cs typeface="ＭＳ Ｐゴシック" charset="0"/>
              </a:rPr>
              <a:t>Pharmacodynamics</a:t>
            </a:r>
            <a:br>
              <a:rPr lang="en-US" sz="400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What</a:t>
            </a:r>
            <a:r>
              <a:rPr lang="ja-JP" altLang="en-US" sz="280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s the difference?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2057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14400" y="4953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5029200" y="2057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029200" y="4953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4400" y="2133600"/>
            <a:ext cx="2743200" cy="2819400"/>
          </a:xfrm>
          <a:custGeom>
            <a:avLst/>
            <a:gdLst>
              <a:gd name="T0" fmla="*/ 0 w 1728"/>
              <a:gd name="T1" fmla="*/ 2147483647 h 1768"/>
              <a:gd name="T2" fmla="*/ 2147483647 w 1728"/>
              <a:gd name="T3" fmla="*/ 2147483647 h 1768"/>
              <a:gd name="T4" fmla="*/ 2147483647 w 1728"/>
              <a:gd name="T5" fmla="*/ 2147483647 h 1768"/>
              <a:gd name="T6" fmla="*/ 2147483647 w 1728"/>
              <a:gd name="T7" fmla="*/ 2147483647 h 1768"/>
              <a:gd name="T8" fmla="*/ 2147483647 w 1728"/>
              <a:gd name="T9" fmla="*/ 2147483647 h 1768"/>
              <a:gd name="T10" fmla="*/ 2147483647 w 1728"/>
              <a:gd name="T11" fmla="*/ 2147483647 h 1768"/>
              <a:gd name="T12" fmla="*/ 2147483647 w 1728"/>
              <a:gd name="T13" fmla="*/ 2147483647 h 1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768"/>
              <a:gd name="T23" fmla="*/ 1728 w 1728"/>
              <a:gd name="T24" fmla="*/ 1768 h 1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768">
                <a:moveTo>
                  <a:pt x="0" y="1768"/>
                </a:moveTo>
                <a:cubicBezTo>
                  <a:pt x="44" y="1360"/>
                  <a:pt x="88" y="952"/>
                  <a:pt x="144" y="664"/>
                </a:cubicBezTo>
                <a:cubicBezTo>
                  <a:pt x="200" y="376"/>
                  <a:pt x="264" y="80"/>
                  <a:pt x="336" y="40"/>
                </a:cubicBezTo>
                <a:cubicBezTo>
                  <a:pt x="408" y="0"/>
                  <a:pt x="488" y="256"/>
                  <a:pt x="576" y="424"/>
                </a:cubicBezTo>
                <a:cubicBezTo>
                  <a:pt x="664" y="592"/>
                  <a:pt x="720" y="848"/>
                  <a:pt x="864" y="1048"/>
                </a:cubicBezTo>
                <a:cubicBezTo>
                  <a:pt x="1008" y="1248"/>
                  <a:pt x="1296" y="1512"/>
                  <a:pt x="1440" y="1624"/>
                </a:cubicBezTo>
                <a:cubicBezTo>
                  <a:pt x="1584" y="1736"/>
                  <a:pt x="1672" y="1704"/>
                  <a:pt x="1728" y="172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5029200" y="2286000"/>
            <a:ext cx="2971800" cy="2667000"/>
          </a:xfrm>
          <a:custGeom>
            <a:avLst/>
            <a:gdLst>
              <a:gd name="T0" fmla="*/ 0 w 1872"/>
              <a:gd name="T1" fmla="*/ 2147483647 h 1680"/>
              <a:gd name="T2" fmla="*/ 2147483647 w 1872"/>
              <a:gd name="T3" fmla="*/ 2147483647 h 1680"/>
              <a:gd name="T4" fmla="*/ 2147483647 w 1872"/>
              <a:gd name="T5" fmla="*/ 2147483647 h 1680"/>
              <a:gd name="T6" fmla="*/ 2147483647 w 1872"/>
              <a:gd name="T7" fmla="*/ 2147483647 h 1680"/>
              <a:gd name="T8" fmla="*/ 2147483647 w 1872"/>
              <a:gd name="T9" fmla="*/ 0 h 1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680"/>
              <a:gd name="T17" fmla="*/ 1872 w 1872"/>
              <a:gd name="T18" fmla="*/ 1680 h 1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680">
                <a:moveTo>
                  <a:pt x="0" y="1680"/>
                </a:moveTo>
                <a:cubicBezTo>
                  <a:pt x="260" y="1676"/>
                  <a:pt x="520" y="1672"/>
                  <a:pt x="672" y="1536"/>
                </a:cubicBezTo>
                <a:cubicBezTo>
                  <a:pt x="824" y="1400"/>
                  <a:pt x="824" y="1096"/>
                  <a:pt x="912" y="864"/>
                </a:cubicBezTo>
                <a:cubicBezTo>
                  <a:pt x="1000" y="632"/>
                  <a:pt x="1040" y="288"/>
                  <a:pt x="1200" y="144"/>
                </a:cubicBezTo>
                <a:cubicBezTo>
                  <a:pt x="1360" y="0"/>
                  <a:pt x="1616" y="0"/>
                  <a:pt x="1872" y="0"/>
                </a:cubicBezTo>
              </a:path>
            </a:pathLst>
          </a:custGeom>
          <a:noFill/>
          <a:ln w="1905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600200" y="5029200"/>
            <a:ext cx="875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entury Gothic" charset="0"/>
              </a:rPr>
              <a:t>Time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5029200"/>
            <a:ext cx="235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entury Gothic" charset="0"/>
              </a:rPr>
              <a:t>Concentration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25465" y="2362200"/>
            <a:ext cx="553998" cy="223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entury Gothic" charset="0"/>
              </a:rPr>
              <a:t>Concentration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340265" y="2895600"/>
            <a:ext cx="553998" cy="9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entury Gothic" charset="0"/>
              </a:rPr>
              <a:t>Effect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85800" y="5715000"/>
            <a:ext cx="33614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 smtClean="0">
                <a:latin typeface="Century Gothic" charset="0"/>
              </a:rPr>
              <a:t>PK: Concentration</a:t>
            </a:r>
          </a:p>
          <a:p>
            <a:pPr algn="ctr"/>
            <a:r>
              <a:rPr lang="en-US" sz="2800" dirty="0" smtClean="0">
                <a:latin typeface="Century Gothic" charset="0"/>
              </a:rPr>
              <a:t>ADME</a:t>
            </a:r>
            <a:endParaRPr lang="en-US" sz="2800" dirty="0">
              <a:latin typeface="Century Gothic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409456" y="5683049"/>
            <a:ext cx="1869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 smtClean="0">
                <a:latin typeface="Century Gothic" charset="0"/>
              </a:rPr>
              <a:t>PD: Effect</a:t>
            </a:r>
            <a:endParaRPr lang="en-US" sz="2800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4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aramond" charset="0"/>
                <a:cs typeface="Arial" charset="0"/>
              </a:rPr>
              <a:t>PK/PD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447800"/>
            <a:ext cx="79375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82588" y="6488113"/>
            <a:ext cx="1701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www.nature.com</a:t>
            </a:r>
          </a:p>
        </p:txBody>
      </p:sp>
    </p:spTree>
    <p:extLst>
      <p:ext uri="{BB962C8B-B14F-4D97-AF65-F5344CB8AC3E}">
        <p14:creationId xmlns:p14="http://schemas.microsoft.com/office/powerpoint/2010/main" val="264983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565" y="518819"/>
            <a:ext cx="254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 (Bioavailability) =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52131" y="377005"/>
            <a:ext cx="128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AUC oral</a:t>
            </a:r>
          </a:p>
          <a:p>
            <a:pPr algn="ctr"/>
            <a:r>
              <a:rPr lang="en-US" sz="2400" dirty="0" smtClean="0"/>
              <a:t>AUC IV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5" idx="1"/>
            <a:endCxn id="5" idx="3"/>
          </p:cNvCxnSpPr>
          <p:nvPr/>
        </p:nvCxnSpPr>
        <p:spPr>
          <a:xfrm>
            <a:off x="3152131" y="792504"/>
            <a:ext cx="1281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8025" y="1451005"/>
            <a:ext cx="625258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Drug systemic = Dose * S (% API) * F (% in blood)</a:t>
            </a:r>
          </a:p>
          <a:p>
            <a:r>
              <a:rPr lang="en-US" sz="1600" dirty="0" smtClean="0"/>
              <a:t>Ex: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Dose = 100 mg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S = 50% API   (50% Phenytoin, 50% Na)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F = 50% in blood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Drug systemic = 100 mg * 0.5 * 0.5 = 25 mg in blood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1711" y="4552884"/>
            <a:ext cx="265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Loading Dose (LD) =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337005" y="4381576"/>
            <a:ext cx="3612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Vd * (C desired – C current)</a:t>
            </a:r>
          </a:p>
          <a:p>
            <a:pPr algn="ctr"/>
            <a:r>
              <a:rPr lang="en-US" sz="2400" dirty="0" smtClean="0"/>
              <a:t>S*F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10" idx="1"/>
            <a:endCxn id="10" idx="3"/>
          </p:cNvCxnSpPr>
          <p:nvPr/>
        </p:nvCxnSpPr>
        <p:spPr>
          <a:xfrm>
            <a:off x="3337005" y="4797075"/>
            <a:ext cx="3612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1711" y="3354370"/>
            <a:ext cx="139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Vd (mg) =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86761" y="3200924"/>
            <a:ext cx="4009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Dose                   (mg)</a:t>
            </a:r>
          </a:p>
          <a:p>
            <a:r>
              <a:rPr lang="en-US" sz="2400" dirty="0" smtClean="0"/>
              <a:t>  C0       (mg/L in blood plasma)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22" idx="1"/>
            <a:endCxn id="22" idx="3"/>
          </p:cNvCxnSpPr>
          <p:nvPr/>
        </p:nvCxnSpPr>
        <p:spPr>
          <a:xfrm>
            <a:off x="2086761" y="3616423"/>
            <a:ext cx="4009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714" y="4035661"/>
            <a:ext cx="2933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Michaelis-Menten PK:</a:t>
            </a:r>
            <a:endParaRPr lang="en-US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73935" y="5078000"/>
            <a:ext cx="287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Rate of Metabolism =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36637" y="4932669"/>
            <a:ext cx="1342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Vmax</a:t>
            </a:r>
            <a:r>
              <a:rPr lang="en-US" sz="2400" dirty="0" smtClean="0"/>
              <a:t> * C</a:t>
            </a:r>
          </a:p>
          <a:p>
            <a:pPr algn="ctr"/>
            <a:r>
              <a:rPr lang="en-US" sz="2400" dirty="0" smtClean="0"/>
              <a:t>Km + C</a:t>
            </a:r>
            <a:endParaRPr lang="en-US" sz="2400" dirty="0"/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>
          <a:xfrm>
            <a:off x="3336637" y="5348168"/>
            <a:ext cx="13424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87" y="4034233"/>
            <a:ext cx="3073291" cy="258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73935" y="1041838"/>
            <a:ext cx="222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j-lt"/>
                <a:ea typeface="ＭＳ Ｐゴシック" charset="0"/>
                <a:cs typeface="ＭＳ Ｐゴシック" charset="0"/>
              </a:rPr>
              <a:t>C 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= </a:t>
            </a:r>
            <a:r>
              <a:rPr lang="en-US" sz="2400" dirty="0" smtClean="0">
                <a:latin typeface="+mj-lt"/>
                <a:ea typeface="ＭＳ Ｐゴシック" charset="0"/>
                <a:cs typeface="ＭＳ Ｐゴシック" charset="0"/>
              </a:rPr>
              <a:t>Cmax * 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e</a:t>
            </a:r>
            <a:r>
              <a:rPr lang="en-US" sz="2400" baseline="30000" dirty="0">
                <a:latin typeface="+mj-lt"/>
                <a:ea typeface="ＭＳ Ｐゴシック" charset="0"/>
                <a:cs typeface="ＭＳ Ｐゴシック" charset="0"/>
              </a:rPr>
              <a:t>-ke</a:t>
            </a:r>
            <a:r>
              <a:rPr lang="en-US" sz="2400" baseline="30000" dirty="0" smtClean="0">
                <a:latin typeface="+mj-lt"/>
                <a:ea typeface="ＭＳ Ｐゴシック" charset="0"/>
                <a:cs typeface="ＭＳ Ｐゴシック" charset="0"/>
              </a:rPr>
              <a:t>(t) </a:t>
            </a:r>
            <a:endParaRPr lang="en-US" sz="2400" baseline="30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2714" y="327514"/>
            <a:ext cx="4167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latin typeface="+mj-lt"/>
              </a:rPr>
              <a:t>First-order elimination kinetics 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72" y="327514"/>
            <a:ext cx="3646230" cy="277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201272" y="1527465"/>
            <a:ext cx="85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y2 – y1</a:t>
            </a:r>
          </a:p>
          <a:p>
            <a:r>
              <a:rPr lang="en-US" dirty="0" smtClean="0"/>
              <a:t>X2 – x1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" y="1665965"/>
            <a:ext cx="258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slope (rate of </a:t>
            </a:r>
            <a:r>
              <a:rPr lang="en-US" dirty="0" err="1" smtClean="0"/>
              <a:t>elim</a:t>
            </a:r>
            <a:r>
              <a:rPr lang="en-US" dirty="0" smtClean="0"/>
              <a:t>) =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1"/>
            <a:endCxn id="13" idx="3"/>
          </p:cNvCxnSpPr>
          <p:nvPr/>
        </p:nvCxnSpPr>
        <p:spPr>
          <a:xfrm>
            <a:off x="3201272" y="1850631"/>
            <a:ext cx="857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456" y="2381081"/>
            <a:ext cx="720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 =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4079" y="2205288"/>
            <a:ext cx="1630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Ln (</a:t>
            </a:r>
            <a:r>
              <a:rPr lang="en-US" sz="2400" smtClean="0"/>
              <a:t>C1 / </a:t>
            </a:r>
            <a:r>
              <a:rPr lang="en-US" sz="2400" dirty="0" smtClean="0"/>
              <a:t>C2)</a:t>
            </a:r>
          </a:p>
          <a:p>
            <a:pPr algn="ctr"/>
            <a:r>
              <a:rPr lang="en-US" sz="2400" dirty="0" smtClean="0"/>
              <a:t>t2 - t1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18" idx="1"/>
            <a:endCxn id="18" idx="3"/>
          </p:cNvCxnSpPr>
          <p:nvPr/>
        </p:nvCxnSpPr>
        <p:spPr>
          <a:xfrm>
            <a:off x="1214079" y="2620787"/>
            <a:ext cx="1630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4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180</Words>
  <Application>Microsoft Macintosh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PK/PD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27</cp:revision>
  <dcterms:created xsi:type="dcterms:W3CDTF">2013-11-21T22:06:53Z</dcterms:created>
  <dcterms:modified xsi:type="dcterms:W3CDTF">2014-01-09T19:46:27Z</dcterms:modified>
</cp:coreProperties>
</file>