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0" r:id="rId3"/>
    <p:sldId id="261" r:id="rId4"/>
    <p:sldId id="262" r:id="rId5"/>
    <p:sldId id="256" r:id="rId6"/>
    <p:sldId id="264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88" autoAdjust="0"/>
  </p:normalViewPr>
  <p:slideViewPr>
    <p:cSldViewPr snapToGrid="0" snapToObjects="1">
      <p:cViewPr varScale="1">
        <p:scale>
          <a:sx n="69" d="100"/>
          <a:sy n="69" d="100"/>
        </p:scale>
        <p:origin x="-2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AA2DD-3EC4-7345-84EA-79D6F7C2951A}" type="datetimeFigureOut">
              <a:rPr lang="en-US" smtClean="0"/>
              <a:t>5/10/14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B558A-76DB-C343-B0CF-3AF3AF6A6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 = cl/</a:t>
            </a:r>
            <a:r>
              <a:rPr lang="en-US" dirty="0" err="1" smtClean="0"/>
              <a:t>vd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B558A-76DB-C343-B0CF-3AF3AF6A67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7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dose</a:t>
            </a:r>
            <a:r>
              <a:rPr lang="en-US" baseline="0" dirty="0" smtClean="0"/>
              <a:t> adjustments</a:t>
            </a:r>
          </a:p>
          <a:p>
            <a:endParaRPr lang="en-US" dirty="0" smtClean="0"/>
          </a:p>
          <a:p>
            <a:r>
              <a:rPr lang="en-US" dirty="0" smtClean="0"/>
              <a:t>CSA dosing is in 100’s mg</a:t>
            </a:r>
          </a:p>
          <a:p>
            <a:r>
              <a:rPr lang="en-US" dirty="0" smtClean="0"/>
              <a:t>TAC dosing is</a:t>
            </a:r>
            <a:r>
              <a:rPr lang="en-US" baseline="0" dirty="0" smtClean="0"/>
              <a:t> in 1-2 mg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B558A-76DB-C343-B0CF-3AF3AF6A67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F41-76E7-EC40-86CE-AF61CB77C04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EB1B-0BBD-C743-BEC2-7DD930D9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F41-76E7-EC40-86CE-AF61CB77C04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EB1B-0BBD-C743-BEC2-7DD930D9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F41-76E7-EC40-86CE-AF61CB77C04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EB1B-0BBD-C743-BEC2-7DD930D9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F41-76E7-EC40-86CE-AF61CB77C04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EB1B-0BBD-C743-BEC2-7DD930D9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F41-76E7-EC40-86CE-AF61CB77C04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EB1B-0BBD-C743-BEC2-7DD930D9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F41-76E7-EC40-86CE-AF61CB77C04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EB1B-0BBD-C743-BEC2-7DD930D9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7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F41-76E7-EC40-86CE-AF61CB77C04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EB1B-0BBD-C743-BEC2-7DD930D9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8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F41-76E7-EC40-86CE-AF61CB77C04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EB1B-0BBD-C743-BEC2-7DD930D9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0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F41-76E7-EC40-86CE-AF61CB77C04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EB1B-0BBD-C743-BEC2-7DD930D9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2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F41-76E7-EC40-86CE-AF61CB77C04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EB1B-0BBD-C743-BEC2-7DD930D9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7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F41-76E7-EC40-86CE-AF61CB77C04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EB1B-0BBD-C743-BEC2-7DD930D9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9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4F41-76E7-EC40-86CE-AF61CB77C04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EB1B-0BBD-C743-BEC2-7DD930D9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740" y="388628"/>
            <a:ext cx="752623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Estimate Ideal body weight in (kg</a:t>
            </a:r>
            <a:r>
              <a:rPr lang="en-US" u="sng" dirty="0" smtClean="0"/>
              <a:t>)</a:t>
            </a:r>
          </a:p>
          <a:p>
            <a:endParaRPr lang="en-US" u="sng" dirty="0" smtClean="0"/>
          </a:p>
          <a:p>
            <a:r>
              <a:rPr lang="en-US" dirty="0" smtClean="0"/>
              <a:t>Theophylline, Lidocaine</a:t>
            </a:r>
            <a:endParaRPr lang="en-US" dirty="0"/>
          </a:p>
          <a:p>
            <a:endParaRPr lang="en-US" u="sng" dirty="0"/>
          </a:p>
          <a:p>
            <a:r>
              <a:rPr lang="en-US" dirty="0"/>
              <a:t>Males: IBW = </a:t>
            </a:r>
            <a:r>
              <a:rPr lang="en-US" dirty="0" smtClean="0"/>
              <a:t>    50    kg </a:t>
            </a:r>
            <a:r>
              <a:rPr lang="en-US" dirty="0"/>
              <a:t>+ 2.3 kg for each inch over 5 feet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Females: IBW = 45.5 kg + 2.3 kg for each inch over 5 feet.	</a:t>
            </a:r>
          </a:p>
        </p:txBody>
      </p:sp>
    </p:spTree>
    <p:extLst>
      <p:ext uri="{BB962C8B-B14F-4D97-AF65-F5344CB8AC3E}">
        <p14:creationId xmlns:p14="http://schemas.microsoft.com/office/powerpoint/2010/main" val="70143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527"/>
            <a:ext cx="16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07 Peak Trough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430" y="616240"/>
            <a:ext cx="42262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Peaks</a:t>
            </a:r>
            <a:r>
              <a:rPr lang="en-US" dirty="0" smtClean="0"/>
              <a:t>	 are dependent on 	</a:t>
            </a:r>
            <a:r>
              <a:rPr lang="en-US" dirty="0" smtClean="0">
                <a:solidFill>
                  <a:srgbClr val="FF0000"/>
                </a:solidFill>
              </a:rPr>
              <a:t>Dose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Troughs</a:t>
            </a:r>
            <a:r>
              <a:rPr lang="en-US" dirty="0" smtClean="0"/>
              <a:t> 	are dependent on 	</a:t>
            </a:r>
            <a:r>
              <a:rPr lang="en-US" dirty="0" smtClean="0">
                <a:solidFill>
                  <a:srgbClr val="FF0000"/>
                </a:solidFill>
              </a:rPr>
              <a:t>Interval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Measure 	Peak 	after Distributive Phase</a:t>
            </a:r>
            <a:endParaRPr lang="en-US" dirty="0"/>
          </a:p>
          <a:p>
            <a:r>
              <a:rPr lang="en-US" dirty="0" smtClean="0"/>
              <a:t>Measure 	Trough 	before dose</a:t>
            </a: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3680360" y="2404790"/>
            <a:ext cx="4604565" cy="3673948"/>
            <a:chOff x="1371600" y="1219200"/>
            <a:chExt cx="6400800" cy="50850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1219200"/>
              <a:ext cx="6400800" cy="508508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2286000" y="2819400"/>
              <a:ext cx="19811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bg1"/>
                  </a:solidFill>
                </a:rPr>
                <a:t>Absorptive phase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rot="16200000" flipH="1">
              <a:off x="2019271" y="2247976"/>
              <a:ext cx="914457" cy="38100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447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79" y="373479"/>
            <a:ext cx="868411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08 Anti-Microbial</a:t>
            </a:r>
          </a:p>
          <a:p>
            <a:endParaRPr lang="en-US" dirty="0"/>
          </a:p>
          <a:p>
            <a:r>
              <a:rPr lang="en-US" dirty="0" smtClean="0"/>
              <a:t>Anti-Biotics have  </a:t>
            </a:r>
            <a:r>
              <a:rPr lang="en-US" dirty="0" smtClean="0">
                <a:solidFill>
                  <a:srgbClr val="FF0000"/>
                </a:solidFill>
              </a:rPr>
              <a:t>few Metabolic </a:t>
            </a:r>
            <a:r>
              <a:rPr lang="en-US" dirty="0" smtClean="0"/>
              <a:t>drug interactions</a:t>
            </a:r>
          </a:p>
          <a:p>
            <a:endParaRPr lang="en-US" dirty="0" smtClean="0"/>
          </a:p>
          <a:p>
            <a:r>
              <a:rPr lang="en-US" u="sng" dirty="0" smtClean="0"/>
              <a:t>Bacteriostatic</a:t>
            </a:r>
          </a:p>
          <a:p>
            <a:r>
              <a:rPr lang="en-US" dirty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MacrOlides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Tetracyclines</a:t>
            </a:r>
          </a:p>
          <a:p>
            <a:r>
              <a:rPr lang="en-US" dirty="0"/>
              <a:t>	</a:t>
            </a:r>
            <a:r>
              <a:rPr lang="en-US" dirty="0" smtClean="0"/>
              <a:t>Clinda</a:t>
            </a:r>
          </a:p>
          <a:p>
            <a:r>
              <a:rPr lang="en-US" dirty="0"/>
              <a:t>	</a:t>
            </a:r>
            <a:r>
              <a:rPr lang="en-US" dirty="0" smtClean="0"/>
              <a:t>sulfonamides</a:t>
            </a:r>
          </a:p>
          <a:p>
            <a:endParaRPr lang="en-US" dirty="0"/>
          </a:p>
          <a:p>
            <a:r>
              <a:rPr lang="en-US" u="sng" dirty="0" err="1" smtClean="0"/>
              <a:t>BacterioCidal</a:t>
            </a:r>
            <a:r>
              <a:rPr lang="en-US" dirty="0" smtClean="0"/>
              <a:t> 1000 kill in 24 hours	</a:t>
            </a:r>
          </a:p>
          <a:p>
            <a:r>
              <a:rPr lang="en-US" dirty="0"/>
              <a:t>	</a:t>
            </a:r>
            <a:r>
              <a:rPr lang="en-US" dirty="0" smtClean="0"/>
              <a:t>Beta lactams</a:t>
            </a:r>
          </a:p>
          <a:p>
            <a:r>
              <a:rPr lang="en-US" dirty="0"/>
              <a:t>	</a:t>
            </a:r>
            <a:r>
              <a:rPr lang="en-US" dirty="0" err="1" smtClean="0"/>
              <a:t>Amin</a:t>
            </a:r>
            <a:r>
              <a:rPr lang="en-US" b="1" dirty="0" err="1" smtClean="0"/>
              <a:t>O</a:t>
            </a:r>
            <a:r>
              <a:rPr lang="en-US" dirty="0" err="1" smtClean="0"/>
              <a:t>glycodies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flur</a:t>
            </a:r>
            <a:r>
              <a:rPr lang="en-US" b="1" dirty="0" err="1" smtClean="0"/>
              <a:t>O</a:t>
            </a:r>
            <a:r>
              <a:rPr lang="en-US" dirty="0" err="1" smtClean="0"/>
              <a:t>quinolones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metr</a:t>
            </a:r>
            <a:r>
              <a:rPr lang="en-US" b="1" dirty="0" err="1" smtClean="0"/>
              <a:t>O</a:t>
            </a:r>
            <a:r>
              <a:rPr lang="en-US" dirty="0" err="1" smtClean="0"/>
              <a:t>midazole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dapt</a:t>
            </a:r>
            <a:r>
              <a:rPr lang="en-US" b="1" dirty="0" err="1" smtClean="0"/>
              <a:t>O</a:t>
            </a:r>
            <a:r>
              <a:rPr lang="en-US" dirty="0" err="1" smtClean="0"/>
              <a:t>mycin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3505022" y="3249277"/>
            <a:ext cx="989802" cy="123247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2750" y="347336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  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76466" y="3880044"/>
            <a:ext cx="6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------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2819" y="448175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Cidal preferred in: Neutropenia, Meningitis, Endocarditis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3711" y="5191352"/>
            <a:ext cx="532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Efficacy</a:t>
            </a:r>
            <a:r>
              <a:rPr lang="en-US" dirty="0" smtClean="0"/>
              <a:t>:</a:t>
            </a:r>
          </a:p>
          <a:p>
            <a:r>
              <a:rPr lang="en-US" dirty="0" smtClean="0"/>
              <a:t>	AUC/</a:t>
            </a:r>
            <a:r>
              <a:rPr lang="en-US" dirty="0" smtClean="0">
                <a:solidFill>
                  <a:srgbClr val="FF0000"/>
                </a:solidFill>
              </a:rPr>
              <a:t>MIC		Resistance	</a:t>
            </a:r>
          </a:p>
          <a:p>
            <a:r>
              <a:rPr lang="en-US" dirty="0" smtClean="0"/>
              <a:t>	Cmax/MIC	infrequent </a:t>
            </a:r>
            <a:r>
              <a:rPr lang="en-US" dirty="0" smtClean="0">
                <a:solidFill>
                  <a:srgbClr val="FF0000"/>
                </a:solidFill>
              </a:rPr>
              <a:t>high dose</a:t>
            </a:r>
          </a:p>
          <a:p>
            <a:r>
              <a:rPr lang="en-US" dirty="0"/>
              <a:t>	</a:t>
            </a:r>
            <a:r>
              <a:rPr lang="en-US" dirty="0" smtClean="0"/>
              <a:t>Time/MIC	time above MIC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5697" y="5191352"/>
            <a:ext cx="1172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Safety:</a:t>
            </a:r>
          </a:p>
          <a:p>
            <a:r>
              <a:rPr lang="en-US" dirty="0"/>
              <a:t>	</a:t>
            </a:r>
            <a:r>
              <a:rPr lang="en-US" dirty="0" smtClean="0"/>
              <a:t>AUC</a:t>
            </a:r>
          </a:p>
          <a:p>
            <a:r>
              <a:rPr lang="en-US" dirty="0"/>
              <a:t>	</a:t>
            </a:r>
            <a:r>
              <a:rPr lang="en-US" dirty="0" smtClean="0"/>
              <a:t>Cmax</a:t>
            </a:r>
          </a:p>
          <a:p>
            <a:r>
              <a:rPr lang="en-US" dirty="0"/>
              <a:t>	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93130" y="1495975"/>
            <a:ext cx="2608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Time dependent</a:t>
            </a:r>
          </a:p>
          <a:p>
            <a:r>
              <a:rPr lang="en-US" dirty="0" smtClean="0"/>
              <a:t>Penicillins</a:t>
            </a:r>
          </a:p>
          <a:p>
            <a:r>
              <a:rPr lang="en-US" dirty="0" smtClean="0"/>
              <a:t>Cephalosporins</a:t>
            </a:r>
          </a:p>
          <a:p>
            <a:r>
              <a:rPr lang="en-US" dirty="0" err="1" smtClean="0"/>
              <a:t>Vanco</a:t>
            </a:r>
            <a:endParaRPr lang="en-US" dirty="0"/>
          </a:p>
          <a:p>
            <a:endParaRPr lang="en-US" dirty="0" smtClean="0"/>
          </a:p>
          <a:p>
            <a:r>
              <a:rPr lang="en-US" u="sng" dirty="0" smtClean="0"/>
              <a:t>Concentration </a:t>
            </a:r>
            <a:r>
              <a:rPr lang="en-US" u="sng" dirty="0" smtClean="0"/>
              <a:t>dependent</a:t>
            </a:r>
            <a:endParaRPr lang="en-US" dirty="0" smtClean="0"/>
          </a:p>
          <a:p>
            <a:r>
              <a:rPr lang="en-US" dirty="0" smtClean="0"/>
              <a:t>Aminoglycosides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 rot="5400000">
            <a:off x="8173773" y="1483581"/>
            <a:ext cx="687355" cy="443517"/>
          </a:xfrm>
          <a:prstGeom prst="homePlat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 rot="16200000">
            <a:off x="8173773" y="2170936"/>
            <a:ext cx="687355" cy="443517"/>
          </a:xfrm>
          <a:prstGeom prst="homePlate">
            <a:avLst/>
          </a:prstGeom>
          <a:solidFill>
            <a:schemeClr val="bg1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95692" y="2470098"/>
            <a:ext cx="443517" cy="266274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3" idx="3"/>
            <a:endCxn id="14" idx="0"/>
          </p:cNvCxnSpPr>
          <p:nvPr/>
        </p:nvCxnSpPr>
        <p:spPr>
          <a:xfrm>
            <a:off x="8517451" y="2049017"/>
            <a:ext cx="0" cy="42108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6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75" y="0"/>
            <a:ext cx="117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09 Lithium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834" y="1292648"/>
            <a:ext cx="847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&lt;----- 0.6 ------------------------ 0.8 ----------------------------------- 1 ------------- 1.5 mmol/L 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------&gt;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86864" y="1465033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term Goal                Acute manic attack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4900" y="2402764"/>
            <a:ext cx="130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Therapeutic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3996439" y="-1043348"/>
            <a:ext cx="578941" cy="65083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4239" y="784305"/>
            <a:ext cx="132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 Levels: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26" y="3342633"/>
            <a:ext cx="8563161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Css</a:t>
            </a:r>
            <a:r>
              <a:rPr lang="en-US" dirty="0" smtClean="0"/>
              <a:t> after 12 hours</a:t>
            </a:r>
          </a:p>
          <a:p>
            <a:r>
              <a:rPr lang="en-US" dirty="0" smtClean="0"/>
              <a:t>T1/2 = 24 hours</a:t>
            </a:r>
          </a:p>
          <a:p>
            <a:r>
              <a:rPr lang="en-US" dirty="0" smtClean="0"/>
              <a:t>Onset 1-2 weeks</a:t>
            </a:r>
          </a:p>
          <a:p>
            <a:r>
              <a:rPr lang="en-US" dirty="0" smtClean="0"/>
              <a:t>Complete response: 4-6 weeks</a:t>
            </a:r>
          </a:p>
          <a:p>
            <a:endParaRPr lang="en-US" dirty="0"/>
          </a:p>
          <a:p>
            <a:r>
              <a:rPr lang="en-US" dirty="0" smtClean="0"/>
              <a:t>Renal: 	contra if acute renal failure</a:t>
            </a:r>
          </a:p>
          <a:p>
            <a:r>
              <a:rPr lang="en-US" dirty="0" smtClean="0"/>
              <a:t>		Li follows Na 	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   Thiazide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lose water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body tries to retain Na</a:t>
            </a:r>
            <a:r>
              <a:rPr lang="en-US" dirty="0" smtClean="0">
                <a:solidFill>
                  <a:srgbClr val="FF0000"/>
                </a:solidFill>
              </a:rPr>
              <a:t> increases Li </a:t>
            </a:r>
            <a:r>
              <a:rPr lang="en-US" dirty="0" smtClean="0"/>
              <a:t>b/c reabsorption)</a:t>
            </a:r>
          </a:p>
          <a:p>
            <a:r>
              <a:rPr lang="en-US" dirty="0" smtClean="0"/>
              <a:t>Preg milk	d/c Li if possible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6745" y="2520458"/>
            <a:ext cx="14542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Monitor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Physical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Chem7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CBC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Thyroid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Renal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pregnancy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4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923" y="173194"/>
            <a:ext cx="881210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Theophylline: Asthma or COPD</a:t>
            </a:r>
          </a:p>
          <a:p>
            <a:endParaRPr lang="en-US" dirty="0"/>
          </a:p>
          <a:p>
            <a:r>
              <a:rPr lang="en-US" u="sng" dirty="0" smtClean="0"/>
              <a:t>IV to PO</a:t>
            </a:r>
          </a:p>
          <a:p>
            <a:r>
              <a:rPr lang="en-US" dirty="0" smtClean="0"/>
              <a:t>1 mg Theophylline = 0.8 mg Aminophylline anhydrous (IV)</a:t>
            </a:r>
          </a:p>
          <a:p>
            <a:endParaRPr lang="en-US" dirty="0" smtClean="0"/>
          </a:p>
          <a:p>
            <a:r>
              <a:rPr lang="en-US" u="sng" dirty="0" smtClean="0"/>
              <a:t>Weight</a:t>
            </a:r>
            <a:endParaRPr lang="en-US" u="sng" dirty="0"/>
          </a:p>
          <a:p>
            <a:r>
              <a:rPr lang="en-US" dirty="0" smtClean="0"/>
              <a:t>Normal:  use TBW</a:t>
            </a:r>
          </a:p>
          <a:p>
            <a:r>
              <a:rPr lang="en-US" dirty="0" smtClean="0"/>
              <a:t>Obese:    use </a:t>
            </a:r>
            <a:r>
              <a:rPr lang="en-US" b="1" u="sng" dirty="0" smtClean="0">
                <a:solidFill>
                  <a:srgbClr val="FF0000"/>
                </a:solidFill>
              </a:rPr>
              <a:t>IBW</a:t>
            </a:r>
            <a:r>
              <a:rPr lang="en-US" dirty="0" smtClean="0"/>
              <a:t> to be conservative</a:t>
            </a:r>
          </a:p>
          <a:p>
            <a:endParaRPr lang="en-US" dirty="0"/>
          </a:p>
          <a:p>
            <a:r>
              <a:rPr lang="en-US" dirty="0" smtClean="0"/>
              <a:t>Max starting dose: 400 mg/day </a:t>
            </a:r>
          </a:p>
          <a:p>
            <a:endParaRPr lang="en-US" dirty="0" smtClean="0"/>
          </a:p>
          <a:p>
            <a:r>
              <a:rPr lang="en-US" u="sng" dirty="0" smtClean="0"/>
              <a:t>Metabolism</a:t>
            </a:r>
            <a:endParaRPr lang="en-US" u="sng" dirty="0"/>
          </a:p>
          <a:p>
            <a:r>
              <a:rPr lang="en-US" dirty="0" smtClean="0"/>
              <a:t>CYP1A2 (</a:t>
            </a:r>
            <a:r>
              <a:rPr lang="en-US" dirty="0" err="1" smtClean="0"/>
              <a:t>Atazanovir</a:t>
            </a:r>
            <a:r>
              <a:rPr lang="en-US" dirty="0" smtClean="0"/>
              <a:t>, cimetidine, </a:t>
            </a:r>
            <a:r>
              <a:rPr lang="en-US" dirty="0" err="1" smtClean="0"/>
              <a:t>cipro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Monitoring</a:t>
            </a:r>
          </a:p>
          <a:p>
            <a:r>
              <a:rPr lang="en-US" dirty="0" smtClean="0"/>
              <a:t>24 hours to obtain steady state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5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Antiarrhythmics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8684" y="703930"/>
            <a:ext cx="814567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Lidocaine</a:t>
            </a:r>
            <a:r>
              <a:rPr lang="en-US" dirty="0" smtClean="0"/>
              <a:t>				Class Ib</a:t>
            </a:r>
          </a:p>
          <a:p>
            <a:r>
              <a:rPr lang="en-US" dirty="0" smtClean="0"/>
              <a:t>Rate: 				Around 1-4  mg/min</a:t>
            </a:r>
          </a:p>
          <a:p>
            <a:r>
              <a:rPr lang="en-US" dirty="0" smtClean="0"/>
              <a:t>Therapeutic Range:		1 – 5 mg/L</a:t>
            </a:r>
          </a:p>
          <a:p>
            <a:endParaRPr lang="en-US" dirty="0"/>
          </a:p>
          <a:p>
            <a:r>
              <a:rPr lang="en-US" b="1" u="sng" dirty="0" smtClean="0"/>
              <a:t>Amiodarone</a:t>
            </a:r>
            <a:r>
              <a:rPr lang="en-US" dirty="0" smtClean="0"/>
              <a:t>			Class III</a:t>
            </a:r>
          </a:p>
          <a:p>
            <a:r>
              <a:rPr lang="en-US" dirty="0" smtClean="0"/>
              <a:t>Administration		Central Line</a:t>
            </a:r>
          </a:p>
          <a:p>
            <a:r>
              <a:rPr lang="en-US" dirty="0" smtClean="0"/>
              <a:t>Distribution			large VD</a:t>
            </a:r>
          </a:p>
          <a:p>
            <a:r>
              <a:rPr lang="en-US" dirty="0"/>
              <a:t>Elimination			2 </a:t>
            </a:r>
            <a:r>
              <a:rPr lang="en-US" dirty="0" smtClean="0">
                <a:solidFill>
                  <a:srgbClr val="FF0000"/>
                </a:solidFill>
              </a:rPr>
              <a:t>months</a:t>
            </a:r>
          </a:p>
          <a:p>
            <a:endParaRPr lang="en-US" dirty="0"/>
          </a:p>
          <a:p>
            <a:r>
              <a:rPr lang="en-US" b="1" u="sng" dirty="0" smtClean="0"/>
              <a:t>Digoxin</a:t>
            </a:r>
            <a:r>
              <a:rPr lang="en-US" dirty="0"/>
              <a:t>	</a:t>
            </a:r>
            <a:r>
              <a:rPr lang="en-US" dirty="0" smtClean="0"/>
              <a:t>			Inotrope: Na/K ATPase   Chromotrope</a:t>
            </a:r>
          </a:p>
          <a:p>
            <a:r>
              <a:rPr lang="en-US" dirty="0" smtClean="0"/>
              <a:t>Distribution			8 – 12 hours, P-glycoprotein efflux</a:t>
            </a:r>
          </a:p>
          <a:p>
            <a:r>
              <a:rPr lang="en-US" dirty="0"/>
              <a:t>	</a:t>
            </a:r>
            <a:r>
              <a:rPr lang="en-US" dirty="0" smtClean="0"/>
              <a:t>				trough 7-14 days after initiation</a:t>
            </a:r>
          </a:p>
          <a:p>
            <a:r>
              <a:rPr lang="en-US" dirty="0" smtClean="0"/>
              <a:t>Elimination			Unchanged by kidney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DigiFab</a:t>
            </a:r>
            <a:r>
              <a:rPr lang="en-US" dirty="0" smtClean="0"/>
              <a:t>				Serum concentration &gt; 6 </a:t>
            </a:r>
            <a:r>
              <a:rPr lang="en-US" dirty="0" err="1" smtClean="0"/>
              <a:t>mgc</a:t>
            </a:r>
            <a:r>
              <a:rPr lang="en-US" dirty="0" smtClean="0"/>
              <a:t>/L  (range 0.8 – 2 mcg/L)</a:t>
            </a:r>
          </a:p>
          <a:p>
            <a:r>
              <a:rPr lang="en-US" dirty="0"/>
              <a:t>	</a:t>
            </a:r>
            <a:r>
              <a:rPr lang="en-US" dirty="0" smtClean="0"/>
              <a:t>				1 Vial binds to 0.5 mg of digoxin</a:t>
            </a:r>
          </a:p>
        </p:txBody>
      </p:sp>
    </p:spTree>
    <p:extLst>
      <p:ext uri="{BB962C8B-B14F-4D97-AF65-F5344CB8AC3E}">
        <p14:creationId xmlns:p14="http://schemas.microsoft.com/office/powerpoint/2010/main" val="304439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Immunosuppressants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924" y="508291"/>
            <a:ext cx="87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Cyclosporine (CSA) and Tacrolimus (TAC)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62606"/>
              </p:ext>
            </p:extLst>
          </p:nvPr>
        </p:nvGraphicFramePr>
        <p:xfrm>
          <a:off x="384809" y="966045"/>
          <a:ext cx="8523496" cy="37490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51942"/>
                <a:gridCol w="3558407"/>
                <a:gridCol w="3213147"/>
              </a:tblGrid>
              <a:tr h="236181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CSA</a:t>
                      </a:r>
                      <a:r>
                        <a:rPr lang="en-US" sz="1800" b="1" baseline="0" dirty="0" smtClean="0"/>
                        <a:t> or TAC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Know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Reason</a:t>
                      </a:r>
                      <a:endParaRPr lang="en-US" sz="1800" b="1" dirty="0"/>
                    </a:p>
                  </a:txBody>
                  <a:tcPr/>
                </a:tc>
              </a:tr>
              <a:tr h="2361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IV: PO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1:3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 mg PO = 30 mg IV</a:t>
                      </a:r>
                      <a:endParaRPr lang="en-US" sz="1800" dirty="0"/>
                    </a:p>
                  </a:txBody>
                  <a:tcPr/>
                </a:tc>
              </a:tr>
              <a:tr h="2361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r>
                        <a:rPr lang="en-US" sz="1800" baseline="0" dirty="0" smtClean="0"/>
                        <a:t> ½ = 12 hours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Get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blood levels 2-3 days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Trough</a:t>
                      </a:r>
                      <a:r>
                        <a:rPr lang="en-US" sz="1800" baseline="0" dirty="0" smtClean="0"/>
                        <a:t> at 3-5 half lives</a:t>
                      </a:r>
                      <a:endParaRPr lang="en-US" sz="1800" dirty="0"/>
                    </a:p>
                  </a:txBody>
                  <a:tcPr/>
                </a:tc>
              </a:tr>
              <a:tr h="94472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Dosing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CSA:  2.5 mg/kg PO q12h</a:t>
                      </a: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 Adjust by 25 mg PO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q12</a:t>
                      </a:r>
                    </a:p>
                    <a:p>
                      <a:endParaRPr lang="en-US" sz="18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TAC 0.03 mg/kg PO q12h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 Adjust 1-2 mg PO q12h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CSA Dosing</a:t>
                      </a:r>
                      <a:r>
                        <a:rPr lang="en-US" sz="1800" baseline="0" dirty="0" smtClean="0"/>
                        <a:t> in 100-200 mg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Adjust</a:t>
                      </a:r>
                      <a:r>
                        <a:rPr lang="en-US" sz="1800" baseline="0" dirty="0" smtClean="0"/>
                        <a:t> CSA by 25 mg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TAC Dosing in 1-2 mg</a:t>
                      </a:r>
                    </a:p>
                    <a:p>
                      <a:r>
                        <a:rPr lang="en-US" sz="1800" baseline="0" dirty="0" smtClean="0"/>
                        <a:t>Adjust TAC by   2 mg</a:t>
                      </a:r>
                      <a:endParaRPr lang="en-US" sz="1800" dirty="0"/>
                    </a:p>
                  </a:txBody>
                  <a:tcPr/>
                </a:tc>
              </a:tr>
              <a:tr h="76758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Monitor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 times/week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Once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stable: monthly </a:t>
                      </a:r>
                    </a:p>
                    <a:p>
                      <a:endParaRPr lang="en-US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Nephro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 electrolytes, BP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78791"/>
              </p:ext>
            </p:extLst>
          </p:nvPr>
        </p:nvGraphicFramePr>
        <p:xfrm>
          <a:off x="457200" y="5025590"/>
          <a:ext cx="8523496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51942"/>
                <a:gridCol w="3558407"/>
                <a:gridCol w="3213147"/>
              </a:tblGrid>
              <a:tr h="31656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Sirolimus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Know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Reason</a:t>
                      </a:r>
                      <a:endParaRPr lang="en-US" sz="1800" b="1" dirty="0"/>
                    </a:p>
                  </a:txBody>
                  <a:tcPr/>
                </a:tc>
              </a:tr>
              <a:tr h="3165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IV: PO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15%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 mg PO = 15 mg IV</a:t>
                      </a:r>
                      <a:endParaRPr lang="en-US" sz="1800" dirty="0"/>
                    </a:p>
                  </a:txBody>
                  <a:tcPr/>
                </a:tc>
              </a:tr>
              <a:tr h="3165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 ½</a:t>
                      </a:r>
                      <a:r>
                        <a:rPr lang="en-US" sz="1800" baseline="0" dirty="0" smtClean="0"/>
                        <a:t> = 60 hours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Get blood levels weekly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15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449" y="91917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/>
              <a:t>Substrates</a:t>
            </a:r>
            <a:r>
              <a:rPr lang="en-US" dirty="0"/>
              <a:t>: CSA and TAC affect </a:t>
            </a:r>
            <a:r>
              <a:rPr lang="en-US" dirty="0">
                <a:solidFill>
                  <a:srgbClr val="FF0000"/>
                </a:solidFill>
              </a:rPr>
              <a:t>STATIN</a:t>
            </a:r>
            <a:r>
              <a:rPr lang="en-US" dirty="0"/>
              <a:t> </a:t>
            </a:r>
            <a:r>
              <a:rPr lang="en-US" dirty="0" err="1"/>
              <a:t>lvls</a:t>
            </a:r>
            <a:endParaRPr lang="en-US" dirty="0"/>
          </a:p>
          <a:p>
            <a:endParaRPr lang="en-US" dirty="0"/>
          </a:p>
          <a:p>
            <a:r>
              <a:rPr lang="en-US" dirty="0"/>
              <a:t>CYP3A4 </a:t>
            </a:r>
            <a:r>
              <a:rPr lang="en-US" u="sng" dirty="0"/>
              <a:t>Inducers</a:t>
            </a:r>
          </a:p>
          <a:p>
            <a:r>
              <a:rPr lang="en-US" dirty="0"/>
              <a:t>  Phenytoin</a:t>
            </a:r>
          </a:p>
          <a:p>
            <a:r>
              <a:rPr lang="en-US" dirty="0"/>
              <a:t>  Phenobarb</a:t>
            </a:r>
          </a:p>
          <a:p>
            <a:r>
              <a:rPr lang="en-US" dirty="0"/>
              <a:t>  Rifampin</a:t>
            </a:r>
          </a:p>
          <a:p>
            <a:r>
              <a:rPr lang="en-US" dirty="0"/>
              <a:t>  </a:t>
            </a:r>
            <a:r>
              <a:rPr lang="en-US" dirty="0" smtClean="0"/>
              <a:t>Carbamazepine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1826" y="1488621"/>
            <a:ext cx="55833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CYP3A4 </a:t>
            </a:r>
            <a:r>
              <a:rPr lang="en-US" u="sng" dirty="0"/>
              <a:t>Inhibitors</a:t>
            </a:r>
          </a:p>
          <a:p>
            <a:r>
              <a:rPr lang="en-US" dirty="0"/>
              <a:t>  Macrolides</a:t>
            </a:r>
          </a:p>
          <a:p>
            <a:r>
              <a:rPr lang="en-US" dirty="0"/>
              <a:t>  non-dihydropyridine </a:t>
            </a:r>
            <a:r>
              <a:rPr lang="en-US" dirty="0" smtClean="0"/>
              <a:t>CCB (verapamil, </a:t>
            </a:r>
            <a:r>
              <a:rPr lang="en-US" dirty="0" err="1" smtClean="0"/>
              <a:t>diltazem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Azole</a:t>
            </a:r>
          </a:p>
          <a:p>
            <a:r>
              <a:rPr lang="en-US" dirty="0"/>
              <a:t>  Protease inhibitors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4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Immunosuppressants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289" y="538822"/>
            <a:ext cx="439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Cyclosporine/Tacrolimus -Drug Interactions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14289" y="3290685"/>
            <a:ext cx="4379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Cyclosporine/</a:t>
            </a:r>
            <a:r>
              <a:rPr lang="en-US" b="1" u="sng" dirty="0" smtClean="0"/>
              <a:t>Tacrolimus -Food Interaction</a:t>
            </a:r>
          </a:p>
          <a:p>
            <a:r>
              <a:rPr lang="en-US" dirty="0" smtClean="0"/>
              <a:t>	St John’s word </a:t>
            </a:r>
            <a:r>
              <a:rPr lang="en-US" dirty="0" smtClean="0">
                <a:solidFill>
                  <a:srgbClr val="FF0000"/>
                </a:solidFill>
              </a:rPr>
              <a:t>INDUCES</a:t>
            </a:r>
            <a:r>
              <a:rPr lang="en-US" dirty="0" smtClean="0"/>
              <a:t> CYP3A4</a:t>
            </a:r>
          </a:p>
          <a:p>
            <a:r>
              <a:rPr lang="en-US" dirty="0" smtClean="0"/>
              <a:t>	Grape fruit juice </a:t>
            </a:r>
            <a:r>
              <a:rPr lang="en-US" dirty="0" smtClean="0">
                <a:solidFill>
                  <a:srgbClr val="FF0000"/>
                </a:solidFill>
              </a:rPr>
              <a:t>INHIBITS</a:t>
            </a:r>
            <a:r>
              <a:rPr lang="en-US" dirty="0" smtClean="0"/>
              <a:t> CYP3A4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7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505</Words>
  <Application>Microsoft Macintosh PowerPoint</Application>
  <PresentationFormat>On-screen Show (4:3)</PresentationFormat>
  <Paragraphs>160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76</cp:revision>
  <dcterms:created xsi:type="dcterms:W3CDTF">2014-03-20T20:29:35Z</dcterms:created>
  <dcterms:modified xsi:type="dcterms:W3CDTF">2014-05-11T00:47:53Z</dcterms:modified>
</cp:coreProperties>
</file>