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0" r:id="rId2"/>
    <p:sldId id="260" r:id="rId3"/>
    <p:sldId id="258" r:id="rId4"/>
    <p:sldId id="269" r:id="rId5"/>
    <p:sldId id="257" r:id="rId6"/>
    <p:sldId id="262" r:id="rId7"/>
    <p:sldId id="261" r:id="rId8"/>
    <p:sldId id="259" r:id="rId9"/>
    <p:sldId id="263" r:id="rId10"/>
    <p:sldId id="264" r:id="rId11"/>
    <p:sldId id="265" r:id="rId12"/>
    <p:sldId id="267" r:id="rId13"/>
    <p:sldId id="268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izure" id="{046ACDDD-3347-1B49-8AFC-E7B245794273}">
          <p14:sldIdLst>
            <p14:sldId id="270"/>
            <p14:sldId id="260"/>
            <p14:sldId id="258"/>
            <p14:sldId id="269"/>
            <p14:sldId id="257"/>
            <p14:sldId id="262"/>
            <p14:sldId id="261"/>
            <p14:sldId id="259"/>
          </p14:sldIdLst>
        </p14:section>
        <p14:section name="Vanco" id="{3C739EFC-8B0F-7140-AE23-D379658DE409}">
          <p14:sldIdLst>
            <p14:sldId id="263"/>
            <p14:sldId id="264"/>
          </p14:sldIdLst>
        </p14:section>
        <p14:section name="Amino" id="{E8619129-3621-074F-845B-8C44C1131847}">
          <p14:sldIdLst>
            <p14:sldId id="265"/>
            <p14:sldId id="267"/>
            <p14:sldId id="268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342F"/>
    <a:srgbClr val="D53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28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7DE11-AFEF-4A4F-9CAB-0A63431C2B5D}" type="datetimeFigureOut">
              <a:rPr lang="en-US" smtClean="0"/>
              <a:t>5/10/14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4092-CE6F-0842-80AE-BB26A38C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Memorize</a:t>
            </a:r>
            <a:r>
              <a:rPr lang="en-US" baseline="0" dirty="0" smtClean="0"/>
              <a:t> V max (on equation sheet)</a:t>
            </a:r>
          </a:p>
          <a:p>
            <a:r>
              <a:rPr lang="en-US" baseline="0" dirty="0" smtClean="0"/>
              <a:t>Memorize Km (on equation sheet)</a:t>
            </a:r>
          </a:p>
          <a:p>
            <a:r>
              <a:rPr lang="en-US" baseline="0" dirty="0" smtClean="0"/>
              <a:t>ABW (on equation sheet)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4092-CE6F-0842-80AE-BB26A38CA7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0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Adjusted C will be higher than lab</a:t>
            </a:r>
            <a:r>
              <a:rPr lang="en-US" baseline="0" dirty="0" smtClean="0"/>
              <a:t>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4092-CE6F-0842-80AE-BB26A38CA7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4092-CE6F-0842-80AE-BB26A38CA7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9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Aminoglycoside</a:t>
            </a:r>
            <a:r>
              <a:rPr lang="en-US" baseline="0" dirty="0" smtClean="0"/>
              <a:t> peak is 1 hour after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4092-CE6F-0842-80AE-BB26A38CA7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34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high peak = ototoxicity</a:t>
            </a:r>
          </a:p>
          <a:p>
            <a:r>
              <a:rPr lang="en-US" dirty="0" smtClean="0"/>
              <a:t>Too high trough = nephrotoxicity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4092-CE6F-0842-80AE-BB26A38CA7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36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4092-CE6F-0842-80AE-BB26A38CA7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4154-4667-6E4D-B044-C93D9306FD6F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34A0-8941-5349-88BF-92DA2775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7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4154-4667-6E4D-B044-C93D9306FD6F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34A0-8941-5349-88BF-92DA2775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3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4154-4667-6E4D-B044-C93D9306FD6F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34A0-8941-5349-88BF-92DA2775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2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4154-4667-6E4D-B044-C93D9306FD6F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34A0-8941-5349-88BF-92DA2775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0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4154-4667-6E4D-B044-C93D9306FD6F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34A0-8941-5349-88BF-92DA2775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8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4154-4667-6E4D-B044-C93D9306FD6F}" type="datetimeFigureOut">
              <a:rPr lang="en-US" smtClean="0"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34A0-8941-5349-88BF-92DA2775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8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4154-4667-6E4D-B044-C93D9306FD6F}" type="datetimeFigureOut">
              <a:rPr lang="en-US" smtClean="0"/>
              <a:t>5/10/14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34A0-8941-5349-88BF-92DA2775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3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4154-4667-6E4D-B044-C93D9306FD6F}" type="datetimeFigureOut">
              <a:rPr lang="en-US" smtClean="0"/>
              <a:t>5/10/14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34A0-8941-5349-88BF-92DA2775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2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4154-4667-6E4D-B044-C93D9306FD6F}" type="datetimeFigureOut">
              <a:rPr lang="en-US" smtClean="0"/>
              <a:t>5/10/14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34A0-8941-5349-88BF-92DA2775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6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4154-4667-6E4D-B044-C93D9306FD6F}" type="datetimeFigureOut">
              <a:rPr lang="en-US" smtClean="0"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34A0-8941-5349-88BF-92DA2775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9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4154-4667-6E4D-B044-C93D9306FD6F}" type="datetimeFigureOut">
              <a:rPr lang="en-US" smtClean="0"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34A0-8941-5349-88BF-92DA2775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9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14154-4667-6E4D-B044-C93D9306FD6F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F34A0-8941-5349-88BF-92DA2775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3373" y="337972"/>
            <a:ext cx="86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978966"/>
              </p:ext>
            </p:extLst>
          </p:nvPr>
        </p:nvGraphicFramePr>
        <p:xfrm>
          <a:off x="833375" y="1240201"/>
          <a:ext cx="3839150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9952"/>
                <a:gridCol w="988334"/>
                <a:gridCol w="8708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rgbClr val="000000"/>
                          </a:solidFill>
                        </a:rPr>
                        <a:t>Vanco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000000"/>
                          </a:solidFill>
                        </a:rPr>
                        <a:t>Normal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000000"/>
                          </a:solidFill>
                        </a:rPr>
                        <a:t>Obese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CrCl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rgbClr val="000000"/>
                          </a:solidFill>
                        </a:rPr>
                        <a:t>TBW</a:t>
                      </a:r>
                      <a:endParaRPr lang="en-US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rgbClr val="000000"/>
                          </a:solidFill>
                        </a:rPr>
                        <a:t>ABW</a:t>
                      </a:r>
                      <a:endParaRPr lang="en-US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Vd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= 0.7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mg/kg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rgbClr val="000000"/>
                          </a:solidFill>
                        </a:rPr>
                        <a:t>TBW</a:t>
                      </a:r>
                      <a:endParaRPr lang="en-US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000000"/>
                          </a:solidFill>
                        </a:rPr>
                        <a:t>TBW</a:t>
                      </a:r>
                      <a:endParaRPr lang="en-US" b="1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31609"/>
              </p:ext>
            </p:extLst>
          </p:nvPr>
        </p:nvGraphicFramePr>
        <p:xfrm>
          <a:off x="833375" y="2416929"/>
          <a:ext cx="3839150" cy="166115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56825"/>
                <a:gridCol w="1003602"/>
                <a:gridCol w="878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Amino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CrCl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TBW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ABW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Vd 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= 0.25 mg/kg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IBW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ABW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Extended</a:t>
                      </a:r>
                      <a:r>
                        <a:rPr lang="en-US" b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Dosing</a:t>
                      </a:r>
                    </a:p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5-7 mg/kg q24h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TBW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ABW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507989"/>
              </p:ext>
            </p:extLst>
          </p:nvPr>
        </p:nvGraphicFramePr>
        <p:xfrm>
          <a:off x="833373" y="4142735"/>
          <a:ext cx="3822893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71568"/>
                <a:gridCol w="984149"/>
                <a:gridCol w="8671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Phenytoin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LD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TBW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ABW*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TBW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IBW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3375" y="5378209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ABW   = IBW + 2.3 * ΔC</a:t>
            </a:r>
          </a:p>
          <a:p>
            <a:r>
              <a:rPr lang="en-US" dirty="0" smtClean="0"/>
              <a:t>ABW* </a:t>
            </a:r>
            <a:r>
              <a:rPr lang="en-US" dirty="0"/>
              <a:t>= IBW + </a:t>
            </a:r>
            <a:r>
              <a:rPr lang="en-US" dirty="0" smtClean="0"/>
              <a:t>1.33 </a:t>
            </a:r>
            <a:r>
              <a:rPr lang="en-US" dirty="0"/>
              <a:t>* </a:t>
            </a:r>
            <a:r>
              <a:rPr lang="en-US" dirty="0" smtClean="0"/>
              <a:t>ΔC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3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61624"/>
              </p:ext>
            </p:extLst>
          </p:nvPr>
        </p:nvGraphicFramePr>
        <p:xfrm>
          <a:off x="167654" y="361473"/>
          <a:ext cx="8815649" cy="59201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5679"/>
                <a:gridCol w="7289970"/>
              </a:tblGrid>
              <a:tr h="39987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Vanco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399871">
                <a:tc>
                  <a:txBody>
                    <a:bodyPr/>
                    <a:lstStyle/>
                    <a:p>
                      <a:r>
                        <a:rPr lang="en-US" dirty="0" smtClean="0"/>
                        <a:t>MOA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Inhibits cell wall synthesis through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Glycopeptide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polymerization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9871">
                <a:tc>
                  <a:txBody>
                    <a:bodyPr/>
                    <a:lstStyle/>
                    <a:p>
                      <a:r>
                        <a:rPr lang="en-US" dirty="0" smtClean="0"/>
                        <a:t>Indication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Strep </a:t>
                      </a:r>
                      <a:r>
                        <a:rPr lang="en-US" dirty="0" err="1" smtClean="0"/>
                        <a:t>pneumo</a:t>
                      </a:r>
                      <a:r>
                        <a:rPr lang="en-US" dirty="0" smtClean="0"/>
                        <a:t> meningitis,  Febrile</a:t>
                      </a:r>
                      <a:r>
                        <a:rPr lang="en-US" baseline="0" dirty="0" smtClean="0"/>
                        <a:t> neutropenia, C. diff (PO)</a:t>
                      </a:r>
                      <a:endParaRPr lang="en-US" dirty="0"/>
                    </a:p>
                  </a:txBody>
                  <a:tcPr/>
                </a:tc>
              </a:tr>
              <a:tr h="399871"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Time</a:t>
                      </a:r>
                      <a:r>
                        <a:rPr lang="en-US" dirty="0" smtClean="0"/>
                        <a:t> dependent killing (Time/MIC)  (aminoglycoside is concentration)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Round to nearest 250 mg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90188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not obese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TWB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ym typeface="Wingdings"/>
                        </a:rPr>
                        <a:t> CrCl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If        obese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ABW </a:t>
                      </a:r>
                      <a:r>
                        <a:rPr lang="en-US" dirty="0" smtClean="0">
                          <a:sym typeface="Wingdings"/>
                        </a:rPr>
                        <a:t> CrCl</a:t>
                      </a:r>
                      <a:endParaRPr lang="en-US" dirty="0"/>
                    </a:p>
                  </a:txBody>
                  <a:tcPr/>
                </a:tc>
              </a:tr>
              <a:tr h="399871">
                <a:tc>
                  <a:txBody>
                    <a:bodyPr/>
                    <a:lstStyle/>
                    <a:p>
                      <a:r>
                        <a:rPr lang="en-US" dirty="0" smtClean="0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 = 0.00083 * CrCl + 0.0044</a:t>
                      </a:r>
                      <a:endParaRPr lang="en-US" dirty="0"/>
                    </a:p>
                  </a:txBody>
                  <a:tcPr/>
                </a:tc>
              </a:tr>
              <a:tr h="690188">
                <a:tc>
                  <a:txBody>
                    <a:bodyPr/>
                    <a:lstStyle/>
                    <a:p>
                      <a:r>
                        <a:rPr lang="en-US" dirty="0" smtClean="0"/>
                        <a:t>Vd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 L/kg 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Always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use TBW b/c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Vanco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distributes widely into body tissues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9871">
                <a:tc>
                  <a:txBody>
                    <a:bodyPr/>
                    <a:lstStyle/>
                    <a:p>
                      <a:r>
                        <a:rPr lang="en-US" dirty="0" smtClean="0"/>
                        <a:t>Peak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– 40 </a:t>
                      </a:r>
                      <a:r>
                        <a:rPr lang="en-US" sz="1800" kern="1200" dirty="0" smtClean="0">
                          <a:effectLst/>
                        </a:rPr>
                        <a:t>µg/ml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</a:tr>
              <a:tr h="690188">
                <a:tc>
                  <a:txBody>
                    <a:bodyPr/>
                    <a:lstStyle/>
                    <a:p>
                      <a:r>
                        <a:rPr lang="en-US" dirty="0" smtClean="0"/>
                        <a:t>Trough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– 20 </a:t>
                      </a:r>
                      <a:r>
                        <a:rPr lang="en-US" sz="1800" kern="1200" dirty="0" smtClean="0">
                          <a:effectLst/>
                        </a:rPr>
                        <a:t>µg/ml</a:t>
                      </a:r>
                      <a:r>
                        <a:rPr lang="en-US" dirty="0" smtClean="0">
                          <a:effectLst/>
                        </a:rPr>
                        <a:t>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Serious</a:t>
                      </a:r>
                      <a:r>
                        <a:rPr lang="en-US" baseline="0" dirty="0" smtClean="0">
                          <a:effectLst/>
                        </a:rPr>
                        <a:t> infection: 15 – 20 </a:t>
                      </a:r>
                      <a:r>
                        <a:rPr lang="en-US" sz="1800" kern="1200" dirty="0" smtClean="0">
                          <a:effectLst/>
                        </a:rPr>
                        <a:t>µg/ml</a:t>
                      </a:r>
                      <a:r>
                        <a:rPr lang="en-US" dirty="0" smtClean="0">
                          <a:effectLst/>
                        </a:rPr>
                        <a:t>   (endocarditis,</a:t>
                      </a:r>
                      <a:r>
                        <a:rPr lang="en-US" baseline="0" dirty="0" smtClean="0">
                          <a:effectLst/>
                        </a:rPr>
                        <a:t> osteomyelitis, meningitis)</a:t>
                      </a:r>
                      <a:endParaRPr lang="en-US" dirty="0" smtClean="0">
                        <a:effectLst/>
                      </a:endParaRP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Monitor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effectLst/>
                        </a:rPr>
                        <a:t> if: high dose, obese, renal dysfunction </a:t>
                      </a:r>
                      <a:endParaRPr lang="en-US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  <a:tr h="9859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BUN:Cr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r>
                        <a:rPr lang="en-US" baseline="0" dirty="0" smtClean="0"/>
                        <a:t>          10 – 20 : 1</a:t>
                      </a:r>
                    </a:p>
                    <a:p>
                      <a:r>
                        <a:rPr lang="en-US" baseline="0" dirty="0" smtClean="0"/>
                        <a:t>Dehydrate       &gt; 20</a:t>
                      </a:r>
                    </a:p>
                    <a:p>
                      <a:r>
                        <a:rPr lang="en-US" baseline="0" dirty="0" smtClean="0"/>
                        <a:t>Renal damage &lt; 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07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4608" y="-42220"/>
            <a:ext cx="7818599" cy="564517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Aminoglycosides (</a:t>
            </a:r>
            <a:r>
              <a:rPr lang="en-US" sz="4000" u="sng" dirty="0" smtClean="0"/>
              <a:t>Gentamycin</a:t>
            </a:r>
            <a:r>
              <a:rPr lang="en-US" sz="4000" dirty="0" smtClean="0"/>
              <a:t>/</a:t>
            </a:r>
            <a:r>
              <a:rPr lang="en-US" sz="4000" dirty="0" err="1" smtClean="0"/>
              <a:t>Tobra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908235" y="846667"/>
            <a:ext cx="0" cy="4856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908235" y="5703342"/>
            <a:ext cx="6820003" cy="33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2012440" y="2420116"/>
            <a:ext cx="2646736" cy="3283225"/>
          </a:xfrm>
          <a:custGeom>
            <a:avLst/>
            <a:gdLst>
              <a:gd name="connsiteX0" fmla="*/ 0 w 1058384"/>
              <a:gd name="connsiteY0" fmla="*/ 2630764 h 2630764"/>
              <a:gd name="connsiteX1" fmla="*/ 705589 w 1058384"/>
              <a:gd name="connsiteY1" fmla="*/ 319773 h 2630764"/>
              <a:gd name="connsiteX2" fmla="*/ 1058384 w 1058384"/>
              <a:gd name="connsiteY2" fmla="*/ 19873 h 263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8384" h="2630764">
                <a:moveTo>
                  <a:pt x="0" y="2630764"/>
                </a:moveTo>
                <a:cubicBezTo>
                  <a:pt x="264596" y="1692842"/>
                  <a:pt x="529192" y="754921"/>
                  <a:pt x="705589" y="319773"/>
                </a:cubicBezTo>
                <a:cubicBezTo>
                  <a:pt x="881986" y="-115375"/>
                  <a:pt x="1058384" y="19873"/>
                  <a:pt x="1058384" y="19873"/>
                </a:cubicBezTo>
              </a:path>
            </a:pathLst>
          </a:cu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43807" y="5754035"/>
            <a:ext cx="1097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’ = 0.5 hr </a:t>
            </a:r>
          </a:p>
          <a:p>
            <a:pPr algn="ctr"/>
            <a:r>
              <a:rPr lang="en-US" dirty="0" smtClean="0"/>
              <a:t>Infusion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6534" y="1713140"/>
            <a:ext cx="2537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Peak:</a:t>
            </a:r>
          </a:p>
          <a:p>
            <a:pPr algn="ctr"/>
            <a:r>
              <a:rPr lang="en-US" dirty="0"/>
              <a:t>1</a:t>
            </a:r>
            <a:r>
              <a:rPr lang="en-US" dirty="0" smtClean="0"/>
              <a:t> hr after administration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372458" y="3447013"/>
            <a:ext cx="0" cy="2289877"/>
          </a:xfrm>
          <a:prstGeom prst="line">
            <a:avLst/>
          </a:prstGeom>
          <a:ln>
            <a:solidFill>
              <a:schemeClr val="accent1">
                <a:alpha val="54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77403" y="2437757"/>
            <a:ext cx="0" cy="3299133"/>
          </a:xfrm>
          <a:prstGeom prst="line">
            <a:avLst/>
          </a:prstGeom>
          <a:ln>
            <a:solidFill>
              <a:schemeClr val="accent1">
                <a:alpha val="54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6723027" y="2359471"/>
            <a:ext cx="2026288" cy="2932205"/>
          </a:xfrm>
          <a:custGeom>
            <a:avLst/>
            <a:gdLst>
              <a:gd name="connsiteX0" fmla="*/ 0 w 1058384"/>
              <a:gd name="connsiteY0" fmla="*/ 2630764 h 2630764"/>
              <a:gd name="connsiteX1" fmla="*/ 705589 w 1058384"/>
              <a:gd name="connsiteY1" fmla="*/ 319773 h 2630764"/>
              <a:gd name="connsiteX2" fmla="*/ 1058384 w 1058384"/>
              <a:gd name="connsiteY2" fmla="*/ 19873 h 263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8384" h="2630764">
                <a:moveTo>
                  <a:pt x="0" y="2630764"/>
                </a:moveTo>
                <a:cubicBezTo>
                  <a:pt x="264596" y="1692842"/>
                  <a:pt x="529192" y="754921"/>
                  <a:pt x="705589" y="319773"/>
                </a:cubicBezTo>
                <a:cubicBezTo>
                  <a:pt x="881986" y="-115375"/>
                  <a:pt x="1058384" y="19873"/>
                  <a:pt x="1058384" y="19873"/>
                </a:cubicBezTo>
              </a:path>
            </a:pathLst>
          </a:cu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659176" y="2437758"/>
            <a:ext cx="2063850" cy="2853918"/>
          </a:xfrm>
          <a:custGeom>
            <a:avLst/>
            <a:gdLst>
              <a:gd name="connsiteX0" fmla="*/ 0 w 2063850"/>
              <a:gd name="connsiteY0" fmla="*/ 0 h 2875509"/>
              <a:gd name="connsiteX1" fmla="*/ 599751 w 2063850"/>
              <a:gd name="connsiteY1" fmla="*/ 1975810 h 2875509"/>
              <a:gd name="connsiteX2" fmla="*/ 2063850 w 2063850"/>
              <a:gd name="connsiteY2" fmla="*/ 2875509 h 287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3850" h="2875509">
                <a:moveTo>
                  <a:pt x="0" y="0"/>
                </a:moveTo>
                <a:cubicBezTo>
                  <a:pt x="127888" y="748279"/>
                  <a:pt x="255776" y="1496559"/>
                  <a:pt x="599751" y="1975810"/>
                </a:cubicBezTo>
                <a:cubicBezTo>
                  <a:pt x="943726" y="2455061"/>
                  <a:pt x="2063850" y="2875509"/>
                  <a:pt x="2063850" y="2875509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034983" y="5015389"/>
            <a:ext cx="23639" cy="687952"/>
          </a:xfrm>
          <a:prstGeom prst="line">
            <a:avLst/>
          </a:prstGeom>
          <a:ln>
            <a:solidFill>
              <a:schemeClr val="accent1">
                <a:alpha val="54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0"/>
          </p:cNvCxnSpPr>
          <p:nvPr/>
        </p:nvCxnSpPr>
        <p:spPr>
          <a:xfrm flipH="1">
            <a:off x="6723026" y="5291676"/>
            <a:ext cx="1" cy="411665"/>
          </a:xfrm>
          <a:prstGeom prst="line">
            <a:avLst/>
          </a:prstGeom>
          <a:ln>
            <a:solidFill>
              <a:schemeClr val="accent1">
                <a:alpha val="54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16200000">
            <a:off x="6220134" y="5620474"/>
            <a:ext cx="317742" cy="6880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94109" y="6141008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Trough:</a:t>
            </a:r>
          </a:p>
          <a:p>
            <a:pPr algn="ctr"/>
            <a:r>
              <a:rPr lang="en-US" dirty="0" smtClean="0"/>
              <a:t>30 min before next dose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36071" y="5744871"/>
            <a:ext cx="7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hr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2299" y="4646057"/>
            <a:ext cx="93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µg/ml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950388" y="4830723"/>
            <a:ext cx="6820004" cy="0"/>
          </a:xfrm>
          <a:prstGeom prst="line">
            <a:avLst/>
          </a:prstGeom>
          <a:ln>
            <a:solidFill>
              <a:srgbClr val="008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6" idx="3"/>
          </p:cNvCxnSpPr>
          <p:nvPr/>
        </p:nvCxnSpPr>
        <p:spPr>
          <a:xfrm flipH="1">
            <a:off x="1950388" y="1713140"/>
            <a:ext cx="6798927" cy="0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96381" y="1528474"/>
            <a:ext cx="105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10 µg/ml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929312" y="3449877"/>
            <a:ext cx="6780728" cy="0"/>
          </a:xfrm>
          <a:prstGeom prst="line">
            <a:avLst/>
          </a:prstGeom>
          <a:ln>
            <a:solidFill>
              <a:srgbClr val="FF66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2299" y="3262347"/>
            <a:ext cx="91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 µg/ml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732205" y="1755475"/>
            <a:ext cx="238927" cy="16944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229" y="2377782"/>
            <a:ext cx="63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eak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96381" y="2420116"/>
            <a:ext cx="110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6-8 µg/ml</a:t>
            </a:r>
            <a:r>
              <a:rPr lang="en-US" dirty="0" smtClean="0">
                <a:solidFill>
                  <a:srgbClr val="000000"/>
                </a:solidFill>
                <a:effectLst/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0289" y="555222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753372" y="4830723"/>
            <a:ext cx="246917" cy="9061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-21166" y="5107010"/>
            <a:ext cx="8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rough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398741" y="1159142"/>
            <a:ext cx="285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Ototoxicity: Peak &gt; 12 </a:t>
            </a:r>
            <a:r>
              <a:rPr lang="en-US" dirty="0">
                <a:solidFill>
                  <a:srgbClr val="000000"/>
                </a:solidFill>
              </a:rPr>
              <a:t>µg/</a:t>
            </a:r>
            <a:r>
              <a:rPr lang="en-US" dirty="0" smtClean="0">
                <a:solidFill>
                  <a:srgbClr val="000000"/>
                </a:solidFill>
              </a:rPr>
              <a:t>ml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5115" y="4008666"/>
            <a:ext cx="180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Nephrotoxicity:    </a:t>
            </a:r>
          </a:p>
          <a:p>
            <a:r>
              <a:rPr lang="en-US" dirty="0" smtClean="0"/>
              <a:t>Trough &gt; 2 </a:t>
            </a:r>
            <a:r>
              <a:rPr lang="en-US" dirty="0"/>
              <a:t>µg/</a:t>
            </a:r>
            <a:r>
              <a:rPr lang="en-US" dirty="0" smtClean="0"/>
              <a:t>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6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209094" y="1943800"/>
            <a:ext cx="8727751" cy="1440403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1669" y="4789113"/>
            <a:ext cx="8725176" cy="1199564"/>
          </a:xfrm>
          <a:prstGeom prst="rect">
            <a:avLst/>
          </a:prstGeom>
          <a:solidFill>
            <a:srgbClr val="008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11665" y="4789113"/>
            <a:ext cx="8289359" cy="0"/>
          </a:xfrm>
          <a:prstGeom prst="line">
            <a:avLst/>
          </a:prstGeom>
          <a:ln>
            <a:solidFill>
              <a:srgbClr val="008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11667" y="1967864"/>
            <a:ext cx="8289361" cy="0"/>
          </a:xfrm>
          <a:prstGeom prst="line">
            <a:avLst/>
          </a:prstGeom>
          <a:ln>
            <a:solidFill>
              <a:srgbClr val="FF66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11665" y="3408267"/>
            <a:ext cx="8289360" cy="1"/>
          </a:xfrm>
          <a:prstGeom prst="line">
            <a:avLst/>
          </a:prstGeom>
          <a:ln>
            <a:solidFill>
              <a:srgbClr val="FF66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0611" y="369033"/>
            <a:ext cx="367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Gent/</a:t>
            </a:r>
            <a:r>
              <a:rPr lang="en-US" sz="2400" u="sng" dirty="0" err="1" smtClean="0"/>
              <a:t>Tobra</a:t>
            </a:r>
            <a:endParaRPr lang="en-US" sz="2400" u="sng" dirty="0" smtClean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11667" y="5988677"/>
            <a:ext cx="8289359" cy="0"/>
          </a:xfrm>
          <a:prstGeom prst="line">
            <a:avLst/>
          </a:prstGeom>
          <a:ln>
            <a:solidFill>
              <a:srgbClr val="008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075938" y="2378507"/>
            <a:ext cx="2646736" cy="2871560"/>
          </a:xfrm>
          <a:custGeom>
            <a:avLst/>
            <a:gdLst>
              <a:gd name="connsiteX0" fmla="*/ 0 w 1058384"/>
              <a:gd name="connsiteY0" fmla="*/ 2630764 h 2630764"/>
              <a:gd name="connsiteX1" fmla="*/ 705589 w 1058384"/>
              <a:gd name="connsiteY1" fmla="*/ 319773 h 2630764"/>
              <a:gd name="connsiteX2" fmla="*/ 1058384 w 1058384"/>
              <a:gd name="connsiteY2" fmla="*/ 19873 h 263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8384" h="2630764">
                <a:moveTo>
                  <a:pt x="0" y="2630764"/>
                </a:moveTo>
                <a:cubicBezTo>
                  <a:pt x="264596" y="1692842"/>
                  <a:pt x="529192" y="754921"/>
                  <a:pt x="705589" y="319773"/>
                </a:cubicBezTo>
                <a:cubicBezTo>
                  <a:pt x="881986" y="-115375"/>
                  <a:pt x="1058384" y="19873"/>
                  <a:pt x="1058384" y="19873"/>
                </a:cubicBezTo>
              </a:path>
            </a:pathLst>
          </a:cu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722674" y="2396148"/>
            <a:ext cx="2063850" cy="2853918"/>
          </a:xfrm>
          <a:custGeom>
            <a:avLst/>
            <a:gdLst>
              <a:gd name="connsiteX0" fmla="*/ 0 w 2063850"/>
              <a:gd name="connsiteY0" fmla="*/ 0 h 2875509"/>
              <a:gd name="connsiteX1" fmla="*/ 599751 w 2063850"/>
              <a:gd name="connsiteY1" fmla="*/ 1975810 h 2875509"/>
              <a:gd name="connsiteX2" fmla="*/ 2063850 w 2063850"/>
              <a:gd name="connsiteY2" fmla="*/ 2875509 h 287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3850" h="2875509">
                <a:moveTo>
                  <a:pt x="0" y="0"/>
                </a:moveTo>
                <a:cubicBezTo>
                  <a:pt x="127888" y="748279"/>
                  <a:pt x="255776" y="1496559"/>
                  <a:pt x="599751" y="1975810"/>
                </a:cubicBezTo>
                <a:cubicBezTo>
                  <a:pt x="943726" y="2455061"/>
                  <a:pt x="2063850" y="2875509"/>
                  <a:pt x="2063850" y="2875509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786524" y="369033"/>
            <a:ext cx="1553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Amikacin</a:t>
            </a:r>
            <a:endParaRPr lang="en-US" sz="2400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486840" y="5308613"/>
            <a:ext cx="2237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Trough: 0 – 1 </a:t>
            </a:r>
            <a:r>
              <a:rPr lang="en-US" sz="2000" dirty="0"/>
              <a:t>µg/ml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8162" y="2558167"/>
            <a:ext cx="2077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Peak: 3 - 10 </a:t>
            </a:r>
            <a:r>
              <a:rPr lang="en-US" sz="2000" dirty="0"/>
              <a:t>µg/ml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88915" y="5338566"/>
            <a:ext cx="2237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Trough: 0 – 8 </a:t>
            </a:r>
            <a:r>
              <a:rPr lang="en-US" sz="2000" dirty="0"/>
              <a:t>µg/ml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65320" y="2396148"/>
            <a:ext cx="22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Peak: 15 – 35 </a:t>
            </a:r>
            <a:r>
              <a:rPr lang="en-US" sz="2000" dirty="0"/>
              <a:t>µg/ml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11669" y="4207978"/>
            <a:ext cx="8727751" cy="581135"/>
          </a:xfrm>
          <a:prstGeom prst="rect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3010" y="1386729"/>
            <a:ext cx="8727751" cy="581135"/>
          </a:xfrm>
          <a:prstGeom prst="rect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93232" y="4335113"/>
            <a:ext cx="2972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Nephrotoxicity: Trough &gt; 2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5794966" y="4335113"/>
            <a:ext cx="3102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Nephrotoxicity: Trough &gt; 10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370611" y="1506803"/>
            <a:ext cx="2465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Ototoxicity: Peak &gt; 12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6265320" y="1506167"/>
            <a:ext cx="2465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Ototoxicity: Peak &gt; 35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6167" y="830698"/>
            <a:ext cx="109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1-3-10-12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934691" y="830698"/>
            <a:ext cx="12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8-10-15-35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3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73"/>
            <a:ext cx="8229600" cy="1143000"/>
          </a:xfrm>
        </p:spPr>
        <p:txBody>
          <a:bodyPr/>
          <a:lstStyle/>
          <a:p>
            <a:r>
              <a:rPr lang="en-US" dirty="0" smtClean="0"/>
              <a:t>Gentamycin/</a:t>
            </a:r>
            <a:r>
              <a:rPr lang="en-US" dirty="0" err="1" smtClean="0"/>
              <a:t>tobra</a:t>
            </a:r>
            <a:r>
              <a:rPr lang="en-US" dirty="0" smtClean="0"/>
              <a:t> Dosing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435"/>
            <a:ext cx="8229600" cy="4525963"/>
          </a:xfrm>
        </p:spPr>
        <p:txBody>
          <a:bodyPr/>
          <a:lstStyle/>
          <a:p>
            <a:r>
              <a:rPr lang="en-US" dirty="0" smtClean="0"/>
              <a:t>Actual body weight</a:t>
            </a:r>
          </a:p>
          <a:p>
            <a:r>
              <a:rPr lang="en-US" dirty="0" smtClean="0"/>
              <a:t>Conventional dosing: 1 mg/kg q8-12h</a:t>
            </a:r>
          </a:p>
          <a:p>
            <a:r>
              <a:rPr lang="en-US" dirty="0" smtClean="0"/>
              <a:t>Extended: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-7 mg/</a:t>
            </a:r>
            <a:r>
              <a:rPr lang="en-US" dirty="0" smtClean="0"/>
              <a:t>kg q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(table)</a:t>
            </a:r>
            <a:r>
              <a:rPr lang="en-US" dirty="0" smtClean="0"/>
              <a:t>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9" y="3177069"/>
            <a:ext cx="5143500" cy="3530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160436"/>
              </p:ext>
            </p:extLst>
          </p:nvPr>
        </p:nvGraphicFramePr>
        <p:xfrm>
          <a:off x="5195139" y="3911438"/>
          <a:ext cx="3699128" cy="2092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86181"/>
                <a:gridCol w="2812947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43075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CrCl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43075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Dosing Interval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43075" algn="l"/>
                        </a:tabLst>
                      </a:pPr>
                      <a:r>
                        <a:rPr lang="en-US" sz="2000" u="sng">
                          <a:effectLst/>
                        </a:rPr>
                        <a:t>&gt;</a:t>
                      </a:r>
                      <a:r>
                        <a:rPr lang="en-US" sz="2000">
                          <a:effectLst/>
                        </a:rPr>
                        <a:t> 60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43075" algn="l"/>
                        </a:tabLst>
                      </a:pPr>
                      <a:r>
                        <a:rPr lang="en-US" sz="2000" dirty="0">
                          <a:effectLst/>
                        </a:rPr>
                        <a:t>24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43075" algn="l"/>
                        </a:tabLst>
                      </a:pPr>
                      <a:r>
                        <a:rPr lang="en-US" sz="2000">
                          <a:effectLst/>
                        </a:rPr>
                        <a:t>40-59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43075" algn="l"/>
                        </a:tabLst>
                      </a:pPr>
                      <a:r>
                        <a:rPr lang="en-US" sz="2000" dirty="0">
                          <a:effectLst/>
                        </a:rPr>
                        <a:t>36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43075" algn="l"/>
                        </a:tabLst>
                      </a:pPr>
                      <a:r>
                        <a:rPr lang="en-US" sz="2000">
                          <a:effectLst/>
                        </a:rPr>
                        <a:t>20-39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43075" algn="l"/>
                        </a:tabLst>
                      </a:pPr>
                      <a:r>
                        <a:rPr lang="en-US" sz="2000" dirty="0">
                          <a:effectLst/>
                        </a:rPr>
                        <a:t>48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43075" algn="l"/>
                        </a:tabLst>
                      </a:pPr>
                      <a:r>
                        <a:rPr lang="en-US" sz="2000" dirty="0">
                          <a:effectLst/>
                        </a:rPr>
                        <a:t>&lt;20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43075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Wait until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43075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Trough &lt; 1 mcg/mL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64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933893"/>
              </p:ext>
            </p:extLst>
          </p:nvPr>
        </p:nvGraphicFramePr>
        <p:xfrm>
          <a:off x="225374" y="173198"/>
          <a:ext cx="8722346" cy="6400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87679"/>
                <a:gridCol w="6434667"/>
              </a:tblGrid>
              <a:tr h="2664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Aminoglycoside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Values</a:t>
                      </a:r>
                      <a:endParaRPr lang="en-US" sz="1600" dirty="0"/>
                    </a:p>
                  </a:txBody>
                  <a:tcPr/>
                </a:tc>
              </a:tr>
              <a:tr h="2664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to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30S</a:t>
                      </a:r>
                      <a:r>
                        <a:rPr lang="en-US" sz="1600" baseline="0" dirty="0" smtClean="0"/>
                        <a:t> 50S ribosomal subunit </a:t>
                      </a:r>
                      <a:r>
                        <a:rPr lang="en-US" sz="1600" baseline="0" dirty="0" smtClean="0">
                          <a:sym typeface="Wingdings"/>
                        </a:rPr>
                        <a:t> inhibit protein synth</a:t>
                      </a:r>
                      <a:endParaRPr lang="en-US" sz="1600" dirty="0"/>
                    </a:p>
                  </a:txBody>
                  <a:tcPr/>
                </a:tc>
              </a:tr>
              <a:tr h="16651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Often in combo</a:t>
                      </a:r>
                      <a:r>
                        <a:rPr lang="en-US" sz="1600" baseline="0" dirty="0" smtClean="0"/>
                        <a:t> with beta-lactam</a:t>
                      </a:r>
                      <a:endParaRPr lang="en-US" sz="1600" dirty="0" smtClean="0"/>
                    </a:p>
                    <a:p>
                      <a:r>
                        <a:rPr lang="en-US" sz="1600" baseline="0" dirty="0" smtClean="0"/>
                        <a:t>  </a:t>
                      </a:r>
                      <a:r>
                        <a:rPr lang="en-US" sz="1600" dirty="0" smtClean="0"/>
                        <a:t>Gram –   E.</a:t>
                      </a:r>
                      <a:r>
                        <a:rPr lang="en-US" sz="1600" baseline="0" dirty="0" smtClean="0"/>
                        <a:t> coli, </a:t>
                      </a:r>
                      <a:r>
                        <a:rPr lang="en-US" sz="1600" baseline="0" dirty="0" smtClean="0"/>
                        <a:t>pseudomonas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  Gram +   Strep, Staph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aseline="0" dirty="0" smtClean="0"/>
                        <a:t>Sepsis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aseline="0" dirty="0" smtClean="0"/>
                        <a:t>Respiratory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aseline="0" dirty="0" smtClean="0"/>
                        <a:t>UTI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aseline="0" dirty="0" smtClean="0"/>
                        <a:t>Endocarditis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aseline="0" dirty="0" smtClean="0"/>
                        <a:t>Osteo</a:t>
                      </a:r>
                      <a:endParaRPr lang="en-US" sz="1600" dirty="0" smtClean="0"/>
                    </a:p>
                  </a:txBody>
                  <a:tcPr/>
                </a:tc>
              </a:tr>
              <a:tr h="4662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 mg/kg IV q8-12h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Concentration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dependent</a:t>
                      </a:r>
                      <a:r>
                        <a:rPr lang="en-US" sz="1600" dirty="0" smtClean="0"/>
                        <a:t> killing (</a:t>
                      </a:r>
                      <a:r>
                        <a:rPr lang="en-US" sz="1600" dirty="0" err="1" smtClean="0"/>
                        <a:t>vanco</a:t>
                      </a:r>
                      <a:r>
                        <a:rPr lang="en-US" sz="1600" dirty="0" smtClean="0"/>
                        <a:t> is time dependent</a:t>
                      </a:r>
                      <a:r>
                        <a:rPr lang="en-US" sz="1600" dirty="0" smtClean="0"/>
                        <a:t>) </a:t>
                      </a:r>
                      <a:r>
                        <a:rPr lang="en-US" sz="1600" dirty="0" smtClean="0">
                          <a:sym typeface="Wingdings"/>
                        </a:rPr>
                        <a:t>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check peaks</a:t>
                      </a: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Round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to nearest 10 mg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62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 not obese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IBW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ym typeface="Wingdings"/>
                        </a:rPr>
                        <a:t> CrCl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If        obese ABW </a:t>
                      </a:r>
                      <a:r>
                        <a:rPr lang="en-US" sz="1600" dirty="0" smtClean="0">
                          <a:sym typeface="Wingdings"/>
                        </a:rPr>
                        <a:t> CrCl</a:t>
                      </a:r>
                      <a:endParaRPr lang="en-US" sz="1600" dirty="0"/>
                    </a:p>
                  </a:txBody>
                  <a:tcPr/>
                </a:tc>
              </a:tr>
              <a:tr h="18649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Ototoxicity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/>
                        <a:t>Increase Aminoglycoside</a:t>
                      </a:r>
                      <a:r>
                        <a:rPr lang="en-US" sz="1600" baseline="0" dirty="0" smtClean="0"/>
                        <a:t> concentration:</a:t>
                      </a:r>
                      <a:endParaRPr lang="en-US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 smtClean="0"/>
                        <a:t>Advanced stage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 smtClean="0"/>
                        <a:t>Impaired renal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 smtClean="0"/>
                        <a:t>Dehydration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 smtClean="0"/>
                        <a:t>Elevated peak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 smtClean="0"/>
                        <a:t>Total daily dose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 smtClean="0"/>
                        <a:t>Duration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 smtClean="0"/>
                        <a:t>Cisplatin/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diuretics/Amphotericin/Cyclosporine</a:t>
                      </a: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 smtClean="0"/>
                        <a:t>dialysis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18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Seizure 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3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02767" y="992116"/>
            <a:ext cx="19169" cy="5213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2767" y="6205378"/>
            <a:ext cx="68865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1449" y="6205377"/>
            <a:ext cx="65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382184" y="3234336"/>
            <a:ext cx="152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Concentration</a:t>
            </a:r>
            <a:endParaRPr lang="en-US" dirty="0"/>
          </a:p>
        </p:txBody>
      </p:sp>
      <p:cxnSp>
        <p:nvCxnSpPr>
          <p:cNvPr id="12" name="Straight Connector 11"/>
          <p:cNvCxnSpPr>
            <a:stCxn id="22" idx="0"/>
            <a:endCxn id="25" idx="1"/>
          </p:cNvCxnSpPr>
          <p:nvPr/>
        </p:nvCxnSpPr>
        <p:spPr>
          <a:xfrm flipV="1">
            <a:off x="586481" y="2888572"/>
            <a:ext cx="3985307" cy="3316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86481" y="4259384"/>
            <a:ext cx="5783059" cy="1945993"/>
          </a:xfrm>
          <a:custGeom>
            <a:avLst/>
            <a:gdLst>
              <a:gd name="connsiteX0" fmla="*/ 0 w 5204986"/>
              <a:gd name="connsiteY0" fmla="*/ 1975786 h 1975786"/>
              <a:gd name="connsiteX1" fmla="*/ 2288939 w 5204986"/>
              <a:gd name="connsiteY1" fmla="*/ 313716 h 1975786"/>
              <a:gd name="connsiteX2" fmla="*/ 5204986 w 5204986"/>
              <a:gd name="connsiteY2" fmla="*/ 118 h 1975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4986" h="1975786">
                <a:moveTo>
                  <a:pt x="0" y="1975786"/>
                </a:moveTo>
                <a:cubicBezTo>
                  <a:pt x="710720" y="1309390"/>
                  <a:pt x="1421441" y="642994"/>
                  <a:pt x="2288939" y="313716"/>
                </a:cubicBezTo>
                <a:cubicBezTo>
                  <a:pt x="3156437" y="-15562"/>
                  <a:pt x="5204986" y="118"/>
                  <a:pt x="5204986" y="118"/>
                </a:cubicBez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21936" y="1201481"/>
            <a:ext cx="2881795" cy="4855442"/>
          </a:xfrm>
          <a:custGeom>
            <a:avLst/>
            <a:gdLst>
              <a:gd name="connsiteX0" fmla="*/ 0 w 2881795"/>
              <a:gd name="connsiteY0" fmla="*/ 4477033 h 4477033"/>
              <a:gd name="connsiteX1" fmla="*/ 2246823 w 2881795"/>
              <a:gd name="connsiteY1" fmla="*/ 2442018 h 4477033"/>
              <a:gd name="connsiteX2" fmla="*/ 2881795 w 2881795"/>
              <a:gd name="connsiteY2" fmla="*/ 0 h 447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795" h="4477033">
                <a:moveTo>
                  <a:pt x="0" y="4477033"/>
                </a:moveTo>
                <a:cubicBezTo>
                  <a:pt x="883262" y="3832611"/>
                  <a:pt x="1766524" y="3188190"/>
                  <a:pt x="2246823" y="2442018"/>
                </a:cubicBezTo>
                <a:cubicBezTo>
                  <a:pt x="2727122" y="1695846"/>
                  <a:pt x="2767826" y="428710"/>
                  <a:pt x="2881795" y="0"/>
                </a:cubicBezTo>
              </a:path>
            </a:pathLst>
          </a:cu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1788" y="1595910"/>
            <a:ext cx="25314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Linear:</a:t>
            </a:r>
            <a:r>
              <a:rPr lang="en-US" dirty="0" smtClean="0"/>
              <a:t> </a:t>
            </a:r>
          </a:p>
          <a:p>
            <a:r>
              <a:rPr lang="en-US" dirty="0" smtClean="0"/>
              <a:t>Valproic Acid  (Unbound)</a:t>
            </a:r>
          </a:p>
          <a:p>
            <a:r>
              <a:rPr lang="en-US" dirty="0" smtClean="0"/>
              <a:t>Phenobarbital</a:t>
            </a:r>
          </a:p>
          <a:p>
            <a:r>
              <a:rPr lang="en-US" dirty="0" smtClean="0"/>
              <a:t>Lamotrigine </a:t>
            </a:r>
          </a:p>
          <a:p>
            <a:r>
              <a:rPr lang="en-US" dirty="0" smtClean="0"/>
              <a:t>Levetiracetam</a:t>
            </a:r>
          </a:p>
          <a:p>
            <a:r>
              <a:rPr lang="en-US" dirty="0" smtClean="0"/>
              <a:t>Oxcarbazepine</a:t>
            </a:r>
          </a:p>
          <a:p>
            <a:r>
              <a:rPr lang="en-US" dirty="0" smtClean="0"/>
              <a:t>Pregabalin</a:t>
            </a:r>
          </a:p>
          <a:p>
            <a:r>
              <a:rPr lang="en-US" dirty="0" smtClean="0"/>
              <a:t>Topiramate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85205" y="555150"/>
            <a:ext cx="4762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Michaelis- Menton</a:t>
            </a:r>
            <a:endParaRPr lang="en-US" dirty="0"/>
          </a:p>
          <a:p>
            <a:r>
              <a:rPr lang="en-US" dirty="0" smtClean="0"/>
              <a:t>Phenytoin: Can’t clear fast enough </a:t>
            </a:r>
            <a:r>
              <a:rPr lang="en-US" dirty="0" smtClean="0">
                <a:sym typeface="Wingdings"/>
              </a:rPr>
              <a:t> shoots </a:t>
            </a:r>
            <a:r>
              <a:rPr lang="en-US" dirty="0" smtClean="0">
                <a:sym typeface="Wingdings"/>
              </a:rPr>
              <a:t>up</a:t>
            </a:r>
          </a:p>
          <a:p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   low albumin levels &lt; 4.4  shoots up</a:t>
            </a: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749107" y="4656402"/>
            <a:ext cx="61478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Non-Linear</a:t>
            </a:r>
          </a:p>
          <a:p>
            <a:r>
              <a:rPr lang="en-US" dirty="0" smtClean="0">
                <a:sym typeface="Wingdings"/>
              </a:rPr>
              <a:t>Carbamazepine: Auto-Induction</a:t>
            </a:r>
            <a:endParaRPr lang="en-US" dirty="0" smtClean="0"/>
          </a:p>
          <a:p>
            <a:r>
              <a:rPr lang="en-US" dirty="0" smtClean="0"/>
              <a:t>Valproic Acid: Protein bound </a:t>
            </a:r>
            <a:r>
              <a:rPr lang="en-US" dirty="0" smtClean="0">
                <a:sym typeface="Wingdings"/>
              </a:rPr>
              <a:t> body recognizes  clears more</a:t>
            </a:r>
          </a:p>
          <a:p>
            <a:r>
              <a:rPr lang="en-US" dirty="0" smtClean="0">
                <a:sym typeface="Wingdings"/>
              </a:rPr>
              <a:t>Gabapentin: </a:t>
            </a:r>
            <a:r>
              <a:rPr lang="en-US" dirty="0" smtClean="0"/>
              <a:t>Protein bound </a:t>
            </a:r>
            <a:r>
              <a:rPr lang="en-US" dirty="0" smtClean="0">
                <a:sym typeface="Wingdings"/>
              </a:rPr>
              <a:t> body recognizes  clears more</a:t>
            </a:r>
          </a:p>
          <a:p>
            <a:r>
              <a:rPr lang="en-US" dirty="0" smtClean="0">
                <a:sym typeface="Wingdings"/>
              </a:rPr>
              <a:t>Rufinamide: </a:t>
            </a:r>
            <a:r>
              <a:rPr lang="en-US" dirty="0" smtClean="0"/>
              <a:t>Protein bound </a:t>
            </a:r>
            <a:r>
              <a:rPr lang="en-US" dirty="0" smtClean="0">
                <a:sym typeface="Wingdings"/>
              </a:rPr>
              <a:t> body recognizes  clears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73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148" y="604673"/>
            <a:ext cx="629135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Phenytoin</a:t>
            </a:r>
          </a:p>
          <a:p>
            <a:endParaRPr lang="en-US" sz="2400" dirty="0" smtClean="0"/>
          </a:p>
          <a:p>
            <a:r>
              <a:rPr lang="en-US" sz="2400" u="sng" dirty="0" smtClean="0"/>
              <a:t>Loading dose: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if Normal: use actual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if Obese use </a:t>
            </a:r>
            <a:r>
              <a:rPr lang="en-US" sz="2400" dirty="0" smtClean="0">
                <a:solidFill>
                  <a:srgbClr val="FF0000"/>
                </a:solidFill>
              </a:rPr>
              <a:t>ABW</a:t>
            </a:r>
            <a:r>
              <a:rPr lang="en-US" sz="2400" dirty="0" smtClean="0"/>
              <a:t> = IBW </a:t>
            </a:r>
            <a:r>
              <a:rPr lang="en-US" sz="2400" dirty="0"/>
              <a:t>+ (</a:t>
            </a:r>
            <a:r>
              <a:rPr lang="en-US" sz="2400" dirty="0">
                <a:solidFill>
                  <a:srgbClr val="FF0000"/>
                </a:solidFill>
              </a:rPr>
              <a:t>1.33</a:t>
            </a:r>
            <a:r>
              <a:rPr lang="en-US" sz="2400" dirty="0"/>
              <a:t>)(TBW – IBW)  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Shortcut: 15 mg/kg</a:t>
            </a:r>
          </a:p>
          <a:p>
            <a:r>
              <a:rPr lang="en-US" sz="2400" dirty="0" smtClean="0"/>
              <a:t>	Max: 50 mg/min. Monitor BP q5min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u="sng" dirty="0" smtClean="0"/>
              <a:t>Maintenance dose: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if normal: use actual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if Obese use </a:t>
            </a:r>
            <a:r>
              <a:rPr lang="en-US" sz="2400" dirty="0" smtClean="0">
                <a:solidFill>
                  <a:srgbClr val="FF0000"/>
                </a:solidFill>
              </a:rPr>
              <a:t>IBW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3807" y="4720015"/>
            <a:ext cx="2475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dirty="0"/>
              <a:t> </a:t>
            </a:r>
            <a:r>
              <a:rPr lang="en-US" u="sng" dirty="0"/>
              <a:t>(</a:t>
            </a:r>
            <a:r>
              <a:rPr lang="en-US" u="sng" dirty="0" err="1"/>
              <a:t>Vmax</a:t>
            </a:r>
            <a:r>
              <a:rPr lang="en-US" u="sng" dirty="0"/>
              <a:t> * </a:t>
            </a:r>
            <a:r>
              <a:rPr lang="en-US" u="sng" dirty="0" err="1"/>
              <a:t>Css</a:t>
            </a:r>
            <a:r>
              <a:rPr lang="en-US" u="sng" dirty="0"/>
              <a:t>) </a:t>
            </a:r>
          </a:p>
          <a:p>
            <a:pPr lvl="0" algn="ctr">
              <a:defRPr/>
            </a:pPr>
            <a:r>
              <a:rPr lang="en-US" dirty="0" smtClean="0"/>
              <a:t>S </a:t>
            </a:r>
            <a:r>
              <a:rPr lang="en-US" dirty="0"/>
              <a:t>( Km + </a:t>
            </a:r>
            <a:r>
              <a:rPr lang="en-US" dirty="0" err="1"/>
              <a:t>Css</a:t>
            </a:r>
            <a:r>
              <a:rPr lang="en-US" dirty="0" smtClean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9606" y="4720015"/>
            <a:ext cx="2172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/>
              <a:t>V max = 7 mg/kg/</a:t>
            </a:r>
            <a:r>
              <a:rPr lang="en-US" dirty="0" smtClean="0"/>
              <a:t>day</a:t>
            </a:r>
          </a:p>
          <a:p>
            <a:pPr lvl="0">
              <a:defRPr/>
            </a:pPr>
            <a:r>
              <a:rPr lang="en-US" dirty="0" smtClean="0"/>
              <a:t>Km = 4mg/L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03649" y="4838154"/>
            <a:ext cx="69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MD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5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0308"/>
              </p:ext>
            </p:extLst>
          </p:nvPr>
        </p:nvGraphicFramePr>
        <p:xfrm>
          <a:off x="335579" y="162449"/>
          <a:ext cx="8649663" cy="435982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50668"/>
                <a:gridCol w="6798995"/>
              </a:tblGrid>
              <a:tr h="26538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Phenytoin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Michaelis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smtClean="0"/>
                        <a:t>– Menton Kinetics</a:t>
                      </a:r>
                    </a:p>
                  </a:txBody>
                  <a:tcPr/>
                </a:tc>
              </a:tr>
              <a:tr h="458386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Equation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</a:txBody>
                  <a:tcPr/>
                </a:tc>
              </a:tr>
              <a:tr h="4583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 max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 mg/kg/day</a:t>
                      </a:r>
                    </a:p>
                    <a:p>
                      <a:r>
                        <a:rPr lang="en-US" sz="1600" dirty="0" smtClean="0"/>
                        <a:t>Range</a:t>
                      </a:r>
                      <a:r>
                        <a:rPr lang="en-US" sz="1600" baseline="0" dirty="0" smtClean="0"/>
                        <a:t>: 100 – 1000 mg/day</a:t>
                      </a:r>
                      <a:endParaRPr lang="en-US" sz="1600" dirty="0" smtClean="0"/>
                    </a:p>
                  </a:txBody>
                  <a:tcPr/>
                </a:tc>
              </a:tr>
              <a:tr h="4583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 mg/L</a:t>
                      </a:r>
                    </a:p>
                  </a:txBody>
                  <a:tcPr/>
                </a:tc>
              </a:tr>
              <a:tr h="4583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Phenytoin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lvls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Bound: 10 – 20 mcg/mL </a:t>
                      </a:r>
                      <a:br>
                        <a:rPr lang="en-US" sz="16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Free:    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 – 2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    mcg/mL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6538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0.7 L/kg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583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Protein binding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90% protein bound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HyPOalbuminemia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&lt; 4.4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leads to increase phenytoin levels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538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CrCl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More free phenytoin when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CrCl &lt; 10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83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D-</a:t>
                      </a:r>
                      <a:r>
                        <a:rPr lang="en-US" sz="1600" dirty="0" smtClean="0"/>
                        <a:t>D with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warfarin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 term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 protein binding  displace 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increase INR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term 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phenytoin induce warfarin metabolism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87397" y="610163"/>
            <a:ext cx="244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Clearance =   --------------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03206" y="492931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 max</a:t>
            </a:r>
          </a:p>
          <a:p>
            <a:pPr algn="ctr"/>
            <a:r>
              <a:rPr lang="en-US" dirty="0" smtClean="0"/>
              <a:t>Km + C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6436739" y="568763"/>
            <a:ext cx="332154" cy="543206"/>
          </a:xfrm>
          <a:custGeom>
            <a:avLst/>
            <a:gdLst>
              <a:gd name="connsiteX0" fmla="*/ 0 w 2881795"/>
              <a:gd name="connsiteY0" fmla="*/ 4477033 h 4477033"/>
              <a:gd name="connsiteX1" fmla="*/ 2246823 w 2881795"/>
              <a:gd name="connsiteY1" fmla="*/ 2442018 h 4477033"/>
              <a:gd name="connsiteX2" fmla="*/ 2881795 w 2881795"/>
              <a:gd name="connsiteY2" fmla="*/ 0 h 447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795" h="4477033">
                <a:moveTo>
                  <a:pt x="0" y="4477033"/>
                </a:moveTo>
                <a:cubicBezTo>
                  <a:pt x="883262" y="3832611"/>
                  <a:pt x="1766524" y="3188190"/>
                  <a:pt x="2246823" y="2442018"/>
                </a:cubicBezTo>
                <a:cubicBezTo>
                  <a:pt x="2727122" y="1695846"/>
                  <a:pt x="2767826" y="428710"/>
                  <a:pt x="2881795" y="0"/>
                </a:cubicBezTo>
              </a:path>
            </a:pathLst>
          </a:cu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5364" y="1584507"/>
            <a:ext cx="158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</a:t>
            </a:r>
            <a:r>
              <a:rPr lang="en-US" dirty="0" smtClean="0">
                <a:solidFill>
                  <a:srgbClr val="FF0000"/>
                </a:solidFill>
              </a:rPr>
              <a:t>Albumin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4925" y="25028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&gt; 4.4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2130" y="2502815"/>
            <a:ext cx="146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 4.4 </a:t>
            </a:r>
            <a:r>
              <a:rPr lang="en-US" dirty="0" smtClean="0"/>
              <a:t>(2.5 – 3)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flipH="1">
            <a:off x="1718091" y="1953839"/>
            <a:ext cx="1230444" cy="548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  <a:endCxn id="6" idx="0"/>
          </p:cNvCxnSpPr>
          <p:nvPr/>
        </p:nvCxnSpPr>
        <p:spPr>
          <a:xfrm>
            <a:off x="2948535" y="1953839"/>
            <a:ext cx="1496015" cy="548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4576" y="3382046"/>
            <a:ext cx="1987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90% Protein </a:t>
            </a:r>
            <a:r>
              <a:rPr lang="en-US" dirty="0" smtClean="0"/>
              <a:t>Bound</a:t>
            </a:r>
          </a:p>
          <a:p>
            <a:pPr algn="ctr"/>
            <a:r>
              <a:rPr lang="en-US" dirty="0" smtClean="0"/>
              <a:t>10% free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51035" y="3382046"/>
            <a:ext cx="1987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80% Protein </a:t>
            </a:r>
            <a:r>
              <a:rPr lang="en-US" dirty="0" smtClean="0"/>
              <a:t>Bound</a:t>
            </a:r>
          </a:p>
          <a:p>
            <a:pPr algn="ctr"/>
            <a:r>
              <a:rPr lang="en-US" dirty="0" smtClean="0"/>
              <a:t>20% free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>
            <a:off x="1718091" y="2872147"/>
            <a:ext cx="0" cy="5098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>
            <a:off x="4444550" y="2872147"/>
            <a:ext cx="0" cy="5098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9775" y="195384"/>
            <a:ext cx="451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Phenytoin Adjusted Phenytoin Concentrations</a:t>
            </a:r>
            <a:endParaRPr lang="en-US" dirty="0" smtClean="0"/>
          </a:p>
          <a:p>
            <a:pPr algn="ctr"/>
            <a:r>
              <a:rPr lang="en-US" dirty="0" smtClean="0"/>
              <a:t>Total Therapeutic Levels  10 – 20 mcg/mL</a:t>
            </a:r>
          </a:p>
          <a:p>
            <a:pPr algn="ctr"/>
            <a:r>
              <a:rPr lang="en-US" dirty="0" smtClean="0"/>
              <a:t>Free Therapeutic Levels    1 – 2 mcg/mL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2"/>
            <a:endCxn id="4" idx="0"/>
          </p:cNvCxnSpPr>
          <p:nvPr/>
        </p:nvCxnSpPr>
        <p:spPr>
          <a:xfrm>
            <a:off x="2939368" y="1118714"/>
            <a:ext cx="9167" cy="46579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4565" y="4542353"/>
            <a:ext cx="101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CrCl &gt; 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85105" y="4640046"/>
            <a:ext cx="101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CrCl &lt; 10</a:t>
            </a:r>
            <a:endParaRPr lang="en-US" dirty="0"/>
          </a:p>
        </p:txBody>
      </p:sp>
      <p:cxnSp>
        <p:nvCxnSpPr>
          <p:cNvPr id="22" name="Straight Connector 21"/>
          <p:cNvCxnSpPr>
            <a:stCxn id="10" idx="2"/>
            <a:endCxn id="19" idx="0"/>
          </p:cNvCxnSpPr>
          <p:nvPr/>
        </p:nvCxnSpPr>
        <p:spPr>
          <a:xfrm flipH="1">
            <a:off x="2163366" y="4028377"/>
            <a:ext cx="2281184" cy="5139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  <a:endCxn id="20" idx="0"/>
          </p:cNvCxnSpPr>
          <p:nvPr/>
        </p:nvCxnSpPr>
        <p:spPr>
          <a:xfrm>
            <a:off x="4444550" y="4028377"/>
            <a:ext cx="2349356" cy="6116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5449" y="5437215"/>
            <a:ext cx="360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Adjusted C = -------------------------------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85056" y="5437215"/>
            <a:ext cx="339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Adjusted C = ----------------------------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55311" y="5308823"/>
            <a:ext cx="2112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0.2 </a:t>
            </a:r>
            <a:r>
              <a:rPr lang="en-US" dirty="0" smtClean="0"/>
              <a:t>* albumin) + 0.1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85105" y="5328361"/>
            <a:ext cx="2112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0.1 </a:t>
            </a:r>
            <a:r>
              <a:rPr lang="en-US" dirty="0" smtClean="0"/>
              <a:t>* albumin) + 0.1</a:t>
            </a:r>
            <a:endParaRPr lang="en-US" dirty="0"/>
          </a:p>
        </p:txBody>
      </p:sp>
      <p:sp>
        <p:nvSpPr>
          <p:cNvPr id="34" name="Left Brace 33"/>
          <p:cNvSpPr/>
          <p:nvPr/>
        </p:nvSpPr>
        <p:spPr>
          <a:xfrm rot="5400000">
            <a:off x="6675915" y="3346439"/>
            <a:ext cx="275881" cy="365760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 rot="5400000">
            <a:off x="2043618" y="3318518"/>
            <a:ext cx="275881" cy="365760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0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15714"/>
              </p:ext>
            </p:extLst>
          </p:nvPr>
        </p:nvGraphicFramePr>
        <p:xfrm>
          <a:off x="468924" y="629921"/>
          <a:ext cx="8342922" cy="5770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85999"/>
                <a:gridCol w="60569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Kinetics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 = k</a:t>
                      </a:r>
                      <a:r>
                        <a:rPr lang="en-US" baseline="0" dirty="0" smtClean="0"/>
                        <a:t> * Vd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</a:t>
                      </a:r>
                      <a:r>
                        <a:rPr lang="en-US" dirty="0" smtClean="0"/>
                        <a:t>alproic Acid  (Unbound)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Phenobarbital</a:t>
                      </a:r>
                      <a:r>
                        <a:rPr lang="en-US" dirty="0" smtClean="0"/>
                        <a:t>: trough: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 – 40 mcg/mL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sedating but long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half life (take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at night)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give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phenobarb loading dose to bypass reaching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slowly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   Loading dose: 1 gram over 24 hours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Lamotrigine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Levetiracetam (Keppra):</a:t>
                      </a:r>
                      <a:r>
                        <a:rPr lang="en-US" baseline="0" dirty="0" smtClean="0"/>
                        <a:t> Good b/c hepatic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Oxcarbazepine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Pregabalin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Topiramate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Vigabatrin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line b/c vision</a:t>
                      </a:r>
                      <a:r>
                        <a:rPr lang="en-US" baseline="0" dirty="0" smtClean="0"/>
                        <a:t> issue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1113693" y="2256304"/>
            <a:ext cx="570659" cy="459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63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154" y="14050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Non-Linear Kinetics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540000" y="140508"/>
            <a:ext cx="1328616" cy="536302"/>
          </a:xfrm>
          <a:custGeom>
            <a:avLst/>
            <a:gdLst>
              <a:gd name="connsiteX0" fmla="*/ 0 w 5204986"/>
              <a:gd name="connsiteY0" fmla="*/ 1975786 h 1975786"/>
              <a:gd name="connsiteX1" fmla="*/ 2288939 w 5204986"/>
              <a:gd name="connsiteY1" fmla="*/ 313716 h 1975786"/>
              <a:gd name="connsiteX2" fmla="*/ 5204986 w 5204986"/>
              <a:gd name="connsiteY2" fmla="*/ 118 h 1975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4986" h="1975786">
                <a:moveTo>
                  <a:pt x="0" y="1975786"/>
                </a:moveTo>
                <a:cubicBezTo>
                  <a:pt x="710720" y="1309390"/>
                  <a:pt x="1421441" y="642994"/>
                  <a:pt x="2288939" y="313716"/>
                </a:cubicBezTo>
                <a:cubicBezTo>
                  <a:pt x="3156437" y="-15562"/>
                  <a:pt x="5204986" y="118"/>
                  <a:pt x="5204986" y="118"/>
                </a:cubicBez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84380"/>
              </p:ext>
            </p:extLst>
          </p:nvPr>
        </p:nvGraphicFramePr>
        <p:xfrm>
          <a:off x="332154" y="3187433"/>
          <a:ext cx="6296300" cy="1381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430357"/>
                <a:gridCol w="48659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Valproic Acid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al-PRO-ic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PROtein</a:t>
                      </a:r>
                      <a:r>
                        <a:rPr lang="en-US" dirty="0" smtClean="0"/>
                        <a:t> bound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/>
                        </a:rPr>
                        <a:t> b</a:t>
                      </a:r>
                      <a:r>
                        <a:rPr lang="en-US" dirty="0" smtClean="0"/>
                        <a:t>ody recognizes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/>
                        </a:rPr>
                        <a:t> c</a:t>
                      </a:r>
                      <a:r>
                        <a:rPr lang="en-US" dirty="0" smtClean="0"/>
                        <a:t>lears more</a:t>
                      </a:r>
                    </a:p>
                    <a:p>
                      <a:r>
                        <a:rPr lang="en-US" dirty="0" smtClean="0"/>
                        <a:t>Unbound follows</a:t>
                      </a:r>
                      <a:r>
                        <a:rPr lang="en-US" baseline="0" dirty="0" smtClean="0"/>
                        <a:t> linear kinetics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50 – 150 mcg/mL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078" y="3240107"/>
            <a:ext cx="1872077" cy="1449126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17182"/>
              </p:ext>
            </p:extLst>
          </p:nvPr>
        </p:nvGraphicFramePr>
        <p:xfrm>
          <a:off x="332154" y="5021379"/>
          <a:ext cx="8460154" cy="1554479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93845"/>
                <a:gridCol w="71663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Gabapentin </a:t>
                      </a:r>
                    </a:p>
                    <a:p>
                      <a:r>
                        <a:rPr lang="en-US" dirty="0" smtClean="0"/>
                        <a:t>  &amp; </a:t>
                      </a:r>
                    </a:p>
                    <a:p>
                      <a:r>
                        <a:rPr lang="en-US" dirty="0" smtClean="0"/>
                        <a:t>Rufinamide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Protein</a:t>
                      </a:r>
                      <a:r>
                        <a:rPr lang="en-US" dirty="0" smtClean="0"/>
                        <a:t> bound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/>
                        </a:rPr>
                        <a:t> </a:t>
                      </a:r>
                      <a:r>
                        <a:rPr lang="en-US" dirty="0" smtClean="0"/>
                        <a:t>Body recognizes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/>
                        </a:rPr>
                        <a:t> </a:t>
                      </a:r>
                      <a:r>
                        <a:rPr lang="en-US" dirty="0" smtClean="0"/>
                        <a:t>Clears more</a:t>
                      </a:r>
                    </a:p>
                    <a:p>
                      <a:r>
                        <a:rPr lang="en-US" dirty="0" smtClean="0"/>
                        <a:t>High doses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&gt; 3600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mg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smtClean="0">
                          <a:sym typeface="Wingdings"/>
                        </a:rPr>
                        <a:t> absorb less  fix by increasing</a:t>
                      </a:r>
                      <a:r>
                        <a:rPr lang="en-US" baseline="0" dirty="0" smtClean="0">
                          <a:sym typeface="Wingdings"/>
                        </a:rPr>
                        <a:t> frequency to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 q6h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36327"/>
              </p:ext>
            </p:extLst>
          </p:nvPr>
        </p:nvGraphicFramePr>
        <p:xfrm>
          <a:off x="332155" y="633126"/>
          <a:ext cx="6564923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774461"/>
                <a:gridCol w="37904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Carbamazepine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Auto-Induction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3A4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 – 12 mcg/mL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 Auto-Induction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21-28 days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Therapeutic Concentration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– 12 mg/L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</a:t>
                      </a:r>
                      <a:r>
                        <a:rPr lang="en-US" baseline="0" dirty="0" smtClean="0"/>
                        <a:t> in Concentration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10%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decrease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due to auto induction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653" y="1133166"/>
            <a:ext cx="1890346" cy="14632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428696" y="994462"/>
            <a:ext cx="1199758" cy="131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5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477" y="282258"/>
            <a:ext cx="3963315" cy="564517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Vancomycin</a:t>
            </a:r>
            <a:endParaRPr lang="en-US" sz="40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942019" y="564517"/>
            <a:ext cx="40212" cy="5049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929312" y="5580382"/>
            <a:ext cx="6820003" cy="33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012440" y="1848607"/>
            <a:ext cx="2646736" cy="3584865"/>
          </a:xfrm>
          <a:custGeom>
            <a:avLst/>
            <a:gdLst>
              <a:gd name="connsiteX0" fmla="*/ 0 w 1058384"/>
              <a:gd name="connsiteY0" fmla="*/ 2630764 h 2630764"/>
              <a:gd name="connsiteX1" fmla="*/ 705589 w 1058384"/>
              <a:gd name="connsiteY1" fmla="*/ 319773 h 2630764"/>
              <a:gd name="connsiteX2" fmla="*/ 1058384 w 1058384"/>
              <a:gd name="connsiteY2" fmla="*/ 19873 h 263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8384" h="2630764">
                <a:moveTo>
                  <a:pt x="0" y="2630764"/>
                </a:moveTo>
                <a:cubicBezTo>
                  <a:pt x="264596" y="1692842"/>
                  <a:pt x="529192" y="754921"/>
                  <a:pt x="705589" y="319773"/>
                </a:cubicBezTo>
                <a:cubicBezTo>
                  <a:pt x="881986" y="-115375"/>
                  <a:pt x="1058384" y="19873"/>
                  <a:pt x="1058384" y="19873"/>
                </a:cubicBezTo>
              </a:path>
            </a:pathLst>
          </a:cu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11264" y="5627033"/>
            <a:ext cx="96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’ = 1 hr </a:t>
            </a:r>
          </a:p>
          <a:p>
            <a:pPr algn="ctr"/>
            <a:r>
              <a:rPr lang="en-US" dirty="0" smtClean="0"/>
              <a:t>Infusion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Redman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84261" y="1141631"/>
            <a:ext cx="2481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Peak:</a:t>
            </a:r>
          </a:p>
          <a:p>
            <a:pPr algn="ctr"/>
            <a:r>
              <a:rPr lang="en-US" dirty="0" smtClean="0"/>
              <a:t>2 hr after administration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372458" y="2875504"/>
            <a:ext cx="0" cy="2776050"/>
          </a:xfrm>
          <a:prstGeom prst="line">
            <a:avLst/>
          </a:prstGeom>
          <a:ln>
            <a:solidFill>
              <a:schemeClr val="accent1">
                <a:alpha val="54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77403" y="1866248"/>
            <a:ext cx="0" cy="3747682"/>
          </a:xfrm>
          <a:prstGeom prst="line">
            <a:avLst/>
          </a:prstGeom>
          <a:ln>
            <a:solidFill>
              <a:schemeClr val="accent1">
                <a:alpha val="54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6723027" y="1787962"/>
            <a:ext cx="2026288" cy="2462563"/>
          </a:xfrm>
          <a:custGeom>
            <a:avLst/>
            <a:gdLst>
              <a:gd name="connsiteX0" fmla="*/ 0 w 1058384"/>
              <a:gd name="connsiteY0" fmla="*/ 2630764 h 2630764"/>
              <a:gd name="connsiteX1" fmla="*/ 705589 w 1058384"/>
              <a:gd name="connsiteY1" fmla="*/ 319773 h 2630764"/>
              <a:gd name="connsiteX2" fmla="*/ 1058384 w 1058384"/>
              <a:gd name="connsiteY2" fmla="*/ 19873 h 263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8384" h="2630764">
                <a:moveTo>
                  <a:pt x="0" y="2630764"/>
                </a:moveTo>
                <a:cubicBezTo>
                  <a:pt x="264596" y="1692842"/>
                  <a:pt x="529192" y="754921"/>
                  <a:pt x="705589" y="319773"/>
                </a:cubicBezTo>
                <a:cubicBezTo>
                  <a:pt x="881986" y="-115375"/>
                  <a:pt x="1058384" y="19873"/>
                  <a:pt x="1058384" y="19873"/>
                </a:cubicBezTo>
              </a:path>
            </a:pathLst>
          </a:cu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4659176" y="1866249"/>
            <a:ext cx="2063850" cy="2417824"/>
          </a:xfrm>
          <a:custGeom>
            <a:avLst/>
            <a:gdLst>
              <a:gd name="connsiteX0" fmla="*/ 0 w 2063850"/>
              <a:gd name="connsiteY0" fmla="*/ 0 h 2875509"/>
              <a:gd name="connsiteX1" fmla="*/ 599751 w 2063850"/>
              <a:gd name="connsiteY1" fmla="*/ 1975810 h 2875509"/>
              <a:gd name="connsiteX2" fmla="*/ 2063850 w 2063850"/>
              <a:gd name="connsiteY2" fmla="*/ 2875509 h 287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3850" h="2875509">
                <a:moveTo>
                  <a:pt x="0" y="0"/>
                </a:moveTo>
                <a:cubicBezTo>
                  <a:pt x="127888" y="748279"/>
                  <a:pt x="255776" y="1496559"/>
                  <a:pt x="599751" y="1975810"/>
                </a:cubicBezTo>
                <a:cubicBezTo>
                  <a:pt x="943726" y="2455061"/>
                  <a:pt x="2063850" y="2875509"/>
                  <a:pt x="2063850" y="2875509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6058622" y="4020294"/>
            <a:ext cx="0" cy="1593636"/>
          </a:xfrm>
          <a:prstGeom prst="line">
            <a:avLst/>
          </a:prstGeom>
          <a:ln>
            <a:solidFill>
              <a:schemeClr val="accent1">
                <a:alpha val="54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0"/>
          </p:cNvCxnSpPr>
          <p:nvPr/>
        </p:nvCxnSpPr>
        <p:spPr>
          <a:xfrm>
            <a:off x="6723027" y="4250525"/>
            <a:ext cx="0" cy="1329857"/>
          </a:xfrm>
          <a:prstGeom prst="line">
            <a:avLst/>
          </a:prstGeom>
          <a:ln>
            <a:solidFill>
              <a:schemeClr val="accent1">
                <a:alpha val="54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 rot="16200000">
            <a:off x="6220134" y="5493472"/>
            <a:ext cx="317742" cy="6880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117809" y="6014006"/>
            <a:ext cx="2471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Trough:</a:t>
            </a:r>
          </a:p>
          <a:p>
            <a:pPr algn="ctr"/>
            <a:r>
              <a:rPr lang="en-US" dirty="0" smtClean="0"/>
              <a:t>30 min before next dose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36071" y="561786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hr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959522" y="4653404"/>
            <a:ext cx="6789793" cy="0"/>
          </a:xfrm>
          <a:prstGeom prst="line">
            <a:avLst/>
          </a:prstGeom>
          <a:ln>
            <a:solidFill>
              <a:srgbClr val="008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49301" y="4398174"/>
            <a:ext cx="103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10 µg</a:t>
            </a:r>
            <a:r>
              <a:rPr lang="en-US" dirty="0">
                <a:solidFill>
                  <a:srgbClr val="000000"/>
                </a:solidFill>
              </a:rPr>
              <a:t>/ml</a:t>
            </a:r>
            <a:r>
              <a:rPr lang="en-US" b="0" dirty="0" smtClean="0">
                <a:solidFill>
                  <a:srgbClr val="000000"/>
                </a:solidFill>
                <a:effectLst/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0716" y="3360363"/>
            <a:ext cx="103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0 µg/ml</a:t>
            </a:r>
            <a:r>
              <a:rPr lang="en-US" b="0" dirty="0" smtClean="0">
                <a:solidFill>
                  <a:srgbClr val="000000"/>
                </a:solidFill>
                <a:effectLst/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929311" y="3518380"/>
            <a:ext cx="6820004" cy="0"/>
          </a:xfrm>
          <a:prstGeom prst="line">
            <a:avLst/>
          </a:prstGeom>
          <a:ln>
            <a:solidFill>
              <a:srgbClr val="008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6905" y="387945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</a:t>
            </a:r>
            <a:endParaRPr lang="en-US" dirty="0"/>
          </a:p>
        </p:txBody>
      </p:sp>
      <p:sp>
        <p:nvSpPr>
          <p:cNvPr id="65" name="Left Brace 64"/>
          <p:cNvSpPr/>
          <p:nvPr/>
        </p:nvSpPr>
        <p:spPr>
          <a:xfrm>
            <a:off x="753372" y="3628702"/>
            <a:ext cx="208430" cy="9157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1968587" y="1141631"/>
            <a:ext cx="6780728" cy="0"/>
          </a:xfrm>
          <a:prstGeom prst="line">
            <a:avLst/>
          </a:prstGeom>
          <a:ln>
            <a:solidFill>
              <a:srgbClr val="FF66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96381" y="956965"/>
            <a:ext cx="103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40 µg/ml</a:t>
            </a:r>
            <a:r>
              <a:rPr lang="en-US" b="0" dirty="0" smtClean="0">
                <a:solidFill>
                  <a:srgbClr val="000000"/>
                </a:solidFill>
                <a:effectLst/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75084" y="2983065"/>
            <a:ext cx="126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t1/2 = 8 hrs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937203" y="2936971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x</a:t>
            </a:r>
            <a:endParaRPr lang="en-US" sz="2400" b="1" dirty="0">
              <a:solidFill>
                <a:srgbClr val="0000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058622" y="4035974"/>
            <a:ext cx="664405" cy="263779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5835" y="2159001"/>
            <a:ext cx="63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eak</a:t>
            </a:r>
            <a:endParaRPr lang="en-US" dirty="0"/>
          </a:p>
        </p:txBody>
      </p:sp>
      <p:sp>
        <p:nvSpPr>
          <p:cNvPr id="31" name="Left Brace 30"/>
          <p:cNvSpPr/>
          <p:nvPr/>
        </p:nvSpPr>
        <p:spPr>
          <a:xfrm>
            <a:off x="753372" y="1141632"/>
            <a:ext cx="143009" cy="23767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378" y="3689191"/>
            <a:ext cx="820363" cy="82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2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1082</Words>
  <Application>Microsoft Macintosh PowerPoint</Application>
  <PresentationFormat>On-screen Show (4:3)</PresentationFormat>
  <Paragraphs>284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Seizure PK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Vancomycin</vt:lpstr>
      <vt:lpstr>PowerPoint Presentation</vt:lpstr>
      <vt:lpstr>Aminoglycosides (Gentamycin/Tobra)</vt:lpstr>
      <vt:lpstr>PowerPoint Presentation</vt:lpstr>
      <vt:lpstr>Gentamycin/tobra Dosing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203</cp:revision>
  <dcterms:created xsi:type="dcterms:W3CDTF">2014-04-23T18:36:12Z</dcterms:created>
  <dcterms:modified xsi:type="dcterms:W3CDTF">2014-05-11T01:54:14Z</dcterms:modified>
</cp:coreProperties>
</file>