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 id="267" r:id="rId11"/>
    <p:sldId id="268" r:id="rId12"/>
    <p:sldId id="275" r:id="rId13"/>
    <p:sldId id="276" r:id="rId14"/>
    <p:sldId id="280" r:id="rId15"/>
    <p:sldId id="277" r:id="rId16"/>
    <p:sldId id="278" r:id="rId17"/>
    <p:sldId id="279" r:id="rId18"/>
    <p:sldId id="274" r:id="rId19"/>
    <p:sldId id="281" r:id="rId20"/>
    <p:sldId id="269" r:id="rId21"/>
    <p:sldId id="282" r:id="rId22"/>
    <p:sldId id="284" r:id="rId23"/>
    <p:sldId id="283" r:id="rId24"/>
    <p:sldId id="285" r:id="rId25"/>
    <p:sldId id="286" r:id="rId26"/>
    <p:sldId id="287" r:id="rId27"/>
    <p:sldId id="288" r:id="rId28"/>
    <p:sldId id="270" r:id="rId29"/>
    <p:sldId id="289" r:id="rId30"/>
    <p:sldId id="290" r:id="rId31"/>
    <p:sldId id="291" r:id="rId32"/>
    <p:sldId id="292" r:id="rId33"/>
    <p:sldId id="293" r:id="rId34"/>
    <p:sldId id="294" r:id="rId35"/>
    <p:sldId id="271" r:id="rId36"/>
    <p:sldId id="272" r:id="rId37"/>
    <p:sldId id="295" r:id="rId38"/>
    <p:sldId id="27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6" d="100"/>
          <a:sy n="46" d="100"/>
        </p:scale>
        <p:origin x="-174" y="-3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http://www.accesspharmacy.com/loadBinary.aspx?name=dipi7&amp;filename=%09dipi7_c046f001.gif"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305800" cy="609599"/>
          </a:xfrm>
        </p:spPr>
        <p:txBody>
          <a:bodyPr>
            <a:normAutofit/>
          </a:bodyPr>
          <a:lstStyle/>
          <a:p>
            <a:r>
              <a:rPr lang="en-US" sz="2400" b="1" dirty="0" smtClean="0"/>
              <a:t>Chronic Kidney Disease (CKD) &amp; End Stage Renal Disease (ESRD)</a:t>
            </a:r>
            <a:endParaRPr lang="en-US" sz="2400" b="1" dirty="0"/>
          </a:p>
        </p:txBody>
      </p:sp>
      <p:sp>
        <p:nvSpPr>
          <p:cNvPr id="6" name="TextBox 5"/>
          <p:cNvSpPr txBox="1"/>
          <p:nvPr/>
        </p:nvSpPr>
        <p:spPr>
          <a:xfrm>
            <a:off x="1447800" y="762000"/>
            <a:ext cx="7239000" cy="5827236"/>
          </a:xfrm>
          <a:prstGeom prst="rect">
            <a:avLst/>
          </a:prstGeom>
          <a:noFill/>
        </p:spPr>
        <p:txBody>
          <a:bodyPr wrap="square" rtlCol="0">
            <a:spAutoFit/>
          </a:bodyPr>
          <a:lstStyle/>
          <a:p>
            <a:pPr marL="457200" indent="-457200">
              <a:spcBef>
                <a:spcPts val="500"/>
              </a:spcBef>
              <a:buFont typeface="Wingdings" pitchFamily="2" charset="2"/>
              <a:buChar char="q"/>
            </a:pPr>
            <a:r>
              <a:rPr lang="en-US" dirty="0" smtClean="0"/>
              <a:t>Review of Renal Function</a:t>
            </a:r>
          </a:p>
          <a:p>
            <a:pPr marL="457200" indent="-457200">
              <a:spcBef>
                <a:spcPts val="500"/>
              </a:spcBef>
              <a:buFont typeface="Wingdings" pitchFamily="2" charset="2"/>
              <a:buChar char="q"/>
            </a:pPr>
            <a:r>
              <a:rPr lang="en-US" dirty="0"/>
              <a:t>Evaluation of Renal Function</a:t>
            </a:r>
          </a:p>
          <a:p>
            <a:pPr marL="457200" indent="-457200">
              <a:spcBef>
                <a:spcPts val="500"/>
              </a:spcBef>
              <a:buFont typeface="Wingdings" pitchFamily="2" charset="2"/>
              <a:buChar char="q"/>
            </a:pPr>
            <a:r>
              <a:rPr lang="en-US" dirty="0"/>
              <a:t>Definition of CKD</a:t>
            </a:r>
          </a:p>
          <a:p>
            <a:pPr marL="457200" indent="-457200">
              <a:spcBef>
                <a:spcPts val="500"/>
              </a:spcBef>
              <a:buFont typeface="Wingdings" pitchFamily="2" charset="2"/>
              <a:buChar char="q"/>
            </a:pPr>
            <a:r>
              <a:rPr lang="en-US" dirty="0"/>
              <a:t>Stages of CKD</a:t>
            </a:r>
          </a:p>
          <a:p>
            <a:pPr marL="457200" indent="-457200">
              <a:spcBef>
                <a:spcPts val="500"/>
              </a:spcBef>
              <a:buFont typeface="Wingdings" pitchFamily="2" charset="2"/>
              <a:buChar char="q"/>
            </a:pPr>
            <a:r>
              <a:rPr lang="en-US" dirty="0"/>
              <a:t>Etiology</a:t>
            </a:r>
          </a:p>
          <a:p>
            <a:pPr marL="457200" indent="-457200">
              <a:spcBef>
                <a:spcPts val="500"/>
              </a:spcBef>
              <a:buFont typeface="Wingdings" pitchFamily="2" charset="2"/>
              <a:buChar char="q"/>
            </a:pPr>
            <a:r>
              <a:rPr lang="en-US" dirty="0"/>
              <a:t>Epidemiology</a:t>
            </a:r>
          </a:p>
          <a:p>
            <a:pPr marL="457200" indent="-457200">
              <a:spcBef>
                <a:spcPts val="500"/>
              </a:spcBef>
              <a:buFont typeface="Wingdings" pitchFamily="2" charset="2"/>
              <a:buChar char="q"/>
            </a:pPr>
            <a:r>
              <a:rPr lang="en-US" dirty="0"/>
              <a:t>Pathophysiology of Progression of Renal Disease</a:t>
            </a:r>
          </a:p>
          <a:p>
            <a:pPr marL="457200" indent="-457200">
              <a:spcBef>
                <a:spcPts val="500"/>
              </a:spcBef>
              <a:buFont typeface="Wingdings" pitchFamily="2" charset="2"/>
              <a:buChar char="q"/>
            </a:pPr>
            <a:r>
              <a:rPr lang="en-US" dirty="0"/>
              <a:t>Prognosis</a:t>
            </a:r>
          </a:p>
          <a:p>
            <a:pPr marL="457200" indent="-457200">
              <a:spcBef>
                <a:spcPts val="500"/>
              </a:spcBef>
              <a:buFont typeface="Wingdings" pitchFamily="2" charset="2"/>
              <a:buChar char="q"/>
            </a:pPr>
            <a:r>
              <a:rPr lang="en-US" dirty="0"/>
              <a:t>Causes of Death in ESRD Patients</a:t>
            </a:r>
          </a:p>
          <a:p>
            <a:pPr marL="457200" indent="-457200">
              <a:spcBef>
                <a:spcPts val="500"/>
              </a:spcBef>
              <a:buFont typeface="Wingdings" pitchFamily="2" charset="2"/>
              <a:buChar char="q"/>
            </a:pPr>
            <a:r>
              <a:rPr lang="en-US" dirty="0"/>
              <a:t>Prevention of CKD</a:t>
            </a:r>
          </a:p>
          <a:p>
            <a:pPr marL="457200" indent="-457200">
              <a:spcBef>
                <a:spcPts val="500"/>
              </a:spcBef>
              <a:buFont typeface="Wingdings" pitchFamily="2" charset="2"/>
              <a:buChar char="q"/>
            </a:pPr>
            <a:r>
              <a:rPr lang="en-US" dirty="0"/>
              <a:t>Therapeutic Goals &amp; Pharmacotherapy to Prevent Progression of CKD</a:t>
            </a:r>
          </a:p>
          <a:p>
            <a:pPr marL="457200" indent="-457200">
              <a:spcBef>
                <a:spcPts val="500"/>
              </a:spcBef>
              <a:buFont typeface="Wingdings" pitchFamily="2" charset="2"/>
              <a:buChar char="q"/>
            </a:pPr>
            <a:r>
              <a:rPr lang="en-US" dirty="0"/>
              <a:t>Review of Systems Affected by CKD</a:t>
            </a:r>
          </a:p>
          <a:p>
            <a:pPr marL="457200" indent="-457200">
              <a:spcBef>
                <a:spcPts val="500"/>
              </a:spcBef>
              <a:buFont typeface="Wingdings" pitchFamily="2" charset="2"/>
              <a:buChar char="q"/>
            </a:pPr>
            <a:r>
              <a:rPr lang="en-US" dirty="0"/>
              <a:t>Anemia of CKD</a:t>
            </a:r>
          </a:p>
          <a:p>
            <a:pPr marL="457200" indent="-457200">
              <a:spcBef>
                <a:spcPts val="500"/>
              </a:spcBef>
              <a:buFont typeface="Wingdings" pitchFamily="2" charset="2"/>
              <a:buChar char="q"/>
            </a:pPr>
            <a:r>
              <a:rPr lang="en-US" dirty="0"/>
              <a:t>Secondary Hyperparathyroidism (PTH, Calcium, </a:t>
            </a:r>
            <a:r>
              <a:rPr lang="en-US" dirty="0" err="1"/>
              <a:t>Vit</a:t>
            </a:r>
            <a:r>
              <a:rPr lang="en-US" dirty="0"/>
              <a:t> D feedback)</a:t>
            </a:r>
          </a:p>
          <a:p>
            <a:pPr marL="457200" indent="-457200">
              <a:spcBef>
                <a:spcPts val="500"/>
              </a:spcBef>
              <a:buFont typeface="Wingdings" pitchFamily="2" charset="2"/>
              <a:buChar char="q"/>
            </a:pPr>
            <a:r>
              <a:rPr lang="en-US" dirty="0"/>
              <a:t>Hyperkalemia</a:t>
            </a:r>
          </a:p>
          <a:p>
            <a:pPr marL="457200" indent="-457200">
              <a:spcBef>
                <a:spcPts val="500"/>
              </a:spcBef>
              <a:buFont typeface="Wingdings" pitchFamily="2" charset="2"/>
              <a:buChar char="q"/>
            </a:pPr>
            <a:r>
              <a:rPr lang="en-US" dirty="0"/>
              <a:t>Metabolic Acidosis</a:t>
            </a:r>
          </a:p>
          <a:p>
            <a:pPr marL="457200" indent="-457200">
              <a:spcBef>
                <a:spcPts val="500"/>
              </a:spcBef>
              <a:buFont typeface="Wingdings" pitchFamily="2" charset="2"/>
              <a:buChar char="q"/>
            </a:pPr>
            <a:r>
              <a:rPr lang="en-US" dirty="0"/>
              <a:t>Vitamin Replacement</a:t>
            </a:r>
          </a:p>
        </p:txBody>
      </p:sp>
    </p:spTree>
    <p:extLst>
      <p:ext uri="{BB962C8B-B14F-4D97-AF65-F5344CB8AC3E}">
        <p14:creationId xmlns:p14="http://schemas.microsoft.com/office/powerpoint/2010/main" val="394816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66800" y="228600"/>
            <a:ext cx="7239000" cy="369332"/>
          </a:xfrm>
          <a:prstGeom prst="rect">
            <a:avLst/>
          </a:prstGeom>
          <a:noFill/>
        </p:spPr>
        <p:txBody>
          <a:bodyPr wrap="square" rtlCol="0">
            <a:spAutoFit/>
          </a:bodyPr>
          <a:lstStyle/>
          <a:p>
            <a:pPr marL="457200" indent="-457200">
              <a:spcBef>
                <a:spcPts val="500"/>
              </a:spcBef>
              <a:buFont typeface="Wingdings" pitchFamily="2" charset="2"/>
              <a:buChar char="q"/>
            </a:pPr>
            <a:r>
              <a:rPr lang="en-US" b="1" dirty="0" smtClean="0"/>
              <a:t>Therapeutic </a:t>
            </a:r>
            <a:r>
              <a:rPr lang="en-US" b="1" dirty="0"/>
              <a:t>Goals &amp; Pharmacotherapy to Prevent Progression of </a:t>
            </a:r>
            <a:r>
              <a:rPr lang="en-US" b="1" dirty="0" smtClean="0"/>
              <a:t>CKD</a:t>
            </a:r>
            <a:endParaRPr lang="en-US" b="1" dirty="0"/>
          </a:p>
        </p:txBody>
      </p:sp>
      <p:sp>
        <p:nvSpPr>
          <p:cNvPr id="4" name="TextBox 3"/>
          <p:cNvSpPr txBox="1"/>
          <p:nvPr/>
        </p:nvSpPr>
        <p:spPr>
          <a:xfrm>
            <a:off x="228600" y="685800"/>
            <a:ext cx="8686800" cy="2862322"/>
          </a:xfrm>
          <a:prstGeom prst="rect">
            <a:avLst/>
          </a:prstGeom>
          <a:noFill/>
        </p:spPr>
        <p:txBody>
          <a:bodyPr wrap="square" rtlCol="0">
            <a:spAutoFit/>
          </a:bodyPr>
          <a:lstStyle/>
          <a:p>
            <a:r>
              <a:rPr lang="en-US" b="1" dirty="0" smtClean="0">
                <a:solidFill>
                  <a:srgbClr val="FF0000"/>
                </a:solidFill>
              </a:rPr>
              <a:t>Systemic Hypertension is independent of diabetes status</a:t>
            </a:r>
          </a:p>
          <a:p>
            <a:pPr>
              <a:tabLst>
                <a:tab pos="627063" algn="l"/>
              </a:tabLst>
            </a:pPr>
            <a:r>
              <a:rPr lang="en-US" dirty="0"/>
              <a:t>	</a:t>
            </a:r>
            <a:r>
              <a:rPr lang="en-US" b="1" i="1" dirty="0" smtClean="0">
                <a:solidFill>
                  <a:srgbClr val="0070C0"/>
                </a:solidFill>
              </a:rPr>
              <a:t>To Reduce BP to control albuminuria</a:t>
            </a:r>
          </a:p>
          <a:p>
            <a:pPr>
              <a:tabLst>
                <a:tab pos="1320800" algn="l"/>
              </a:tabLst>
            </a:pPr>
            <a:r>
              <a:rPr lang="en-US" dirty="0"/>
              <a:t>	</a:t>
            </a:r>
            <a:r>
              <a:rPr lang="en-US" dirty="0" smtClean="0"/>
              <a:t>ACE-Inhibitors </a:t>
            </a:r>
            <a:r>
              <a:rPr lang="en-US" sz="1400" dirty="0" smtClean="0"/>
              <a:t>(</a:t>
            </a:r>
            <a:r>
              <a:rPr lang="en-US" sz="1400" dirty="0" err="1" smtClean="0"/>
              <a:t>catopril</a:t>
            </a:r>
            <a:r>
              <a:rPr lang="en-US" sz="1400" dirty="0" smtClean="0"/>
              <a:t>, </a:t>
            </a:r>
            <a:r>
              <a:rPr lang="en-US" sz="1400" dirty="0" err="1" smtClean="0"/>
              <a:t>enalapril</a:t>
            </a:r>
            <a:r>
              <a:rPr lang="en-US" sz="1400" dirty="0" smtClean="0"/>
              <a:t>, benazepril, </a:t>
            </a:r>
            <a:r>
              <a:rPr lang="en-US" sz="1400" dirty="0" err="1" smtClean="0"/>
              <a:t>ramipril</a:t>
            </a:r>
            <a:r>
              <a:rPr lang="en-US" sz="1400" dirty="0" smtClean="0"/>
              <a:t>)</a:t>
            </a:r>
          </a:p>
          <a:p>
            <a:pPr>
              <a:tabLst>
                <a:tab pos="1320800" algn="l"/>
              </a:tabLst>
            </a:pPr>
            <a:r>
              <a:rPr lang="en-US" dirty="0" smtClean="0"/>
              <a:t>	Angiotensin II Receptor Blockers </a:t>
            </a:r>
            <a:r>
              <a:rPr lang="en-US" sz="1400" dirty="0" smtClean="0"/>
              <a:t>(losartan, </a:t>
            </a:r>
            <a:r>
              <a:rPr lang="en-US" sz="1400" dirty="0" err="1" smtClean="0"/>
              <a:t>irbesartan</a:t>
            </a:r>
            <a:r>
              <a:rPr lang="en-US" sz="1400" dirty="0" smtClean="0"/>
              <a:t>, valsartan)</a:t>
            </a:r>
          </a:p>
          <a:p>
            <a:pPr>
              <a:tabLst>
                <a:tab pos="1320800" algn="l"/>
              </a:tabLst>
            </a:pPr>
            <a:r>
              <a:rPr lang="en-US" dirty="0" smtClean="0"/>
              <a:t>	Calcium Channel Blockers – non-</a:t>
            </a:r>
            <a:r>
              <a:rPr lang="en-US" dirty="0" err="1" smtClean="0"/>
              <a:t>dihydropyridines</a:t>
            </a:r>
            <a:r>
              <a:rPr lang="en-US" dirty="0" smtClean="0"/>
              <a:t> </a:t>
            </a:r>
            <a:r>
              <a:rPr lang="en-US" sz="1400" dirty="0" smtClean="0"/>
              <a:t>(</a:t>
            </a:r>
            <a:r>
              <a:rPr lang="en-US" sz="1400" dirty="0" err="1" smtClean="0"/>
              <a:t>diltiazem</a:t>
            </a:r>
            <a:r>
              <a:rPr lang="en-US" sz="1400" dirty="0" smtClean="0"/>
              <a:t>, verapamil)</a:t>
            </a:r>
          </a:p>
          <a:p>
            <a:pPr>
              <a:tabLst>
                <a:tab pos="1320800" algn="l"/>
              </a:tabLst>
            </a:pPr>
            <a:r>
              <a:rPr lang="en-US" dirty="0" smtClean="0"/>
              <a:t>	Diuretics </a:t>
            </a:r>
            <a:r>
              <a:rPr lang="en-US" sz="1400" dirty="0" smtClean="0"/>
              <a:t>(HCTZ)</a:t>
            </a:r>
          </a:p>
          <a:p>
            <a:pPr>
              <a:tabLst>
                <a:tab pos="1320800" algn="l"/>
              </a:tabLst>
            </a:pPr>
            <a:r>
              <a:rPr lang="en-US" dirty="0" smtClean="0"/>
              <a:t>	Beta-Blockers</a:t>
            </a:r>
          </a:p>
          <a:p>
            <a:pPr>
              <a:tabLst>
                <a:tab pos="1320800" algn="l"/>
              </a:tabLst>
            </a:pPr>
            <a:r>
              <a:rPr lang="en-US" dirty="0" smtClean="0"/>
              <a:t>	Combination Therapy</a:t>
            </a:r>
          </a:p>
          <a:p>
            <a:pPr>
              <a:tabLst>
                <a:tab pos="1879600" algn="l"/>
              </a:tabLst>
            </a:pPr>
            <a:r>
              <a:rPr lang="en-US" dirty="0" smtClean="0"/>
              <a:t>	</a:t>
            </a:r>
            <a:r>
              <a:rPr lang="en-US" dirty="0" err="1" smtClean="0"/>
              <a:t>ACEi</a:t>
            </a:r>
            <a:r>
              <a:rPr lang="en-US" dirty="0" smtClean="0"/>
              <a:t> + ARB</a:t>
            </a:r>
          </a:p>
          <a:p>
            <a:r>
              <a:rPr lang="en-US" dirty="0" smtClean="0"/>
              <a:t>		Direct Renin inhibitors + ARB</a:t>
            </a:r>
          </a:p>
        </p:txBody>
      </p:sp>
      <p:sp>
        <p:nvSpPr>
          <p:cNvPr id="5" name="TextBox 4"/>
          <p:cNvSpPr txBox="1"/>
          <p:nvPr/>
        </p:nvSpPr>
        <p:spPr>
          <a:xfrm>
            <a:off x="457200" y="3657600"/>
            <a:ext cx="7848600" cy="1138773"/>
          </a:xfrm>
          <a:prstGeom prst="rect">
            <a:avLst/>
          </a:prstGeom>
          <a:noFill/>
        </p:spPr>
        <p:txBody>
          <a:bodyPr wrap="square" rtlCol="0">
            <a:spAutoFit/>
          </a:bodyPr>
          <a:lstStyle/>
          <a:p>
            <a:r>
              <a:rPr lang="en-US" b="1" dirty="0">
                <a:solidFill>
                  <a:srgbClr val="FF0000"/>
                </a:solidFill>
              </a:rPr>
              <a:t>Diabetes Mellitus</a:t>
            </a:r>
          </a:p>
          <a:p>
            <a:pPr marR="0" lvl="0">
              <a:spcBef>
                <a:spcPts val="0"/>
              </a:spcBef>
              <a:spcAft>
                <a:spcPts val="0"/>
              </a:spcAft>
              <a:tabLst>
                <a:tab pos="685800" algn="l"/>
              </a:tabLst>
            </a:pPr>
            <a:r>
              <a:rPr lang="en-US" b="1" i="1" dirty="0" smtClean="0">
                <a:solidFill>
                  <a:srgbClr val="0070C0"/>
                </a:solidFill>
              </a:rPr>
              <a:t>	Goal </a:t>
            </a:r>
            <a:r>
              <a:rPr lang="en-US" b="1" i="1" dirty="0">
                <a:solidFill>
                  <a:srgbClr val="0070C0"/>
                </a:solidFill>
              </a:rPr>
              <a:t>of </a:t>
            </a:r>
            <a:r>
              <a:rPr lang="en-US" b="1" i="1" dirty="0" err="1">
                <a:solidFill>
                  <a:srgbClr val="0070C0"/>
                </a:solidFill>
              </a:rPr>
              <a:t>glycated</a:t>
            </a:r>
            <a:r>
              <a:rPr lang="en-US" b="1" i="1" dirty="0">
                <a:solidFill>
                  <a:srgbClr val="0070C0"/>
                </a:solidFill>
              </a:rPr>
              <a:t> hemoglobin HbA1c &lt;7%- 8%</a:t>
            </a:r>
          </a:p>
          <a:p>
            <a:pPr marL="1998663" indent="-1304925"/>
            <a:r>
              <a:rPr lang="en-US" dirty="0" smtClean="0"/>
              <a:t>Mechanism:   </a:t>
            </a:r>
            <a:r>
              <a:rPr lang="en-US" sz="1400" dirty="0" smtClean="0"/>
              <a:t>Uncontrolled chronic hyperglycemia … ↑ glycosylated </a:t>
            </a:r>
            <a:r>
              <a:rPr lang="en-US" sz="1400" dirty="0" err="1" smtClean="0"/>
              <a:t>endproducts</a:t>
            </a:r>
            <a:r>
              <a:rPr lang="en-US" sz="1400" dirty="0" smtClean="0"/>
              <a:t> to glomerulus … ↑ GFR … ↑ proteinuria</a:t>
            </a:r>
            <a:endParaRPr lang="en-US" sz="1400" dirty="0"/>
          </a:p>
        </p:txBody>
      </p:sp>
      <p:sp>
        <p:nvSpPr>
          <p:cNvPr id="7" name="TextBox 6"/>
          <p:cNvSpPr txBox="1"/>
          <p:nvPr/>
        </p:nvSpPr>
        <p:spPr>
          <a:xfrm>
            <a:off x="457200" y="4953000"/>
            <a:ext cx="7696200" cy="646331"/>
          </a:xfrm>
          <a:prstGeom prst="rect">
            <a:avLst/>
          </a:prstGeom>
          <a:noFill/>
        </p:spPr>
        <p:txBody>
          <a:bodyPr wrap="square" rtlCol="0">
            <a:spAutoFit/>
          </a:bodyPr>
          <a:lstStyle/>
          <a:p>
            <a:r>
              <a:rPr lang="en-US" b="1" dirty="0">
                <a:solidFill>
                  <a:srgbClr val="FF0000"/>
                </a:solidFill>
              </a:rPr>
              <a:t>Dyslipidemia</a:t>
            </a:r>
          </a:p>
          <a:p>
            <a:r>
              <a:rPr lang="en-US" b="1" i="1" dirty="0" smtClean="0">
                <a:solidFill>
                  <a:srgbClr val="0070C0"/>
                </a:solidFill>
              </a:rPr>
              <a:t>             Control </a:t>
            </a:r>
            <a:r>
              <a:rPr lang="en-US" b="1" i="1" dirty="0">
                <a:solidFill>
                  <a:srgbClr val="0070C0"/>
                </a:solidFill>
              </a:rPr>
              <a:t>of blood lipids &amp; lipoprotein profile </a:t>
            </a:r>
            <a:r>
              <a:rPr lang="en-US" dirty="0" smtClean="0"/>
              <a:t>with STATINs</a:t>
            </a:r>
            <a:endParaRPr lang="en-US" dirty="0"/>
          </a:p>
        </p:txBody>
      </p:sp>
      <p:sp>
        <p:nvSpPr>
          <p:cNvPr id="8" name="TextBox 7"/>
          <p:cNvSpPr txBox="1"/>
          <p:nvPr/>
        </p:nvSpPr>
        <p:spPr>
          <a:xfrm>
            <a:off x="457200" y="5867400"/>
            <a:ext cx="8077200" cy="584775"/>
          </a:xfrm>
          <a:prstGeom prst="rect">
            <a:avLst/>
          </a:prstGeom>
          <a:noFill/>
        </p:spPr>
        <p:txBody>
          <a:bodyPr wrap="square" rtlCol="0">
            <a:spAutoFit/>
          </a:bodyPr>
          <a:lstStyle/>
          <a:p>
            <a:pPr marL="863600" indent="-863600"/>
            <a:r>
              <a:rPr lang="en-US" b="1" dirty="0">
                <a:solidFill>
                  <a:srgbClr val="FF0000"/>
                </a:solidFill>
              </a:rPr>
              <a:t>Others</a:t>
            </a:r>
            <a:r>
              <a:rPr lang="en-US" dirty="0" smtClean="0"/>
              <a:t>:  </a:t>
            </a:r>
            <a:r>
              <a:rPr lang="en-US" sz="1400" dirty="0" smtClean="0"/>
              <a:t>Cigarette  smoking – Protein restriction – Salt restriction – Exercise -  Alcohol – Immunizations (flu, </a:t>
            </a:r>
            <a:r>
              <a:rPr lang="en-US" sz="1400" dirty="0" err="1" smtClean="0"/>
              <a:t>pneumo</a:t>
            </a:r>
            <a:r>
              <a:rPr lang="en-US" sz="1400" dirty="0" smtClean="0"/>
              <a:t>, </a:t>
            </a:r>
            <a:r>
              <a:rPr lang="en-US" sz="1400" dirty="0" err="1" smtClean="0"/>
              <a:t>Tdap</a:t>
            </a:r>
            <a:r>
              <a:rPr lang="en-US" sz="1400" dirty="0" smtClean="0"/>
              <a:t>)</a:t>
            </a:r>
            <a:endParaRPr lang="en-US" sz="1400" dirty="0"/>
          </a:p>
        </p:txBody>
      </p:sp>
    </p:spTree>
    <p:extLst>
      <p:ext uri="{BB962C8B-B14F-4D97-AF65-F5344CB8AC3E}">
        <p14:creationId xmlns:p14="http://schemas.microsoft.com/office/powerpoint/2010/main" val="1254123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0200" y="372533"/>
            <a:ext cx="6019800" cy="369332"/>
          </a:xfrm>
          <a:prstGeom prst="rect">
            <a:avLst/>
          </a:prstGeom>
          <a:noFill/>
        </p:spPr>
        <p:txBody>
          <a:bodyPr wrap="square" rtlCol="0">
            <a:spAutoFit/>
          </a:bodyPr>
          <a:lstStyle/>
          <a:p>
            <a:r>
              <a:rPr lang="en-US" b="1" dirty="0" smtClean="0">
                <a:solidFill>
                  <a:srgbClr val="FF0000"/>
                </a:solidFill>
              </a:rPr>
              <a:t>Systemic Hypertension - </a:t>
            </a:r>
            <a:r>
              <a:rPr lang="en-US" b="1" i="1" dirty="0" smtClean="0">
                <a:solidFill>
                  <a:srgbClr val="0070C0"/>
                </a:solidFill>
              </a:rPr>
              <a:t>To Reduce BP to control albuminuria</a:t>
            </a:r>
          </a:p>
        </p:txBody>
      </p:sp>
      <p:pic>
        <p:nvPicPr>
          <p:cNvPr id="5122" name="Picture 2" descr="Untitle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371600"/>
            <a:ext cx="5334000" cy="493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286000" y="882134"/>
            <a:ext cx="4648200" cy="369332"/>
          </a:xfrm>
          <a:prstGeom prst="rect">
            <a:avLst/>
          </a:prstGeom>
          <a:noFill/>
        </p:spPr>
        <p:txBody>
          <a:bodyPr wrap="square" rtlCol="0">
            <a:spAutoFit/>
          </a:bodyPr>
          <a:lstStyle/>
          <a:p>
            <a:r>
              <a:rPr lang="en-US" dirty="0" smtClean="0"/>
              <a:t>RAAS – Renin Angiotensin Aldosterone System</a:t>
            </a:r>
            <a:endParaRPr lang="en-US" dirty="0"/>
          </a:p>
        </p:txBody>
      </p:sp>
    </p:spTree>
    <p:extLst>
      <p:ext uri="{BB962C8B-B14F-4D97-AF65-F5344CB8AC3E}">
        <p14:creationId xmlns:p14="http://schemas.microsoft.com/office/powerpoint/2010/main" val="1254123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338667"/>
            <a:ext cx="4800600" cy="369332"/>
          </a:xfrm>
          <a:prstGeom prst="rect">
            <a:avLst/>
          </a:prstGeom>
          <a:noFill/>
        </p:spPr>
        <p:txBody>
          <a:bodyPr wrap="square" rtlCol="0">
            <a:spAutoFit/>
          </a:bodyPr>
          <a:lstStyle/>
          <a:p>
            <a:pPr algn="ctr">
              <a:tabLst>
                <a:tab pos="1320800" algn="l"/>
              </a:tabLst>
            </a:pPr>
            <a:r>
              <a:rPr lang="en-US" b="1" dirty="0" smtClean="0">
                <a:solidFill>
                  <a:srgbClr val="0070C0"/>
                </a:solidFill>
              </a:rPr>
              <a:t>ACE-Inhibitors</a:t>
            </a:r>
            <a:r>
              <a:rPr lang="en-US" dirty="0" smtClean="0">
                <a:solidFill>
                  <a:prstClr val="black"/>
                </a:solidFill>
              </a:rPr>
              <a:t> </a:t>
            </a:r>
            <a:r>
              <a:rPr lang="en-US" sz="1400" dirty="0" smtClean="0">
                <a:solidFill>
                  <a:prstClr val="black"/>
                </a:solidFill>
              </a:rPr>
              <a:t>(</a:t>
            </a:r>
            <a:r>
              <a:rPr lang="en-US" sz="1400" dirty="0" err="1" smtClean="0">
                <a:solidFill>
                  <a:prstClr val="black"/>
                </a:solidFill>
              </a:rPr>
              <a:t>catopril</a:t>
            </a:r>
            <a:r>
              <a:rPr lang="en-US" sz="1400" dirty="0" smtClean="0">
                <a:solidFill>
                  <a:prstClr val="black"/>
                </a:solidFill>
              </a:rPr>
              <a:t>, </a:t>
            </a:r>
            <a:r>
              <a:rPr lang="en-US" sz="1400" dirty="0" err="1" smtClean="0">
                <a:solidFill>
                  <a:prstClr val="black"/>
                </a:solidFill>
              </a:rPr>
              <a:t>enalapril</a:t>
            </a:r>
            <a:r>
              <a:rPr lang="en-US" sz="1400" dirty="0" smtClean="0">
                <a:solidFill>
                  <a:prstClr val="black"/>
                </a:solidFill>
              </a:rPr>
              <a:t>, benazepril, </a:t>
            </a:r>
            <a:r>
              <a:rPr lang="en-US" sz="1400" dirty="0" err="1" smtClean="0">
                <a:solidFill>
                  <a:prstClr val="black"/>
                </a:solidFill>
              </a:rPr>
              <a:t>ramipril</a:t>
            </a:r>
            <a:r>
              <a:rPr lang="en-US" sz="1400" dirty="0" smtClean="0">
                <a:solidFill>
                  <a:prstClr val="black"/>
                </a:solidFill>
              </a:rPr>
              <a:t>)</a:t>
            </a:r>
          </a:p>
        </p:txBody>
      </p:sp>
      <p:sp>
        <p:nvSpPr>
          <p:cNvPr id="2" name="TextBox 1"/>
          <p:cNvSpPr txBox="1"/>
          <p:nvPr/>
        </p:nvSpPr>
        <p:spPr>
          <a:xfrm>
            <a:off x="533400" y="1219200"/>
            <a:ext cx="8305800" cy="2369880"/>
          </a:xfrm>
          <a:prstGeom prst="rect">
            <a:avLst/>
          </a:prstGeom>
          <a:noFill/>
        </p:spPr>
        <p:txBody>
          <a:bodyPr wrap="square" rtlCol="0">
            <a:spAutoFit/>
          </a:bodyPr>
          <a:lstStyle/>
          <a:p>
            <a:pPr>
              <a:spcBef>
                <a:spcPts val="600"/>
              </a:spcBef>
              <a:spcAft>
                <a:spcPts val="600"/>
              </a:spcAft>
            </a:pPr>
            <a:r>
              <a:rPr lang="en-US" dirty="0" smtClean="0"/>
              <a:t>↓ glomerular capillary </a:t>
            </a:r>
            <a:r>
              <a:rPr lang="en-US" dirty="0" smtClean="0">
                <a:solidFill>
                  <a:srgbClr val="0070C0"/>
                </a:solidFill>
              </a:rPr>
              <a:t>pressure (</a:t>
            </a:r>
            <a:r>
              <a:rPr lang="en-US" dirty="0" err="1" smtClean="0">
                <a:solidFill>
                  <a:srgbClr val="0070C0"/>
                </a:solidFill>
              </a:rPr>
              <a:t>vasodilate</a:t>
            </a:r>
            <a:r>
              <a:rPr lang="en-US" dirty="0" smtClean="0">
                <a:solidFill>
                  <a:srgbClr val="0070C0"/>
                </a:solidFill>
              </a:rPr>
              <a:t> efferent arterioles)</a:t>
            </a:r>
            <a:r>
              <a:rPr lang="en-US" dirty="0" smtClean="0"/>
              <a:t> by ↓ angiotensin II concentrations</a:t>
            </a:r>
          </a:p>
          <a:p>
            <a:pPr>
              <a:spcBef>
                <a:spcPts val="600"/>
              </a:spcBef>
              <a:spcAft>
                <a:spcPts val="600"/>
              </a:spcAft>
            </a:pPr>
            <a:r>
              <a:rPr lang="en-US" dirty="0"/>
              <a:t>↓ </a:t>
            </a:r>
            <a:r>
              <a:rPr lang="en-US" dirty="0" smtClean="0"/>
              <a:t>risk of </a:t>
            </a:r>
            <a:r>
              <a:rPr lang="en-US" dirty="0" smtClean="0">
                <a:solidFill>
                  <a:srgbClr val="0070C0"/>
                </a:solidFill>
              </a:rPr>
              <a:t>doubling serum Cr </a:t>
            </a:r>
            <a:r>
              <a:rPr lang="en-US" dirty="0" smtClean="0"/>
              <a:t>and development of ESRD</a:t>
            </a:r>
          </a:p>
          <a:p>
            <a:pPr>
              <a:spcBef>
                <a:spcPts val="600"/>
              </a:spcBef>
              <a:spcAft>
                <a:spcPts val="600"/>
              </a:spcAft>
            </a:pPr>
            <a:r>
              <a:rPr lang="en-US" dirty="0"/>
              <a:t>↓ </a:t>
            </a:r>
            <a:r>
              <a:rPr lang="en-US" dirty="0" smtClean="0"/>
              <a:t>risk of progression from </a:t>
            </a:r>
            <a:r>
              <a:rPr lang="en-US" dirty="0" smtClean="0">
                <a:solidFill>
                  <a:srgbClr val="0070C0"/>
                </a:solidFill>
              </a:rPr>
              <a:t>micro- to macro-albuminuria </a:t>
            </a:r>
            <a:r>
              <a:rPr lang="en-US" dirty="0" smtClean="0"/>
              <a:t>by 55%</a:t>
            </a:r>
          </a:p>
          <a:p>
            <a:pPr>
              <a:spcBef>
                <a:spcPts val="600"/>
              </a:spcBef>
              <a:spcAft>
                <a:spcPts val="600"/>
              </a:spcAft>
            </a:pPr>
            <a:r>
              <a:rPr lang="en-US" dirty="0" smtClean="0"/>
              <a:t>↑ rate of regression from </a:t>
            </a:r>
            <a:r>
              <a:rPr lang="en-US" dirty="0" smtClean="0">
                <a:solidFill>
                  <a:srgbClr val="0070C0"/>
                </a:solidFill>
              </a:rPr>
              <a:t>micro- to </a:t>
            </a:r>
            <a:r>
              <a:rPr lang="en-US" dirty="0" err="1" smtClean="0">
                <a:solidFill>
                  <a:srgbClr val="0070C0"/>
                </a:solidFill>
              </a:rPr>
              <a:t>normo</a:t>
            </a:r>
            <a:r>
              <a:rPr lang="en-US" dirty="0" smtClean="0">
                <a:solidFill>
                  <a:srgbClr val="0070C0"/>
                </a:solidFill>
              </a:rPr>
              <a:t>-albuminuria </a:t>
            </a:r>
            <a:r>
              <a:rPr lang="en-US" dirty="0" smtClean="0"/>
              <a:t>by &gt; 3-fold</a:t>
            </a:r>
          </a:p>
          <a:p>
            <a:pPr>
              <a:spcBef>
                <a:spcPts val="600"/>
              </a:spcBef>
              <a:spcAft>
                <a:spcPts val="600"/>
              </a:spcAft>
            </a:pPr>
            <a:r>
              <a:rPr lang="en-US" dirty="0" smtClean="0"/>
              <a:t>Strongest clinical outcomes in </a:t>
            </a:r>
            <a:r>
              <a:rPr lang="en-US" dirty="0" err="1" smtClean="0"/>
              <a:t>pts</a:t>
            </a:r>
            <a:r>
              <a:rPr lang="en-US" dirty="0" smtClean="0"/>
              <a:t> with </a:t>
            </a:r>
            <a:r>
              <a:rPr lang="en-US" dirty="0" smtClean="0">
                <a:solidFill>
                  <a:srgbClr val="0070C0"/>
                </a:solidFill>
              </a:rPr>
              <a:t>Type I diabetes </a:t>
            </a:r>
            <a:r>
              <a:rPr lang="en-US" dirty="0" smtClean="0"/>
              <a:t>with albuminuria or proteinuria</a:t>
            </a:r>
            <a:endParaRPr lang="en-US" dirty="0"/>
          </a:p>
        </p:txBody>
      </p:sp>
      <p:sp>
        <p:nvSpPr>
          <p:cNvPr id="3" name="TextBox 2"/>
          <p:cNvSpPr txBox="1"/>
          <p:nvPr/>
        </p:nvSpPr>
        <p:spPr>
          <a:xfrm>
            <a:off x="533400" y="4030133"/>
            <a:ext cx="4267200" cy="1477328"/>
          </a:xfrm>
          <a:prstGeom prst="rect">
            <a:avLst/>
          </a:prstGeom>
          <a:noFill/>
        </p:spPr>
        <p:txBody>
          <a:bodyPr wrap="square" rtlCol="0">
            <a:spAutoFit/>
          </a:bodyPr>
          <a:lstStyle/>
          <a:p>
            <a:r>
              <a:rPr lang="en-US" b="1" dirty="0" smtClean="0">
                <a:solidFill>
                  <a:srgbClr val="0070C0"/>
                </a:solidFill>
              </a:rPr>
              <a:t>Doses:</a:t>
            </a:r>
          </a:p>
          <a:p>
            <a:r>
              <a:rPr lang="en-US" dirty="0" smtClean="0"/>
              <a:t>	Captopril		25 mg </a:t>
            </a:r>
            <a:r>
              <a:rPr lang="en-US" dirty="0" err="1" smtClean="0"/>
              <a:t>tid</a:t>
            </a:r>
            <a:endParaRPr lang="en-US" dirty="0" smtClean="0"/>
          </a:p>
          <a:p>
            <a:r>
              <a:rPr lang="en-US" dirty="0" smtClean="0"/>
              <a:t>	</a:t>
            </a:r>
            <a:r>
              <a:rPr lang="en-US" dirty="0" err="1" smtClean="0"/>
              <a:t>Ramipril</a:t>
            </a:r>
            <a:r>
              <a:rPr lang="en-US" dirty="0"/>
              <a:t>		2.5 mg daily</a:t>
            </a:r>
            <a:endParaRPr lang="en-US" dirty="0" smtClean="0"/>
          </a:p>
          <a:p>
            <a:r>
              <a:rPr lang="en-US" dirty="0" smtClean="0"/>
              <a:t>	</a:t>
            </a:r>
            <a:r>
              <a:rPr lang="en-US" dirty="0" err="1" smtClean="0"/>
              <a:t>Enalapril</a:t>
            </a:r>
            <a:r>
              <a:rPr lang="en-US" dirty="0" smtClean="0"/>
              <a:t>		5 mg daily</a:t>
            </a:r>
          </a:p>
          <a:p>
            <a:r>
              <a:rPr lang="en-US" dirty="0" smtClean="0"/>
              <a:t>	Benazepril	10 mg daily</a:t>
            </a:r>
          </a:p>
        </p:txBody>
      </p:sp>
      <p:sp>
        <p:nvSpPr>
          <p:cNvPr id="9" name="TextBox 8"/>
          <p:cNvSpPr txBox="1"/>
          <p:nvPr/>
        </p:nvSpPr>
        <p:spPr>
          <a:xfrm>
            <a:off x="5554135" y="4168632"/>
            <a:ext cx="2065866" cy="1200329"/>
          </a:xfrm>
          <a:prstGeom prst="rect">
            <a:avLst/>
          </a:prstGeom>
          <a:noFill/>
        </p:spPr>
        <p:txBody>
          <a:bodyPr wrap="square" rtlCol="0">
            <a:spAutoFit/>
          </a:bodyPr>
          <a:lstStyle/>
          <a:p>
            <a:r>
              <a:rPr lang="en-US" b="1" dirty="0" smtClean="0">
                <a:solidFill>
                  <a:srgbClr val="0070C0"/>
                </a:solidFill>
              </a:rPr>
              <a:t>Adverse Effects:</a:t>
            </a:r>
          </a:p>
          <a:p>
            <a:pPr>
              <a:tabLst>
                <a:tab pos="406400" algn="l"/>
              </a:tabLst>
            </a:pPr>
            <a:r>
              <a:rPr lang="en-US" dirty="0"/>
              <a:t>	</a:t>
            </a:r>
            <a:r>
              <a:rPr lang="en-US" dirty="0" smtClean="0"/>
              <a:t>Acute ↑ </a:t>
            </a:r>
            <a:r>
              <a:rPr lang="en-US" dirty="0" err="1" smtClean="0"/>
              <a:t>SCr</a:t>
            </a:r>
            <a:endParaRPr lang="en-US" dirty="0" smtClean="0"/>
          </a:p>
          <a:p>
            <a:pPr>
              <a:tabLst>
                <a:tab pos="406400" algn="l"/>
              </a:tabLst>
            </a:pPr>
            <a:r>
              <a:rPr lang="en-US" dirty="0"/>
              <a:t>	</a:t>
            </a:r>
            <a:r>
              <a:rPr lang="en-US" dirty="0" smtClean="0"/>
              <a:t>Cough</a:t>
            </a:r>
          </a:p>
          <a:p>
            <a:pPr>
              <a:tabLst>
                <a:tab pos="406400" algn="l"/>
              </a:tabLst>
            </a:pPr>
            <a:r>
              <a:rPr lang="en-US" dirty="0"/>
              <a:t>	</a:t>
            </a:r>
            <a:r>
              <a:rPr lang="en-US" dirty="0" smtClean="0"/>
              <a:t>Angioedema</a:t>
            </a:r>
            <a:endParaRPr lang="en-US" dirty="0"/>
          </a:p>
        </p:txBody>
      </p:sp>
    </p:spTree>
    <p:extLst>
      <p:ext uri="{BB962C8B-B14F-4D97-AF65-F5344CB8AC3E}">
        <p14:creationId xmlns:p14="http://schemas.microsoft.com/office/powerpoint/2010/main" val="3409561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338667"/>
            <a:ext cx="6019800" cy="369332"/>
          </a:xfrm>
          <a:prstGeom prst="rect">
            <a:avLst/>
          </a:prstGeom>
          <a:noFill/>
        </p:spPr>
        <p:txBody>
          <a:bodyPr wrap="square" rtlCol="0">
            <a:spAutoFit/>
          </a:bodyPr>
          <a:lstStyle/>
          <a:p>
            <a:pPr algn="ctr">
              <a:tabLst>
                <a:tab pos="1320800" algn="l"/>
              </a:tabLst>
            </a:pPr>
            <a:r>
              <a:rPr lang="en-US" b="1" dirty="0" smtClean="0">
                <a:solidFill>
                  <a:srgbClr val="0070C0"/>
                </a:solidFill>
              </a:rPr>
              <a:t>Angiotensin II Receptor Blockers</a:t>
            </a:r>
            <a:r>
              <a:rPr lang="en-US" dirty="0" smtClean="0">
                <a:solidFill>
                  <a:prstClr val="black"/>
                </a:solidFill>
              </a:rPr>
              <a:t> </a:t>
            </a:r>
            <a:r>
              <a:rPr lang="en-US" sz="1400" dirty="0" smtClean="0">
                <a:solidFill>
                  <a:prstClr val="black"/>
                </a:solidFill>
              </a:rPr>
              <a:t>(losartan, </a:t>
            </a:r>
            <a:r>
              <a:rPr lang="en-US" sz="1400" dirty="0" err="1" smtClean="0">
                <a:solidFill>
                  <a:prstClr val="black"/>
                </a:solidFill>
              </a:rPr>
              <a:t>irbesartan</a:t>
            </a:r>
            <a:r>
              <a:rPr lang="en-US" sz="1400" dirty="0" smtClean="0">
                <a:solidFill>
                  <a:prstClr val="black"/>
                </a:solidFill>
              </a:rPr>
              <a:t>, valsartan)</a:t>
            </a:r>
          </a:p>
        </p:txBody>
      </p:sp>
      <p:sp>
        <p:nvSpPr>
          <p:cNvPr id="2" name="TextBox 1"/>
          <p:cNvSpPr txBox="1"/>
          <p:nvPr/>
        </p:nvSpPr>
        <p:spPr>
          <a:xfrm>
            <a:off x="533400" y="1219200"/>
            <a:ext cx="8305800" cy="2215991"/>
          </a:xfrm>
          <a:prstGeom prst="rect">
            <a:avLst/>
          </a:prstGeom>
          <a:noFill/>
        </p:spPr>
        <p:txBody>
          <a:bodyPr wrap="square" rtlCol="0">
            <a:spAutoFit/>
          </a:bodyPr>
          <a:lstStyle/>
          <a:p>
            <a:pPr>
              <a:spcBef>
                <a:spcPts val="600"/>
              </a:spcBef>
              <a:spcAft>
                <a:spcPts val="600"/>
              </a:spcAft>
            </a:pPr>
            <a:r>
              <a:rPr lang="en-US" dirty="0" smtClean="0"/>
              <a:t>↓ glomerular capillary </a:t>
            </a:r>
            <a:r>
              <a:rPr lang="en-US" dirty="0" smtClean="0">
                <a:solidFill>
                  <a:srgbClr val="0070C0"/>
                </a:solidFill>
              </a:rPr>
              <a:t>pressure (</a:t>
            </a:r>
            <a:r>
              <a:rPr lang="en-US" dirty="0" err="1" smtClean="0">
                <a:solidFill>
                  <a:srgbClr val="0070C0"/>
                </a:solidFill>
              </a:rPr>
              <a:t>vasodilate</a:t>
            </a:r>
            <a:r>
              <a:rPr lang="en-US" dirty="0" smtClean="0">
                <a:solidFill>
                  <a:srgbClr val="0070C0"/>
                </a:solidFill>
              </a:rPr>
              <a:t> </a:t>
            </a:r>
            <a:r>
              <a:rPr lang="en-US" dirty="0">
                <a:solidFill>
                  <a:srgbClr val="0070C0"/>
                </a:solidFill>
              </a:rPr>
              <a:t>efferent </a:t>
            </a:r>
            <a:r>
              <a:rPr lang="en-US" dirty="0" smtClean="0">
                <a:solidFill>
                  <a:srgbClr val="0070C0"/>
                </a:solidFill>
              </a:rPr>
              <a:t>arterioles)</a:t>
            </a:r>
            <a:r>
              <a:rPr lang="en-US" dirty="0" smtClean="0"/>
              <a:t> by blocking AT</a:t>
            </a:r>
            <a:r>
              <a:rPr lang="en-US" baseline="-25000" dirty="0" smtClean="0"/>
              <a:t>1</a:t>
            </a:r>
            <a:r>
              <a:rPr lang="en-US" dirty="0" smtClean="0"/>
              <a:t> receptors</a:t>
            </a:r>
          </a:p>
          <a:p>
            <a:pPr>
              <a:spcBef>
                <a:spcPts val="600"/>
              </a:spcBef>
              <a:spcAft>
                <a:spcPts val="600"/>
              </a:spcAft>
            </a:pPr>
            <a:r>
              <a:rPr lang="en-US" dirty="0"/>
              <a:t>↓ </a:t>
            </a:r>
            <a:r>
              <a:rPr lang="en-US" dirty="0" smtClean="0"/>
              <a:t>risk of </a:t>
            </a:r>
            <a:r>
              <a:rPr lang="en-US" dirty="0" smtClean="0">
                <a:solidFill>
                  <a:srgbClr val="0070C0"/>
                </a:solidFill>
              </a:rPr>
              <a:t>doubling serum Cr </a:t>
            </a:r>
            <a:r>
              <a:rPr lang="en-US" dirty="0" smtClean="0"/>
              <a:t>and development of ESRD</a:t>
            </a:r>
          </a:p>
          <a:p>
            <a:pPr>
              <a:spcBef>
                <a:spcPts val="600"/>
              </a:spcBef>
              <a:spcAft>
                <a:spcPts val="600"/>
              </a:spcAft>
            </a:pPr>
            <a:r>
              <a:rPr lang="en-US" dirty="0"/>
              <a:t>↓ </a:t>
            </a:r>
            <a:r>
              <a:rPr lang="en-US" dirty="0" smtClean="0"/>
              <a:t>risk of progression from </a:t>
            </a:r>
            <a:r>
              <a:rPr lang="en-US" dirty="0" smtClean="0">
                <a:solidFill>
                  <a:srgbClr val="0070C0"/>
                </a:solidFill>
              </a:rPr>
              <a:t>micro- to macro-albuminuria </a:t>
            </a:r>
            <a:r>
              <a:rPr lang="en-US" dirty="0" smtClean="0"/>
              <a:t>by 55%</a:t>
            </a:r>
          </a:p>
          <a:p>
            <a:pPr>
              <a:spcBef>
                <a:spcPts val="600"/>
              </a:spcBef>
              <a:spcAft>
                <a:spcPts val="600"/>
              </a:spcAft>
            </a:pPr>
            <a:r>
              <a:rPr lang="en-US" dirty="0" smtClean="0"/>
              <a:t>Significant clinical outcomes in </a:t>
            </a:r>
            <a:r>
              <a:rPr lang="en-US" dirty="0" err="1" smtClean="0"/>
              <a:t>pts</a:t>
            </a:r>
            <a:r>
              <a:rPr lang="en-US" dirty="0" smtClean="0"/>
              <a:t> with </a:t>
            </a:r>
            <a:r>
              <a:rPr lang="en-US" dirty="0" smtClean="0">
                <a:solidFill>
                  <a:srgbClr val="0070C0"/>
                </a:solidFill>
              </a:rPr>
              <a:t>Type II diabetes </a:t>
            </a:r>
            <a:r>
              <a:rPr lang="en-US" dirty="0" smtClean="0"/>
              <a:t>with albuminuria or proteinuria</a:t>
            </a:r>
            <a:endParaRPr lang="en-US" dirty="0"/>
          </a:p>
        </p:txBody>
      </p:sp>
      <p:sp>
        <p:nvSpPr>
          <p:cNvPr id="3" name="TextBox 2"/>
          <p:cNvSpPr txBox="1"/>
          <p:nvPr/>
        </p:nvSpPr>
        <p:spPr>
          <a:xfrm>
            <a:off x="533400" y="4030133"/>
            <a:ext cx="4267200" cy="1754326"/>
          </a:xfrm>
          <a:prstGeom prst="rect">
            <a:avLst/>
          </a:prstGeom>
          <a:noFill/>
        </p:spPr>
        <p:txBody>
          <a:bodyPr wrap="square" rtlCol="0">
            <a:spAutoFit/>
          </a:bodyPr>
          <a:lstStyle/>
          <a:p>
            <a:r>
              <a:rPr lang="en-US" b="1" dirty="0" smtClean="0">
                <a:solidFill>
                  <a:srgbClr val="0070C0"/>
                </a:solidFill>
              </a:rPr>
              <a:t>Doses:</a:t>
            </a:r>
          </a:p>
          <a:p>
            <a:r>
              <a:rPr lang="en-US" dirty="0" smtClean="0"/>
              <a:t>	Candesartan	8 mg daily</a:t>
            </a:r>
          </a:p>
          <a:p>
            <a:r>
              <a:rPr lang="en-US" dirty="0" smtClean="0"/>
              <a:t>	Valsartan</a:t>
            </a:r>
            <a:r>
              <a:rPr lang="en-US" dirty="0"/>
              <a:t>		</a:t>
            </a:r>
            <a:r>
              <a:rPr lang="en-US" dirty="0" smtClean="0"/>
              <a:t>80 </a:t>
            </a:r>
            <a:r>
              <a:rPr lang="en-US" dirty="0"/>
              <a:t>mg daily</a:t>
            </a:r>
            <a:endParaRPr lang="en-US" dirty="0" smtClean="0"/>
          </a:p>
          <a:p>
            <a:r>
              <a:rPr lang="en-US" dirty="0" smtClean="0"/>
              <a:t>	Losartan		50 mg daily</a:t>
            </a:r>
          </a:p>
          <a:p>
            <a:r>
              <a:rPr lang="en-US" dirty="0"/>
              <a:t>	</a:t>
            </a:r>
            <a:r>
              <a:rPr lang="en-US" dirty="0" err="1" smtClean="0"/>
              <a:t>Irbesartan</a:t>
            </a:r>
            <a:r>
              <a:rPr lang="en-US" dirty="0" smtClean="0"/>
              <a:t>	150 mg daily</a:t>
            </a:r>
          </a:p>
          <a:p>
            <a:r>
              <a:rPr lang="en-US" dirty="0" smtClean="0"/>
              <a:t>	</a:t>
            </a:r>
            <a:r>
              <a:rPr lang="en-US" dirty="0" err="1" smtClean="0"/>
              <a:t>Telmisartan</a:t>
            </a:r>
            <a:r>
              <a:rPr lang="en-US" dirty="0" smtClean="0"/>
              <a:t>	20 mg daily</a:t>
            </a:r>
          </a:p>
        </p:txBody>
      </p:sp>
      <p:sp>
        <p:nvSpPr>
          <p:cNvPr id="9" name="TextBox 8"/>
          <p:cNvSpPr txBox="1"/>
          <p:nvPr/>
        </p:nvSpPr>
        <p:spPr>
          <a:xfrm>
            <a:off x="5554134" y="4168632"/>
            <a:ext cx="2760133" cy="1754326"/>
          </a:xfrm>
          <a:prstGeom prst="rect">
            <a:avLst/>
          </a:prstGeom>
          <a:noFill/>
        </p:spPr>
        <p:txBody>
          <a:bodyPr wrap="square" rtlCol="0">
            <a:spAutoFit/>
          </a:bodyPr>
          <a:lstStyle/>
          <a:p>
            <a:r>
              <a:rPr lang="en-US" b="1" dirty="0" smtClean="0">
                <a:solidFill>
                  <a:srgbClr val="0070C0"/>
                </a:solidFill>
              </a:rPr>
              <a:t>Adverse Effects:</a:t>
            </a:r>
          </a:p>
          <a:p>
            <a:pPr>
              <a:tabLst>
                <a:tab pos="406400" algn="l"/>
              </a:tabLst>
            </a:pPr>
            <a:r>
              <a:rPr lang="en-US" dirty="0"/>
              <a:t>	</a:t>
            </a:r>
            <a:r>
              <a:rPr lang="en-US" dirty="0" err="1" smtClean="0"/>
              <a:t>xxxxxx</a:t>
            </a:r>
            <a:endParaRPr lang="en-US" dirty="0" smtClean="0"/>
          </a:p>
          <a:p>
            <a:pPr>
              <a:tabLst>
                <a:tab pos="406400" algn="l"/>
              </a:tabLst>
            </a:pPr>
            <a:r>
              <a:rPr lang="en-US" dirty="0"/>
              <a:t>	</a:t>
            </a:r>
            <a:r>
              <a:rPr lang="en-US" dirty="0" err="1" smtClean="0"/>
              <a:t>xxxxxx</a:t>
            </a:r>
            <a:endParaRPr lang="en-US" dirty="0" smtClean="0"/>
          </a:p>
          <a:p>
            <a:pPr>
              <a:tabLst>
                <a:tab pos="406400" algn="l"/>
              </a:tabLst>
            </a:pPr>
            <a:r>
              <a:rPr lang="en-US" dirty="0"/>
              <a:t>	</a:t>
            </a:r>
            <a:r>
              <a:rPr lang="en-US" dirty="0" err="1" smtClean="0"/>
              <a:t>xxxxxx</a:t>
            </a:r>
            <a:endParaRPr lang="en-US" dirty="0" smtClean="0"/>
          </a:p>
          <a:p>
            <a:pPr>
              <a:tabLst>
                <a:tab pos="406400" algn="l"/>
              </a:tabLst>
            </a:pPr>
            <a:r>
              <a:rPr lang="en-US" dirty="0"/>
              <a:t>	</a:t>
            </a:r>
            <a:r>
              <a:rPr lang="en-US" dirty="0" err="1" smtClean="0"/>
              <a:t>xxxxxx</a:t>
            </a:r>
            <a:endParaRPr lang="en-US" dirty="0" smtClean="0"/>
          </a:p>
          <a:p>
            <a:pPr>
              <a:tabLst>
                <a:tab pos="406400" algn="l"/>
              </a:tabLst>
            </a:pPr>
            <a:r>
              <a:rPr lang="en-US" dirty="0"/>
              <a:t>	</a:t>
            </a:r>
          </a:p>
        </p:txBody>
      </p:sp>
    </p:spTree>
    <p:extLst>
      <p:ext uri="{BB962C8B-B14F-4D97-AF65-F5344CB8AC3E}">
        <p14:creationId xmlns:p14="http://schemas.microsoft.com/office/powerpoint/2010/main" val="3520567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338667"/>
            <a:ext cx="6019800" cy="923330"/>
          </a:xfrm>
          <a:prstGeom prst="rect">
            <a:avLst/>
          </a:prstGeom>
          <a:noFill/>
        </p:spPr>
        <p:txBody>
          <a:bodyPr wrap="square" rtlCol="0">
            <a:spAutoFit/>
          </a:bodyPr>
          <a:lstStyle/>
          <a:p>
            <a:pPr algn="ctr">
              <a:tabLst>
                <a:tab pos="1320800" algn="l"/>
              </a:tabLst>
            </a:pPr>
            <a:r>
              <a:rPr lang="en-US" b="1" dirty="0">
                <a:solidFill>
                  <a:srgbClr val="0070C0"/>
                </a:solidFill>
              </a:rPr>
              <a:t>ACE-Inhibitors</a:t>
            </a:r>
            <a:r>
              <a:rPr lang="en-US" dirty="0">
                <a:solidFill>
                  <a:prstClr val="black"/>
                </a:solidFill>
              </a:rPr>
              <a:t> (</a:t>
            </a:r>
            <a:r>
              <a:rPr lang="en-US" dirty="0" err="1">
                <a:solidFill>
                  <a:prstClr val="black"/>
                </a:solidFill>
              </a:rPr>
              <a:t>catopril</a:t>
            </a:r>
            <a:r>
              <a:rPr lang="en-US" dirty="0">
                <a:solidFill>
                  <a:prstClr val="black"/>
                </a:solidFill>
              </a:rPr>
              <a:t>, </a:t>
            </a:r>
            <a:r>
              <a:rPr lang="en-US" dirty="0" err="1">
                <a:solidFill>
                  <a:prstClr val="black"/>
                </a:solidFill>
              </a:rPr>
              <a:t>enalapril</a:t>
            </a:r>
            <a:r>
              <a:rPr lang="en-US" dirty="0">
                <a:solidFill>
                  <a:prstClr val="black"/>
                </a:solidFill>
              </a:rPr>
              <a:t>, benazepril, </a:t>
            </a:r>
            <a:r>
              <a:rPr lang="en-US" dirty="0" err="1">
                <a:solidFill>
                  <a:prstClr val="black"/>
                </a:solidFill>
              </a:rPr>
              <a:t>ramipril</a:t>
            </a:r>
            <a:r>
              <a:rPr lang="en-US" dirty="0">
                <a:solidFill>
                  <a:prstClr val="black"/>
                </a:solidFill>
              </a:rPr>
              <a:t>)</a:t>
            </a:r>
          </a:p>
          <a:p>
            <a:pPr algn="ctr">
              <a:tabLst>
                <a:tab pos="1320800" algn="l"/>
              </a:tabLst>
            </a:pPr>
            <a:endParaRPr lang="en-US" b="1" dirty="0">
              <a:solidFill>
                <a:srgbClr val="0070C0"/>
              </a:solidFill>
            </a:endParaRPr>
          </a:p>
          <a:p>
            <a:pPr algn="ctr">
              <a:tabLst>
                <a:tab pos="1320800" algn="l"/>
              </a:tabLst>
            </a:pPr>
            <a:r>
              <a:rPr lang="en-US" b="1" dirty="0" smtClean="0">
                <a:solidFill>
                  <a:srgbClr val="0070C0"/>
                </a:solidFill>
              </a:rPr>
              <a:t>Angiotensin II Receptor Blockers</a:t>
            </a:r>
            <a:r>
              <a:rPr lang="en-US" dirty="0" smtClean="0">
                <a:solidFill>
                  <a:prstClr val="black"/>
                </a:solidFill>
              </a:rPr>
              <a:t> </a:t>
            </a:r>
            <a:r>
              <a:rPr lang="en-US" sz="1400" dirty="0" smtClean="0">
                <a:solidFill>
                  <a:prstClr val="black"/>
                </a:solidFill>
              </a:rPr>
              <a:t>(losartan, </a:t>
            </a:r>
            <a:r>
              <a:rPr lang="en-US" sz="1400" dirty="0" err="1" smtClean="0">
                <a:solidFill>
                  <a:prstClr val="black"/>
                </a:solidFill>
              </a:rPr>
              <a:t>irbesartan</a:t>
            </a:r>
            <a:r>
              <a:rPr lang="en-US" sz="1400" dirty="0" smtClean="0">
                <a:solidFill>
                  <a:prstClr val="black"/>
                </a:solidFill>
              </a:rPr>
              <a:t>, valsartan)</a:t>
            </a:r>
          </a:p>
        </p:txBody>
      </p:sp>
      <p:pic>
        <p:nvPicPr>
          <p:cNvPr id="1026" name="Picture 2" descr="Untitled-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76400"/>
            <a:ext cx="5867400" cy="393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5973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38667"/>
            <a:ext cx="8305800" cy="1015663"/>
          </a:xfrm>
          <a:prstGeom prst="rect">
            <a:avLst/>
          </a:prstGeom>
          <a:noFill/>
        </p:spPr>
        <p:txBody>
          <a:bodyPr wrap="square" rtlCol="0">
            <a:spAutoFit/>
          </a:bodyPr>
          <a:lstStyle/>
          <a:p>
            <a:pPr algn="ctr">
              <a:tabLst>
                <a:tab pos="1320800" algn="l"/>
              </a:tabLst>
            </a:pPr>
            <a:r>
              <a:rPr lang="en-US" b="1" dirty="0" err="1" smtClean="0">
                <a:solidFill>
                  <a:srgbClr val="0070C0"/>
                </a:solidFill>
              </a:rPr>
              <a:t>Ca</a:t>
            </a:r>
            <a:r>
              <a:rPr lang="en-US" b="1" dirty="0" smtClean="0">
                <a:solidFill>
                  <a:srgbClr val="0070C0"/>
                </a:solidFill>
              </a:rPr>
              <a:t> Channel Blockers </a:t>
            </a:r>
            <a:r>
              <a:rPr lang="en-US" sz="1400" b="1" dirty="0" smtClean="0">
                <a:solidFill>
                  <a:srgbClr val="0070C0"/>
                </a:solidFill>
              </a:rPr>
              <a:t>– non-</a:t>
            </a:r>
            <a:r>
              <a:rPr lang="en-US" sz="1400" b="1" dirty="0" err="1" smtClean="0">
                <a:solidFill>
                  <a:srgbClr val="0070C0"/>
                </a:solidFill>
              </a:rPr>
              <a:t>dihydropyridines</a:t>
            </a:r>
            <a:r>
              <a:rPr lang="en-US" dirty="0" smtClean="0">
                <a:solidFill>
                  <a:prstClr val="black"/>
                </a:solidFill>
              </a:rPr>
              <a:t> </a:t>
            </a:r>
            <a:r>
              <a:rPr lang="en-US" sz="1400" dirty="0" smtClean="0">
                <a:solidFill>
                  <a:prstClr val="black"/>
                </a:solidFill>
              </a:rPr>
              <a:t>(</a:t>
            </a:r>
            <a:r>
              <a:rPr lang="en-US" sz="1400" dirty="0" err="1" smtClean="0">
                <a:solidFill>
                  <a:prstClr val="black"/>
                </a:solidFill>
              </a:rPr>
              <a:t>diltiazem</a:t>
            </a:r>
            <a:r>
              <a:rPr lang="en-US" sz="1400" dirty="0" smtClean="0">
                <a:solidFill>
                  <a:prstClr val="black"/>
                </a:solidFill>
              </a:rPr>
              <a:t>, verapamil)</a:t>
            </a:r>
          </a:p>
          <a:p>
            <a:pPr algn="ctr">
              <a:tabLst>
                <a:tab pos="1320800" algn="l"/>
              </a:tabLst>
            </a:pPr>
            <a:endParaRPr lang="en-US" sz="1400" dirty="0" smtClean="0">
              <a:solidFill>
                <a:prstClr val="black"/>
              </a:solidFill>
            </a:endParaRPr>
          </a:p>
          <a:p>
            <a:pPr algn="ctr">
              <a:tabLst>
                <a:tab pos="1320800" algn="l"/>
              </a:tabLst>
            </a:pPr>
            <a:r>
              <a:rPr lang="en-US" sz="1400" dirty="0" smtClean="0">
                <a:solidFill>
                  <a:srgbClr val="0070C0"/>
                </a:solidFill>
              </a:rPr>
              <a:t>DHCCB class </a:t>
            </a:r>
            <a:r>
              <a:rPr lang="en-US" sz="1400" dirty="0" smtClean="0">
                <a:solidFill>
                  <a:prstClr val="black"/>
                </a:solidFill>
              </a:rPr>
              <a:t>(amlodipine, </a:t>
            </a:r>
            <a:r>
              <a:rPr lang="en-US" sz="1400" dirty="0" err="1" smtClean="0">
                <a:solidFill>
                  <a:prstClr val="black"/>
                </a:solidFill>
              </a:rPr>
              <a:t>felodipine</a:t>
            </a:r>
            <a:r>
              <a:rPr lang="en-US" sz="1400" dirty="0" smtClean="0">
                <a:solidFill>
                  <a:prstClr val="black"/>
                </a:solidFill>
              </a:rPr>
              <a:t>) cause significant dilation at the afferent arteriole resulting in loss of renal </a:t>
            </a:r>
            <a:r>
              <a:rPr lang="en-US" sz="1400" dirty="0" err="1" smtClean="0">
                <a:solidFill>
                  <a:prstClr val="black"/>
                </a:solidFill>
              </a:rPr>
              <a:t>autoregulation</a:t>
            </a:r>
            <a:r>
              <a:rPr lang="en-US" sz="1400" dirty="0" smtClean="0">
                <a:solidFill>
                  <a:prstClr val="black"/>
                </a:solidFill>
              </a:rPr>
              <a:t>  … ↑ </a:t>
            </a:r>
            <a:r>
              <a:rPr lang="en-US" sz="1400" dirty="0" err="1" smtClean="0">
                <a:solidFill>
                  <a:prstClr val="black"/>
                </a:solidFill>
              </a:rPr>
              <a:t>intraglomerular</a:t>
            </a:r>
            <a:r>
              <a:rPr lang="en-US" sz="1400" dirty="0" smtClean="0">
                <a:solidFill>
                  <a:prstClr val="black"/>
                </a:solidFill>
              </a:rPr>
              <a:t> capillary pressure &amp; may ↑ proteinuria</a:t>
            </a:r>
          </a:p>
        </p:txBody>
      </p:sp>
      <p:sp>
        <p:nvSpPr>
          <p:cNvPr id="2" name="TextBox 1"/>
          <p:cNvSpPr txBox="1"/>
          <p:nvPr/>
        </p:nvSpPr>
        <p:spPr>
          <a:xfrm>
            <a:off x="381000" y="1834753"/>
            <a:ext cx="8305800" cy="1661993"/>
          </a:xfrm>
          <a:prstGeom prst="rect">
            <a:avLst/>
          </a:prstGeom>
          <a:noFill/>
        </p:spPr>
        <p:txBody>
          <a:bodyPr wrap="square" rtlCol="0">
            <a:spAutoFit/>
          </a:bodyPr>
          <a:lstStyle/>
          <a:p>
            <a:pPr>
              <a:spcBef>
                <a:spcPts val="600"/>
              </a:spcBef>
              <a:spcAft>
                <a:spcPts val="600"/>
              </a:spcAft>
            </a:pPr>
            <a:r>
              <a:rPr lang="en-US" dirty="0" smtClean="0">
                <a:solidFill>
                  <a:prstClr val="black"/>
                </a:solidFill>
              </a:rPr>
              <a:t>↓ glomerular capillary </a:t>
            </a:r>
            <a:r>
              <a:rPr lang="en-US" dirty="0" smtClean="0">
                <a:solidFill>
                  <a:srgbClr val="0070C0"/>
                </a:solidFill>
              </a:rPr>
              <a:t>pressure </a:t>
            </a:r>
          </a:p>
          <a:p>
            <a:pPr>
              <a:spcBef>
                <a:spcPts val="600"/>
              </a:spcBef>
              <a:spcAft>
                <a:spcPts val="600"/>
              </a:spcAft>
            </a:pPr>
            <a:r>
              <a:rPr lang="en-US" dirty="0" smtClean="0">
                <a:solidFill>
                  <a:prstClr val="black"/>
                </a:solidFill>
              </a:rPr>
              <a:t>↓ </a:t>
            </a:r>
            <a:r>
              <a:rPr lang="en-US" dirty="0">
                <a:solidFill>
                  <a:srgbClr val="0070C0"/>
                </a:solidFill>
              </a:rPr>
              <a:t>proteinuria</a:t>
            </a:r>
          </a:p>
          <a:p>
            <a:pPr>
              <a:spcBef>
                <a:spcPts val="600"/>
              </a:spcBef>
              <a:spcAft>
                <a:spcPts val="600"/>
              </a:spcAft>
            </a:pPr>
            <a:r>
              <a:rPr lang="en-US" dirty="0" smtClean="0">
                <a:solidFill>
                  <a:prstClr val="black"/>
                </a:solidFill>
              </a:rPr>
              <a:t>     Prevent </a:t>
            </a:r>
            <a:r>
              <a:rPr lang="en-US" dirty="0" err="1">
                <a:solidFill>
                  <a:srgbClr val="0070C0"/>
                </a:solidFill>
              </a:rPr>
              <a:t>mesangial</a:t>
            </a:r>
            <a:r>
              <a:rPr lang="en-US" dirty="0">
                <a:solidFill>
                  <a:srgbClr val="0070C0"/>
                </a:solidFill>
              </a:rPr>
              <a:t> expansion </a:t>
            </a:r>
            <a:r>
              <a:rPr lang="en-US" dirty="0" smtClean="0">
                <a:solidFill>
                  <a:prstClr val="black"/>
                </a:solidFill>
              </a:rPr>
              <a:t>and renal scarring (</a:t>
            </a:r>
            <a:r>
              <a:rPr lang="en-US" dirty="0" err="1" smtClean="0">
                <a:solidFill>
                  <a:prstClr val="black"/>
                </a:solidFill>
              </a:rPr>
              <a:t>cytoprotective</a:t>
            </a:r>
            <a:r>
              <a:rPr lang="en-US" dirty="0" smtClean="0">
                <a:solidFill>
                  <a:prstClr val="black"/>
                </a:solidFill>
              </a:rPr>
              <a:t>/</a:t>
            </a:r>
            <a:r>
              <a:rPr lang="en-US" dirty="0" err="1" smtClean="0">
                <a:solidFill>
                  <a:prstClr val="black"/>
                </a:solidFill>
              </a:rPr>
              <a:t>antiproliferative</a:t>
            </a:r>
            <a:r>
              <a:rPr lang="en-US" dirty="0" smtClean="0">
                <a:solidFill>
                  <a:prstClr val="black"/>
                </a:solidFill>
              </a:rPr>
              <a:t>)</a:t>
            </a:r>
          </a:p>
          <a:p>
            <a:pPr>
              <a:spcBef>
                <a:spcPts val="600"/>
              </a:spcBef>
              <a:spcAft>
                <a:spcPts val="600"/>
              </a:spcAft>
            </a:pPr>
            <a:r>
              <a:rPr lang="en-US" dirty="0">
                <a:solidFill>
                  <a:prstClr val="black"/>
                </a:solidFill>
              </a:rPr>
              <a:t> </a:t>
            </a:r>
            <a:r>
              <a:rPr lang="en-US" dirty="0" smtClean="0">
                <a:solidFill>
                  <a:prstClr val="black"/>
                </a:solidFill>
              </a:rPr>
              <a:t>    </a:t>
            </a:r>
            <a:r>
              <a:rPr lang="en-US" dirty="0" smtClean="0">
                <a:solidFill>
                  <a:srgbClr val="0070C0"/>
                </a:solidFill>
              </a:rPr>
              <a:t>Used in add-on therapy</a:t>
            </a:r>
          </a:p>
        </p:txBody>
      </p:sp>
    </p:spTree>
    <p:extLst>
      <p:ext uri="{BB962C8B-B14F-4D97-AF65-F5344CB8AC3E}">
        <p14:creationId xmlns:p14="http://schemas.microsoft.com/office/powerpoint/2010/main" val="30832962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38667"/>
            <a:ext cx="8305800" cy="369332"/>
          </a:xfrm>
          <a:prstGeom prst="rect">
            <a:avLst/>
          </a:prstGeom>
          <a:noFill/>
        </p:spPr>
        <p:txBody>
          <a:bodyPr wrap="square" rtlCol="0">
            <a:spAutoFit/>
          </a:bodyPr>
          <a:lstStyle/>
          <a:p>
            <a:pPr algn="ctr">
              <a:tabLst>
                <a:tab pos="1320800" algn="l"/>
              </a:tabLst>
            </a:pPr>
            <a:r>
              <a:rPr lang="en-US" b="1" dirty="0" smtClean="0">
                <a:solidFill>
                  <a:srgbClr val="0070C0"/>
                </a:solidFill>
              </a:rPr>
              <a:t>Diuretics</a:t>
            </a:r>
            <a:r>
              <a:rPr lang="en-US" sz="1400" b="1" dirty="0" smtClean="0">
                <a:solidFill>
                  <a:srgbClr val="0070C0"/>
                </a:solidFill>
              </a:rPr>
              <a:t> </a:t>
            </a:r>
            <a:r>
              <a:rPr lang="en-US" sz="1400" dirty="0" smtClean="0">
                <a:solidFill>
                  <a:prstClr val="black"/>
                </a:solidFill>
              </a:rPr>
              <a:t>(HCTZ)</a:t>
            </a:r>
          </a:p>
        </p:txBody>
      </p:sp>
      <p:sp>
        <p:nvSpPr>
          <p:cNvPr id="2" name="TextBox 1"/>
          <p:cNvSpPr txBox="1"/>
          <p:nvPr/>
        </p:nvSpPr>
        <p:spPr>
          <a:xfrm>
            <a:off x="364067" y="998953"/>
            <a:ext cx="8305800" cy="1785104"/>
          </a:xfrm>
          <a:prstGeom prst="rect">
            <a:avLst/>
          </a:prstGeom>
          <a:noFill/>
        </p:spPr>
        <p:txBody>
          <a:bodyPr wrap="square" rtlCol="0">
            <a:spAutoFit/>
          </a:bodyPr>
          <a:lstStyle/>
          <a:p>
            <a:pPr>
              <a:spcBef>
                <a:spcPts val="600"/>
              </a:spcBef>
              <a:spcAft>
                <a:spcPts val="600"/>
              </a:spcAft>
            </a:pPr>
            <a:r>
              <a:rPr lang="en-US" dirty="0">
                <a:solidFill>
                  <a:prstClr val="black"/>
                </a:solidFill>
              </a:rPr>
              <a:t>In </a:t>
            </a:r>
            <a:r>
              <a:rPr lang="en-US" dirty="0" err="1">
                <a:solidFill>
                  <a:prstClr val="black"/>
                </a:solidFill>
              </a:rPr>
              <a:t>pts</a:t>
            </a:r>
            <a:r>
              <a:rPr lang="en-US" dirty="0">
                <a:solidFill>
                  <a:prstClr val="black"/>
                </a:solidFill>
              </a:rPr>
              <a:t> with </a:t>
            </a:r>
            <a:r>
              <a:rPr lang="en-US" dirty="0" err="1">
                <a:solidFill>
                  <a:prstClr val="black"/>
                </a:solidFill>
              </a:rPr>
              <a:t>microalbuminuria</a:t>
            </a:r>
            <a:r>
              <a:rPr lang="en-US" dirty="0">
                <a:solidFill>
                  <a:prstClr val="black"/>
                </a:solidFill>
              </a:rPr>
              <a:t>, addition of HCTZ is not effective for S</a:t>
            </a:r>
            <a:r>
              <a:rPr lang="en-US" dirty="0" smtClean="0">
                <a:solidFill>
                  <a:prstClr val="black"/>
                </a:solidFill>
              </a:rPr>
              <a:t>tage </a:t>
            </a:r>
            <a:r>
              <a:rPr lang="en-US" dirty="0">
                <a:solidFill>
                  <a:prstClr val="black"/>
                </a:solidFill>
              </a:rPr>
              <a:t>4 to 5 … use loop diuretics instead</a:t>
            </a:r>
          </a:p>
          <a:p>
            <a:pPr>
              <a:spcBef>
                <a:spcPts val="600"/>
              </a:spcBef>
              <a:spcAft>
                <a:spcPts val="600"/>
              </a:spcAft>
            </a:pPr>
            <a:endParaRPr lang="en-US" dirty="0"/>
          </a:p>
          <a:p>
            <a:pPr>
              <a:spcBef>
                <a:spcPts val="600"/>
              </a:spcBef>
              <a:spcAft>
                <a:spcPts val="600"/>
              </a:spcAft>
            </a:pPr>
            <a:r>
              <a:rPr lang="en-US" b="1" dirty="0" smtClean="0">
                <a:solidFill>
                  <a:srgbClr val="0070C0"/>
                </a:solidFill>
              </a:rPr>
              <a:t>CONCLUSION: </a:t>
            </a:r>
            <a:r>
              <a:rPr lang="en-US" dirty="0" smtClean="0"/>
              <a:t>Reasonable </a:t>
            </a:r>
            <a:r>
              <a:rPr lang="en-US" dirty="0">
                <a:solidFill>
                  <a:srgbClr val="0070C0"/>
                </a:solidFill>
              </a:rPr>
              <a:t>adjunctive therapy </a:t>
            </a:r>
            <a:r>
              <a:rPr lang="en-US" dirty="0"/>
              <a:t>to </a:t>
            </a:r>
            <a:r>
              <a:rPr lang="en-US" dirty="0" err="1"/>
              <a:t>ACEi</a:t>
            </a:r>
            <a:r>
              <a:rPr lang="en-US" dirty="0"/>
              <a:t> or ARB for reduction in albuminuria in patients with reasonably well preserved renal function (GFR &gt;30ml/min</a:t>
            </a:r>
            <a:r>
              <a:rPr lang="en-US" dirty="0" smtClean="0"/>
              <a:t>)</a:t>
            </a:r>
          </a:p>
        </p:txBody>
      </p:sp>
      <p:sp>
        <p:nvSpPr>
          <p:cNvPr id="5" name="TextBox 4"/>
          <p:cNvSpPr txBox="1"/>
          <p:nvPr/>
        </p:nvSpPr>
        <p:spPr>
          <a:xfrm>
            <a:off x="444501" y="3581400"/>
            <a:ext cx="8305800" cy="369332"/>
          </a:xfrm>
          <a:prstGeom prst="rect">
            <a:avLst/>
          </a:prstGeom>
          <a:noFill/>
        </p:spPr>
        <p:txBody>
          <a:bodyPr wrap="square" rtlCol="0">
            <a:spAutoFit/>
          </a:bodyPr>
          <a:lstStyle/>
          <a:p>
            <a:pPr algn="ctr">
              <a:tabLst>
                <a:tab pos="1320800" algn="l"/>
              </a:tabLst>
            </a:pPr>
            <a:r>
              <a:rPr lang="en-US" b="1" dirty="0" smtClean="0">
                <a:solidFill>
                  <a:srgbClr val="0070C0"/>
                </a:solidFill>
              </a:rPr>
              <a:t>Beta-Blockers</a:t>
            </a:r>
            <a:endParaRPr lang="en-US" sz="1400" dirty="0" smtClean="0">
              <a:solidFill>
                <a:prstClr val="black"/>
              </a:solidFill>
            </a:endParaRPr>
          </a:p>
        </p:txBody>
      </p:sp>
      <p:sp>
        <p:nvSpPr>
          <p:cNvPr id="6" name="TextBox 5"/>
          <p:cNvSpPr txBox="1"/>
          <p:nvPr/>
        </p:nvSpPr>
        <p:spPr>
          <a:xfrm>
            <a:off x="3124200" y="4191000"/>
            <a:ext cx="3429000" cy="800219"/>
          </a:xfrm>
          <a:prstGeom prst="rect">
            <a:avLst/>
          </a:prstGeom>
          <a:noFill/>
        </p:spPr>
        <p:txBody>
          <a:bodyPr wrap="square" rtlCol="0">
            <a:spAutoFit/>
          </a:bodyPr>
          <a:lstStyle/>
          <a:p>
            <a:pPr>
              <a:spcBef>
                <a:spcPts val="600"/>
              </a:spcBef>
              <a:spcAft>
                <a:spcPts val="600"/>
              </a:spcAft>
            </a:pPr>
            <a:r>
              <a:rPr lang="en-US" dirty="0" smtClean="0">
                <a:solidFill>
                  <a:prstClr val="black"/>
                </a:solidFill>
              </a:rPr>
              <a:t>No Data on reducing proteinuria</a:t>
            </a:r>
          </a:p>
          <a:p>
            <a:pPr>
              <a:spcBef>
                <a:spcPts val="600"/>
              </a:spcBef>
              <a:spcAft>
                <a:spcPts val="600"/>
              </a:spcAft>
            </a:pPr>
            <a:r>
              <a:rPr lang="en-US" dirty="0" smtClean="0">
                <a:solidFill>
                  <a:prstClr val="black"/>
                </a:solidFill>
              </a:rPr>
              <a:t>Add on for </a:t>
            </a:r>
            <a:r>
              <a:rPr lang="en-US" dirty="0" smtClean="0">
                <a:solidFill>
                  <a:srgbClr val="0070C0"/>
                </a:solidFill>
              </a:rPr>
              <a:t>BP control</a:t>
            </a:r>
            <a:endParaRPr lang="en-US" dirty="0">
              <a:solidFill>
                <a:srgbClr val="0070C0"/>
              </a:solidFill>
            </a:endParaRPr>
          </a:p>
        </p:txBody>
      </p:sp>
    </p:spTree>
    <p:extLst>
      <p:ext uri="{BB962C8B-B14F-4D97-AF65-F5344CB8AC3E}">
        <p14:creationId xmlns:p14="http://schemas.microsoft.com/office/powerpoint/2010/main" val="3825955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38667"/>
            <a:ext cx="8305800" cy="369332"/>
          </a:xfrm>
          <a:prstGeom prst="rect">
            <a:avLst/>
          </a:prstGeom>
          <a:noFill/>
        </p:spPr>
        <p:txBody>
          <a:bodyPr wrap="square" rtlCol="0">
            <a:spAutoFit/>
          </a:bodyPr>
          <a:lstStyle/>
          <a:p>
            <a:pPr algn="ctr">
              <a:tabLst>
                <a:tab pos="1320800" algn="l"/>
              </a:tabLst>
            </a:pPr>
            <a:r>
              <a:rPr lang="en-US" b="1" dirty="0" smtClean="0">
                <a:solidFill>
                  <a:srgbClr val="0070C0"/>
                </a:solidFill>
              </a:rPr>
              <a:t>COMBINATION THERAPY</a:t>
            </a:r>
            <a:endParaRPr lang="en-US" sz="1400" dirty="0" smtClean="0">
              <a:solidFill>
                <a:prstClr val="black"/>
              </a:solidFill>
            </a:endParaRPr>
          </a:p>
        </p:txBody>
      </p:sp>
      <p:sp>
        <p:nvSpPr>
          <p:cNvPr id="2" name="TextBox 1"/>
          <p:cNvSpPr txBox="1"/>
          <p:nvPr/>
        </p:nvSpPr>
        <p:spPr>
          <a:xfrm>
            <a:off x="1371600" y="998953"/>
            <a:ext cx="7298266" cy="1231106"/>
          </a:xfrm>
          <a:prstGeom prst="rect">
            <a:avLst/>
          </a:prstGeom>
          <a:noFill/>
        </p:spPr>
        <p:txBody>
          <a:bodyPr wrap="square" rtlCol="0">
            <a:spAutoFit/>
          </a:bodyPr>
          <a:lstStyle/>
          <a:p>
            <a:pPr>
              <a:spcBef>
                <a:spcPts val="600"/>
              </a:spcBef>
              <a:spcAft>
                <a:spcPts val="600"/>
              </a:spcAft>
            </a:pPr>
            <a:r>
              <a:rPr lang="en-US" b="1" dirty="0" err="1" smtClean="0">
                <a:solidFill>
                  <a:srgbClr val="0070C0"/>
                </a:solidFill>
              </a:rPr>
              <a:t>ACEi</a:t>
            </a:r>
            <a:r>
              <a:rPr lang="en-US" b="1" dirty="0" smtClean="0">
                <a:solidFill>
                  <a:srgbClr val="0070C0"/>
                </a:solidFill>
              </a:rPr>
              <a:t> + ARB combo</a:t>
            </a:r>
            <a:r>
              <a:rPr lang="en-US" dirty="0" smtClean="0">
                <a:solidFill>
                  <a:prstClr val="black"/>
                </a:solidFill>
              </a:rPr>
              <a:t>:</a:t>
            </a:r>
          </a:p>
          <a:p>
            <a:pPr>
              <a:spcBef>
                <a:spcPts val="600"/>
              </a:spcBef>
              <a:spcAft>
                <a:spcPts val="600"/>
              </a:spcAft>
            </a:pPr>
            <a:r>
              <a:rPr lang="en-US" dirty="0">
                <a:solidFill>
                  <a:prstClr val="black"/>
                </a:solidFill>
              </a:rPr>
              <a:t>	</a:t>
            </a:r>
            <a:r>
              <a:rPr lang="en-US" dirty="0" smtClean="0">
                <a:solidFill>
                  <a:prstClr val="black"/>
                </a:solidFill>
              </a:rPr>
              <a:t>Doubling the efficacy of the TX but with a lot of complications</a:t>
            </a:r>
          </a:p>
          <a:p>
            <a:pPr>
              <a:spcBef>
                <a:spcPts val="600"/>
              </a:spcBef>
              <a:spcAft>
                <a:spcPts val="600"/>
              </a:spcAft>
            </a:pPr>
            <a:r>
              <a:rPr lang="en-US" dirty="0">
                <a:solidFill>
                  <a:prstClr val="black"/>
                </a:solidFill>
              </a:rPr>
              <a:t>	</a:t>
            </a:r>
            <a:r>
              <a:rPr lang="en-US" dirty="0" smtClean="0">
                <a:solidFill>
                  <a:prstClr val="black"/>
                </a:solidFill>
              </a:rPr>
              <a:t>Combo of </a:t>
            </a:r>
            <a:r>
              <a:rPr lang="en-US" dirty="0" err="1" smtClean="0">
                <a:solidFill>
                  <a:prstClr val="black"/>
                </a:solidFill>
              </a:rPr>
              <a:t>ACEi</a:t>
            </a:r>
            <a:r>
              <a:rPr lang="en-US" dirty="0" smtClean="0">
                <a:solidFill>
                  <a:prstClr val="black"/>
                </a:solidFill>
              </a:rPr>
              <a:t> plus ARB therapy is </a:t>
            </a:r>
            <a:r>
              <a:rPr lang="en-US" dirty="0" smtClean="0">
                <a:solidFill>
                  <a:srgbClr val="0070C0"/>
                </a:solidFill>
              </a:rPr>
              <a:t>NOT recommended</a:t>
            </a:r>
            <a:endParaRPr lang="en-US" dirty="0">
              <a:solidFill>
                <a:srgbClr val="0070C0"/>
              </a:solidFill>
            </a:endParaRPr>
          </a:p>
        </p:txBody>
      </p:sp>
      <p:sp>
        <p:nvSpPr>
          <p:cNvPr id="7" name="TextBox 6"/>
          <p:cNvSpPr txBox="1"/>
          <p:nvPr/>
        </p:nvSpPr>
        <p:spPr>
          <a:xfrm>
            <a:off x="533400" y="3200400"/>
            <a:ext cx="8305800" cy="2646878"/>
          </a:xfrm>
          <a:prstGeom prst="rect">
            <a:avLst/>
          </a:prstGeom>
          <a:noFill/>
        </p:spPr>
        <p:txBody>
          <a:bodyPr wrap="square" rtlCol="0">
            <a:spAutoFit/>
          </a:bodyPr>
          <a:lstStyle/>
          <a:p>
            <a:pPr>
              <a:spcBef>
                <a:spcPts val="600"/>
              </a:spcBef>
              <a:spcAft>
                <a:spcPts val="600"/>
              </a:spcAft>
            </a:pPr>
            <a:r>
              <a:rPr lang="en-US" b="1" dirty="0" smtClean="0">
                <a:solidFill>
                  <a:srgbClr val="0070C0"/>
                </a:solidFill>
              </a:rPr>
              <a:t>Direct Renin Inhibitor (DRI) + ARB combo</a:t>
            </a:r>
            <a:r>
              <a:rPr lang="en-US" dirty="0" smtClean="0">
                <a:solidFill>
                  <a:prstClr val="black"/>
                </a:solidFill>
              </a:rPr>
              <a:t>:</a:t>
            </a:r>
          </a:p>
          <a:p>
            <a:pPr>
              <a:spcBef>
                <a:spcPts val="600"/>
              </a:spcBef>
              <a:spcAft>
                <a:spcPts val="600"/>
              </a:spcAft>
            </a:pPr>
            <a:r>
              <a:rPr lang="en-US" dirty="0">
                <a:solidFill>
                  <a:prstClr val="black"/>
                </a:solidFill>
              </a:rPr>
              <a:t>	</a:t>
            </a:r>
            <a:r>
              <a:rPr lang="en-US" dirty="0" smtClean="0">
                <a:solidFill>
                  <a:prstClr val="black"/>
                </a:solidFill>
              </a:rPr>
              <a:t>DRI:   </a:t>
            </a:r>
            <a:r>
              <a:rPr lang="en-US" dirty="0" err="1" smtClean="0">
                <a:solidFill>
                  <a:prstClr val="black"/>
                </a:solidFill>
              </a:rPr>
              <a:t>aliskiren</a:t>
            </a:r>
            <a:r>
              <a:rPr lang="en-US" dirty="0" smtClean="0">
                <a:solidFill>
                  <a:prstClr val="black"/>
                </a:solidFill>
              </a:rPr>
              <a:t> (</a:t>
            </a:r>
            <a:r>
              <a:rPr lang="en-US" dirty="0" err="1" smtClean="0">
                <a:solidFill>
                  <a:prstClr val="black"/>
                </a:solidFill>
              </a:rPr>
              <a:t>Tekturna</a:t>
            </a:r>
            <a:r>
              <a:rPr lang="en-US" dirty="0" smtClean="0">
                <a:solidFill>
                  <a:prstClr val="black"/>
                </a:solidFill>
              </a:rPr>
              <a:t>®)</a:t>
            </a:r>
          </a:p>
          <a:p>
            <a:pPr>
              <a:spcBef>
                <a:spcPts val="600"/>
              </a:spcBef>
              <a:spcAft>
                <a:spcPts val="600"/>
              </a:spcAft>
            </a:pPr>
            <a:r>
              <a:rPr lang="en-US" dirty="0">
                <a:solidFill>
                  <a:prstClr val="black"/>
                </a:solidFill>
              </a:rPr>
              <a:t>	</a:t>
            </a:r>
            <a:r>
              <a:rPr lang="en-US" b="1" dirty="0" smtClean="0">
                <a:solidFill>
                  <a:srgbClr val="FF0000"/>
                </a:solidFill>
              </a:rPr>
              <a:t>Black Box Warning</a:t>
            </a:r>
            <a:r>
              <a:rPr lang="en-US" dirty="0" smtClean="0">
                <a:solidFill>
                  <a:prstClr val="black"/>
                </a:solidFill>
              </a:rPr>
              <a:t>:  </a:t>
            </a:r>
            <a:r>
              <a:rPr lang="en-US" dirty="0"/>
              <a:t>fetal/neonatal morbidity/mortality </a:t>
            </a:r>
            <a:r>
              <a:rPr lang="en-US" dirty="0" smtClean="0"/>
              <a:t> during pregnancy</a:t>
            </a:r>
          </a:p>
          <a:p>
            <a:pPr marL="914400" indent="-914400">
              <a:spcBef>
                <a:spcPts val="600"/>
              </a:spcBef>
              <a:spcAft>
                <a:spcPts val="600"/>
              </a:spcAft>
            </a:pPr>
            <a:r>
              <a:rPr lang="en-US" dirty="0">
                <a:solidFill>
                  <a:srgbClr val="0070C0"/>
                </a:solidFill>
              </a:rPr>
              <a:t>	</a:t>
            </a:r>
            <a:r>
              <a:rPr lang="en-US" dirty="0" smtClean="0"/>
              <a:t>Unlabeled use for </a:t>
            </a:r>
            <a:r>
              <a:rPr lang="en-US" dirty="0" err="1" smtClean="0"/>
              <a:t>Tx</a:t>
            </a:r>
            <a:r>
              <a:rPr lang="en-US" dirty="0" smtClean="0"/>
              <a:t> of persistent proteinuria in </a:t>
            </a:r>
            <a:r>
              <a:rPr lang="en-US" dirty="0" err="1" smtClean="0"/>
              <a:t>pts</a:t>
            </a:r>
            <a:r>
              <a:rPr lang="en-US" dirty="0" smtClean="0"/>
              <a:t> with Type II DM, HTN &amp; proteinuria</a:t>
            </a:r>
          </a:p>
          <a:p>
            <a:pPr marL="914400" indent="-914400">
              <a:spcBef>
                <a:spcPts val="600"/>
              </a:spcBef>
              <a:spcAft>
                <a:spcPts val="600"/>
              </a:spcAft>
            </a:pPr>
            <a:r>
              <a:rPr lang="en-US" dirty="0">
                <a:solidFill>
                  <a:srgbClr val="0070C0"/>
                </a:solidFill>
              </a:rPr>
              <a:t>	</a:t>
            </a:r>
            <a:r>
              <a:rPr lang="en-US" b="1" dirty="0" smtClean="0">
                <a:solidFill>
                  <a:srgbClr val="FF0000"/>
                </a:solidFill>
              </a:rPr>
              <a:t>CONTRAINDICATED</a:t>
            </a:r>
            <a:r>
              <a:rPr lang="en-US" dirty="0" smtClean="0"/>
              <a:t> with </a:t>
            </a:r>
            <a:r>
              <a:rPr lang="en-US" dirty="0" err="1" smtClean="0">
                <a:solidFill>
                  <a:srgbClr val="0070C0"/>
                </a:solidFill>
              </a:rPr>
              <a:t>ACEi</a:t>
            </a:r>
            <a:r>
              <a:rPr lang="en-US" dirty="0" smtClean="0">
                <a:solidFill>
                  <a:srgbClr val="0070C0"/>
                </a:solidFill>
              </a:rPr>
              <a:t> or ARB </a:t>
            </a:r>
            <a:r>
              <a:rPr lang="en-US" dirty="0" smtClean="0"/>
              <a:t>due to risk of renal impairment, HTN &amp; hyperkalemia</a:t>
            </a:r>
            <a:endParaRPr lang="en-US" dirty="0"/>
          </a:p>
        </p:txBody>
      </p:sp>
    </p:spTree>
    <p:extLst>
      <p:ext uri="{BB962C8B-B14F-4D97-AF65-F5344CB8AC3E}">
        <p14:creationId xmlns:p14="http://schemas.microsoft.com/office/powerpoint/2010/main" val="36055249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66800" y="228600"/>
            <a:ext cx="7239000" cy="369332"/>
          </a:xfrm>
          <a:prstGeom prst="rect">
            <a:avLst/>
          </a:prstGeom>
          <a:noFill/>
        </p:spPr>
        <p:txBody>
          <a:bodyPr wrap="square" rtlCol="0">
            <a:spAutoFit/>
          </a:bodyPr>
          <a:lstStyle/>
          <a:p>
            <a:pPr marL="457200" indent="-457200" algn="ctr">
              <a:spcBef>
                <a:spcPts val="500"/>
              </a:spcBef>
              <a:buFont typeface="Wingdings" pitchFamily="2" charset="2"/>
              <a:buChar char="q"/>
            </a:pPr>
            <a:r>
              <a:rPr lang="en-US" b="1" dirty="0" smtClean="0">
                <a:solidFill>
                  <a:prstClr val="black"/>
                </a:solidFill>
              </a:rPr>
              <a:t>Review </a:t>
            </a:r>
            <a:r>
              <a:rPr lang="en-US" b="1" dirty="0">
                <a:solidFill>
                  <a:prstClr val="black"/>
                </a:solidFill>
              </a:rPr>
              <a:t>of Systems Affected by </a:t>
            </a:r>
            <a:r>
              <a:rPr lang="en-US" b="1" dirty="0" smtClean="0">
                <a:solidFill>
                  <a:prstClr val="black"/>
                </a:solidFill>
              </a:rPr>
              <a:t>CKD</a:t>
            </a:r>
            <a:endParaRPr lang="en-US" b="1" dirty="0">
              <a:solidFill>
                <a:prstClr val="black"/>
              </a:solidFill>
            </a:endParaRPr>
          </a:p>
        </p:txBody>
      </p:sp>
      <p:sp>
        <p:nvSpPr>
          <p:cNvPr id="2" name="TextBox 1"/>
          <p:cNvSpPr txBox="1"/>
          <p:nvPr/>
        </p:nvSpPr>
        <p:spPr>
          <a:xfrm>
            <a:off x="1481328" y="914400"/>
            <a:ext cx="6409944" cy="4955203"/>
          </a:xfrm>
          <a:prstGeom prst="rect">
            <a:avLst/>
          </a:prstGeom>
          <a:noFill/>
        </p:spPr>
        <p:txBody>
          <a:bodyPr wrap="square" rtlCol="0">
            <a:spAutoFit/>
          </a:bodyPr>
          <a:lstStyle/>
          <a:p>
            <a:r>
              <a:rPr lang="en-US" sz="2000" b="1" dirty="0" smtClean="0">
                <a:solidFill>
                  <a:srgbClr val="0070C0"/>
                </a:solidFill>
              </a:rPr>
              <a:t>Cardiovascular</a:t>
            </a:r>
            <a:r>
              <a:rPr lang="en-US" dirty="0" smtClean="0"/>
              <a:t>:</a:t>
            </a:r>
          </a:p>
          <a:p>
            <a:r>
              <a:rPr lang="en-US" b="1" dirty="0" smtClean="0">
                <a:solidFill>
                  <a:srgbClr val="FF0000"/>
                </a:solidFill>
              </a:rPr>
              <a:t>	</a:t>
            </a:r>
            <a:r>
              <a:rPr lang="en-US" sz="1200" b="1" dirty="0" smtClean="0">
                <a:solidFill>
                  <a:srgbClr val="FF0000"/>
                </a:solidFill>
              </a:rPr>
              <a:t>Na retention </a:t>
            </a:r>
            <a:r>
              <a:rPr lang="en-US" sz="1200" dirty="0" smtClean="0"/>
              <a:t>… volume expansion … ↑ edema …</a:t>
            </a:r>
            <a:r>
              <a:rPr lang="en-US" sz="1200" dirty="0"/>
              <a:t> </a:t>
            </a:r>
            <a:r>
              <a:rPr lang="en-US" sz="1200" dirty="0" smtClean="0"/>
              <a:t>↑ load of heart … </a:t>
            </a:r>
            <a:r>
              <a:rPr lang="en-US" sz="1200" b="1" dirty="0" smtClean="0">
                <a:solidFill>
                  <a:srgbClr val="FF0000"/>
                </a:solidFill>
              </a:rPr>
              <a:t>LVH</a:t>
            </a:r>
          </a:p>
          <a:p>
            <a:r>
              <a:rPr lang="en-US" sz="1200" b="1" dirty="0" smtClean="0">
                <a:solidFill>
                  <a:srgbClr val="FF0000"/>
                </a:solidFill>
              </a:rPr>
              <a:t>	Anemia</a:t>
            </a:r>
            <a:r>
              <a:rPr lang="en-US" sz="1200" dirty="0" smtClean="0"/>
              <a:t> … ↓ oxygen delivery … high cardiac output state … </a:t>
            </a:r>
            <a:r>
              <a:rPr lang="en-US" sz="1200" b="1" dirty="0" smtClean="0">
                <a:solidFill>
                  <a:srgbClr val="FF0000"/>
                </a:solidFill>
              </a:rPr>
              <a:t>LVH</a:t>
            </a:r>
          </a:p>
          <a:p>
            <a:r>
              <a:rPr lang="en-US" sz="2000" b="1" dirty="0">
                <a:solidFill>
                  <a:srgbClr val="0070C0"/>
                </a:solidFill>
              </a:rPr>
              <a:t>Hematologic</a:t>
            </a:r>
            <a:r>
              <a:rPr lang="en-US" dirty="0" smtClean="0"/>
              <a:t>:</a:t>
            </a:r>
          </a:p>
          <a:p>
            <a:r>
              <a:rPr lang="en-US" dirty="0" smtClean="0"/>
              <a:t>	</a:t>
            </a:r>
            <a:r>
              <a:rPr lang="en-US" sz="1200" dirty="0" smtClean="0"/>
              <a:t>Anemia (normocytic /normochromic), platelet dysfunction, ↑ risk of bleeding</a:t>
            </a:r>
          </a:p>
          <a:p>
            <a:r>
              <a:rPr lang="en-US" sz="2000" b="1" dirty="0" smtClean="0"/>
              <a:t>Endocrine</a:t>
            </a:r>
            <a:r>
              <a:rPr lang="en-US" dirty="0" smtClean="0"/>
              <a:t>:</a:t>
            </a:r>
          </a:p>
          <a:p>
            <a:r>
              <a:rPr lang="en-US" dirty="0" smtClean="0"/>
              <a:t>	</a:t>
            </a:r>
            <a:r>
              <a:rPr lang="en-US" sz="1200" dirty="0" smtClean="0"/>
              <a:t>↓ insulin metabolism, lipid abnormalities, thyroid dysfunction</a:t>
            </a:r>
          </a:p>
          <a:p>
            <a:r>
              <a:rPr lang="en-US" sz="2000" b="1" dirty="0" smtClean="0"/>
              <a:t>Dermatologic</a:t>
            </a:r>
            <a:r>
              <a:rPr lang="en-US" dirty="0" smtClean="0"/>
              <a:t>:</a:t>
            </a:r>
          </a:p>
          <a:p>
            <a:r>
              <a:rPr lang="en-US" dirty="0" smtClean="0"/>
              <a:t>	</a:t>
            </a:r>
            <a:r>
              <a:rPr lang="en-US" sz="1200" dirty="0"/>
              <a:t>Dry, flaky, itchy skin</a:t>
            </a:r>
          </a:p>
          <a:p>
            <a:r>
              <a:rPr lang="en-US" sz="2000" b="1" dirty="0" smtClean="0"/>
              <a:t>Gastrointestinal</a:t>
            </a:r>
            <a:endParaRPr lang="en-US" sz="2000" b="1" dirty="0"/>
          </a:p>
          <a:p>
            <a:r>
              <a:rPr lang="en-US" dirty="0" smtClean="0"/>
              <a:t>	</a:t>
            </a:r>
            <a:r>
              <a:rPr lang="en-US" sz="1200" dirty="0"/>
              <a:t>Nausea, vomiting, altered tastes, anorexia, GI bleedings</a:t>
            </a:r>
          </a:p>
          <a:p>
            <a:r>
              <a:rPr lang="en-US" sz="2000" b="1" dirty="0" smtClean="0"/>
              <a:t>Immunologic</a:t>
            </a:r>
            <a:r>
              <a:rPr lang="en-US" sz="2000" b="1" dirty="0"/>
              <a:t>:</a:t>
            </a:r>
          </a:p>
          <a:p>
            <a:r>
              <a:rPr lang="en-US" dirty="0" smtClean="0"/>
              <a:t>	</a:t>
            </a:r>
            <a:r>
              <a:rPr lang="en-US" sz="1200" dirty="0"/>
              <a:t>↑ risk of infection, impaired cell mediated immunity</a:t>
            </a:r>
          </a:p>
          <a:p>
            <a:r>
              <a:rPr lang="en-US" sz="2000" b="1" dirty="0">
                <a:solidFill>
                  <a:srgbClr val="0070C0"/>
                </a:solidFill>
              </a:rPr>
              <a:t>Musculoskeletal</a:t>
            </a:r>
          </a:p>
          <a:p>
            <a:r>
              <a:rPr lang="en-US" dirty="0" smtClean="0"/>
              <a:t>	</a:t>
            </a:r>
            <a:r>
              <a:rPr lang="en-US" sz="1200" dirty="0"/>
              <a:t>Renal </a:t>
            </a:r>
            <a:r>
              <a:rPr lang="en-US" sz="1200" b="1" dirty="0" err="1">
                <a:solidFill>
                  <a:srgbClr val="FF0000"/>
                </a:solidFill>
              </a:rPr>
              <a:t>osteodystroph</a:t>
            </a:r>
            <a:r>
              <a:rPr lang="en-US" sz="1200" dirty="0" err="1"/>
              <a:t>y</a:t>
            </a:r>
            <a:r>
              <a:rPr lang="en-US" sz="1200" dirty="0"/>
              <a:t>, muscle weakness</a:t>
            </a:r>
          </a:p>
          <a:p>
            <a:r>
              <a:rPr lang="en-US" sz="2000" b="1" dirty="0" smtClean="0"/>
              <a:t>Nervous </a:t>
            </a:r>
            <a:r>
              <a:rPr lang="en-US" sz="2000" b="1" dirty="0"/>
              <a:t>system</a:t>
            </a:r>
            <a:r>
              <a:rPr lang="en-US" dirty="0" smtClean="0"/>
              <a:t>:</a:t>
            </a:r>
          </a:p>
          <a:p>
            <a:r>
              <a:rPr lang="en-US" dirty="0" smtClean="0"/>
              <a:t>	</a:t>
            </a:r>
            <a:r>
              <a:rPr lang="en-US" sz="1200" dirty="0"/>
              <a:t>Leg cramps, peripheral neuropathy, </a:t>
            </a:r>
            <a:r>
              <a:rPr lang="en-US" sz="1200" dirty="0" err="1"/>
              <a:t>asterixis</a:t>
            </a:r>
            <a:r>
              <a:rPr lang="en-US" sz="1200" dirty="0"/>
              <a:t>, uremic encephalopathy, seizures</a:t>
            </a:r>
          </a:p>
        </p:txBody>
      </p:sp>
    </p:spTree>
    <p:extLst>
      <p:ext uri="{BB962C8B-B14F-4D97-AF65-F5344CB8AC3E}">
        <p14:creationId xmlns:p14="http://schemas.microsoft.com/office/powerpoint/2010/main" val="17574505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descr="Untitled-11"/>
          <p:cNvPicPr>
            <a:picLocks noChangeAspect="1" noChangeArrowheads="1"/>
          </p:cNvPicPr>
          <p:nvPr/>
        </p:nvPicPr>
        <p:blipFill>
          <a:blip r:embed="rId2">
            <a:lum bright="70000" contrast="64000"/>
            <a:grayscl/>
            <a:extLst>
              <a:ext uri="{28A0092B-C50C-407E-A947-70E740481C1C}">
                <a14:useLocalDpi xmlns:a14="http://schemas.microsoft.com/office/drawing/2010/main" val="0"/>
              </a:ext>
            </a:extLst>
          </a:blip>
          <a:srcRect/>
          <a:stretch>
            <a:fillRect/>
          </a:stretch>
        </p:blipFill>
        <p:spPr bwMode="auto">
          <a:xfrm>
            <a:off x="533400" y="304800"/>
            <a:ext cx="8001000" cy="6071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422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43200" y="228600"/>
            <a:ext cx="3429000" cy="369332"/>
          </a:xfrm>
          <a:prstGeom prst="rect">
            <a:avLst/>
          </a:prstGeom>
          <a:noFill/>
        </p:spPr>
        <p:txBody>
          <a:bodyPr wrap="square" rtlCol="0">
            <a:spAutoFit/>
          </a:bodyPr>
          <a:lstStyle/>
          <a:p>
            <a:pPr marL="457200" indent="-457200" algn="ctr">
              <a:spcBef>
                <a:spcPts val="500"/>
              </a:spcBef>
              <a:buFont typeface="Wingdings" pitchFamily="2" charset="2"/>
              <a:buChar char="q"/>
            </a:pPr>
            <a:r>
              <a:rPr lang="en-US" b="1" dirty="0" smtClean="0"/>
              <a:t>Review of Renal Function</a:t>
            </a:r>
          </a:p>
        </p:txBody>
      </p:sp>
      <p:pic>
        <p:nvPicPr>
          <p:cNvPr id="1026" name="Picture 1" descr="Description: File:Physiology of Nephr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0"/>
            <a:ext cx="4648200" cy="543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953000" y="1219200"/>
            <a:ext cx="4114800" cy="369332"/>
          </a:xfrm>
          <a:prstGeom prst="rect">
            <a:avLst/>
          </a:prstGeom>
          <a:noFill/>
        </p:spPr>
        <p:txBody>
          <a:bodyPr wrap="square" rtlCol="0">
            <a:spAutoFit/>
          </a:bodyPr>
          <a:lstStyle/>
          <a:p>
            <a:r>
              <a:rPr lang="en-US" b="1" dirty="0" smtClean="0">
                <a:solidFill>
                  <a:srgbClr val="FF0000"/>
                </a:solidFill>
              </a:rPr>
              <a:t>Excretory function</a:t>
            </a:r>
            <a:r>
              <a:rPr lang="en-US" dirty="0" smtClean="0"/>
              <a:t>: </a:t>
            </a:r>
            <a:r>
              <a:rPr lang="en-US" sz="1200" dirty="0" smtClean="0"/>
              <a:t>Filtration – Secretion – Tub </a:t>
            </a:r>
            <a:r>
              <a:rPr lang="en-US" sz="1200" dirty="0" err="1" smtClean="0"/>
              <a:t>Reab</a:t>
            </a:r>
            <a:endParaRPr lang="en-US" sz="1200" dirty="0"/>
          </a:p>
        </p:txBody>
      </p:sp>
      <p:sp>
        <p:nvSpPr>
          <p:cNvPr id="7" name="TextBox 6"/>
          <p:cNvSpPr txBox="1"/>
          <p:nvPr/>
        </p:nvSpPr>
        <p:spPr>
          <a:xfrm>
            <a:off x="5638800" y="1524000"/>
            <a:ext cx="3276600" cy="830997"/>
          </a:xfrm>
          <a:prstGeom prst="rect">
            <a:avLst/>
          </a:prstGeom>
          <a:noFill/>
        </p:spPr>
        <p:txBody>
          <a:bodyPr wrap="square" rtlCol="0">
            <a:spAutoFit/>
          </a:bodyPr>
          <a:lstStyle/>
          <a:p>
            <a:r>
              <a:rPr lang="en-US" dirty="0" smtClean="0"/>
              <a:t>GFR = (F + S – R) </a:t>
            </a:r>
            <a:r>
              <a:rPr lang="en-US" sz="1200" dirty="0" smtClean="0"/>
              <a:t>[the best test for level of kidney function &amp; stage of kidney disease]</a:t>
            </a:r>
          </a:p>
          <a:p>
            <a:r>
              <a:rPr lang="en-US" dirty="0" err="1" smtClean="0"/>
              <a:t>CrCl</a:t>
            </a:r>
            <a:r>
              <a:rPr lang="en-US" dirty="0" smtClean="0"/>
              <a:t> </a:t>
            </a:r>
            <a:r>
              <a:rPr lang="en-US" sz="1200" dirty="0" smtClean="0"/>
              <a:t>– approximating the GFR</a:t>
            </a:r>
            <a:endParaRPr lang="en-US" sz="1200" dirty="0"/>
          </a:p>
        </p:txBody>
      </p:sp>
      <p:sp>
        <p:nvSpPr>
          <p:cNvPr id="8" name="TextBox 7"/>
          <p:cNvSpPr txBox="1"/>
          <p:nvPr/>
        </p:nvSpPr>
        <p:spPr>
          <a:xfrm>
            <a:off x="5638800" y="2362200"/>
            <a:ext cx="3276600" cy="584775"/>
          </a:xfrm>
          <a:prstGeom prst="rect">
            <a:avLst/>
          </a:prstGeom>
          <a:noFill/>
        </p:spPr>
        <p:txBody>
          <a:bodyPr wrap="square" rtlCol="0">
            <a:spAutoFit/>
          </a:bodyPr>
          <a:lstStyle/>
          <a:p>
            <a:r>
              <a:rPr lang="en-US" dirty="0" smtClean="0"/>
              <a:t>GFR scale:  … 15 – 30 – 60 – 90 …</a:t>
            </a:r>
          </a:p>
          <a:p>
            <a:r>
              <a:rPr lang="en-US" sz="1400" dirty="0"/>
              <a:t> </a:t>
            </a:r>
            <a:r>
              <a:rPr lang="en-US" sz="1400" dirty="0" smtClean="0"/>
              <a:t>                            F         S        Mo     </a:t>
            </a:r>
            <a:r>
              <a:rPr lang="en-US" sz="1400" dirty="0" err="1" smtClean="0"/>
              <a:t>Mi</a:t>
            </a:r>
            <a:r>
              <a:rPr lang="en-US" sz="1400" dirty="0" smtClean="0"/>
              <a:t>        N  </a:t>
            </a:r>
            <a:endParaRPr lang="en-US" sz="1400" dirty="0"/>
          </a:p>
        </p:txBody>
      </p:sp>
      <p:sp>
        <p:nvSpPr>
          <p:cNvPr id="10" name="TextBox 9"/>
          <p:cNvSpPr txBox="1"/>
          <p:nvPr/>
        </p:nvSpPr>
        <p:spPr>
          <a:xfrm>
            <a:off x="5029200" y="3452336"/>
            <a:ext cx="3657600" cy="738664"/>
          </a:xfrm>
          <a:prstGeom prst="rect">
            <a:avLst/>
          </a:prstGeom>
          <a:noFill/>
        </p:spPr>
        <p:txBody>
          <a:bodyPr wrap="square" rtlCol="0">
            <a:spAutoFit/>
          </a:bodyPr>
          <a:lstStyle/>
          <a:p>
            <a:r>
              <a:rPr lang="en-US" b="1" dirty="0" smtClean="0">
                <a:solidFill>
                  <a:srgbClr val="FF0000"/>
                </a:solidFill>
              </a:rPr>
              <a:t>Metabolic function</a:t>
            </a:r>
            <a:r>
              <a:rPr lang="en-US" dirty="0" smtClean="0"/>
              <a:t>:</a:t>
            </a:r>
          </a:p>
          <a:p>
            <a:r>
              <a:rPr lang="en-US" sz="1200" dirty="0" smtClean="0"/>
              <a:t>         D3↓ … </a:t>
            </a:r>
            <a:r>
              <a:rPr lang="en-US" sz="1200" dirty="0" err="1" smtClean="0"/>
              <a:t>hypoCa</a:t>
            </a:r>
            <a:r>
              <a:rPr lang="en-US" sz="1200" dirty="0" smtClean="0"/>
              <a:t> … 2</a:t>
            </a:r>
            <a:r>
              <a:rPr lang="en-US" sz="1200" baseline="30000" dirty="0" smtClean="0"/>
              <a:t>o </a:t>
            </a:r>
            <a:r>
              <a:rPr lang="en-US" sz="1200" dirty="0" err="1" smtClean="0"/>
              <a:t>hyperPTH</a:t>
            </a:r>
            <a:r>
              <a:rPr lang="en-US" sz="1200" dirty="0" smtClean="0"/>
              <a:t> … </a:t>
            </a:r>
            <a:r>
              <a:rPr lang="en-US" sz="1200" dirty="0" err="1" smtClean="0"/>
              <a:t>osteodystrophy</a:t>
            </a:r>
            <a:endParaRPr lang="en-US" sz="1200" dirty="0" smtClean="0"/>
          </a:p>
          <a:p>
            <a:r>
              <a:rPr lang="en-US" sz="1200" dirty="0"/>
              <a:t> </a:t>
            </a:r>
            <a:r>
              <a:rPr lang="en-US" sz="1200" dirty="0" smtClean="0"/>
              <a:t>        Insulin↑ … hypoglycemia</a:t>
            </a:r>
          </a:p>
        </p:txBody>
      </p:sp>
      <p:sp>
        <p:nvSpPr>
          <p:cNvPr id="11" name="TextBox 10"/>
          <p:cNvSpPr txBox="1"/>
          <p:nvPr/>
        </p:nvSpPr>
        <p:spPr>
          <a:xfrm>
            <a:off x="5105400" y="4800600"/>
            <a:ext cx="2743200" cy="738664"/>
          </a:xfrm>
          <a:prstGeom prst="rect">
            <a:avLst/>
          </a:prstGeom>
          <a:noFill/>
        </p:spPr>
        <p:txBody>
          <a:bodyPr wrap="square" rtlCol="0">
            <a:spAutoFit/>
          </a:bodyPr>
          <a:lstStyle/>
          <a:p>
            <a:r>
              <a:rPr lang="en-US" b="1" dirty="0" smtClean="0">
                <a:solidFill>
                  <a:srgbClr val="FF0000"/>
                </a:solidFill>
              </a:rPr>
              <a:t>Endocrine function</a:t>
            </a:r>
            <a:r>
              <a:rPr lang="en-US" dirty="0" smtClean="0"/>
              <a:t>:</a:t>
            </a:r>
          </a:p>
          <a:p>
            <a:r>
              <a:rPr lang="en-US" sz="1200" dirty="0" smtClean="0"/>
              <a:t>           Renin↑ … hypertension</a:t>
            </a:r>
          </a:p>
          <a:p>
            <a:r>
              <a:rPr lang="en-US" sz="1200" dirty="0" smtClean="0"/>
              <a:t>           Erythropoietin↓ … chronic anemia</a:t>
            </a:r>
          </a:p>
        </p:txBody>
      </p:sp>
    </p:spTree>
    <p:extLst>
      <p:ext uri="{BB962C8B-B14F-4D97-AF65-F5344CB8AC3E}">
        <p14:creationId xmlns:p14="http://schemas.microsoft.com/office/powerpoint/2010/main" val="1389676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8200" y="228600"/>
            <a:ext cx="7239000" cy="369332"/>
          </a:xfrm>
          <a:prstGeom prst="rect">
            <a:avLst/>
          </a:prstGeom>
          <a:noFill/>
        </p:spPr>
        <p:txBody>
          <a:bodyPr wrap="square" rtlCol="0">
            <a:spAutoFit/>
          </a:bodyPr>
          <a:lstStyle/>
          <a:p>
            <a:pPr marL="457200" indent="-457200" algn="ctr">
              <a:spcBef>
                <a:spcPts val="500"/>
              </a:spcBef>
              <a:buFont typeface="Wingdings" pitchFamily="2" charset="2"/>
              <a:buChar char="q"/>
            </a:pPr>
            <a:r>
              <a:rPr lang="en-US" b="1" dirty="0" smtClean="0"/>
              <a:t>Anemia </a:t>
            </a:r>
            <a:r>
              <a:rPr lang="en-US" b="1" dirty="0"/>
              <a:t>of </a:t>
            </a:r>
            <a:r>
              <a:rPr lang="en-US" b="1" dirty="0" smtClean="0"/>
              <a:t>CKD</a:t>
            </a:r>
            <a:endParaRPr lang="en-US" b="1" dirty="0"/>
          </a:p>
        </p:txBody>
      </p:sp>
      <p:sp>
        <p:nvSpPr>
          <p:cNvPr id="2" name="TextBox 1"/>
          <p:cNvSpPr txBox="1"/>
          <p:nvPr/>
        </p:nvSpPr>
        <p:spPr>
          <a:xfrm>
            <a:off x="509016" y="762000"/>
            <a:ext cx="8229600" cy="1261884"/>
          </a:xfrm>
          <a:prstGeom prst="rect">
            <a:avLst/>
          </a:prstGeom>
          <a:noFill/>
        </p:spPr>
        <p:txBody>
          <a:bodyPr wrap="square" rtlCol="0">
            <a:spAutoFit/>
          </a:bodyPr>
          <a:lstStyle/>
          <a:p>
            <a:r>
              <a:rPr lang="en-US" sz="2000" b="1" dirty="0" smtClean="0"/>
              <a:t>Pathophysiology</a:t>
            </a:r>
            <a:r>
              <a:rPr lang="en-US" dirty="0" smtClean="0"/>
              <a:t> </a:t>
            </a:r>
          </a:p>
          <a:p>
            <a:pPr marL="512763">
              <a:tabLst>
                <a:tab pos="1609725" algn="l"/>
              </a:tabLst>
            </a:pPr>
            <a:r>
              <a:rPr lang="en-US" b="1" dirty="0" smtClean="0">
                <a:solidFill>
                  <a:srgbClr val="0070C0"/>
                </a:solidFill>
              </a:rPr>
              <a:t>1</a:t>
            </a:r>
            <a:r>
              <a:rPr lang="en-US" b="1" baseline="30000" dirty="0" smtClean="0">
                <a:solidFill>
                  <a:srgbClr val="0070C0"/>
                </a:solidFill>
              </a:rPr>
              <a:t>o</a:t>
            </a:r>
            <a:r>
              <a:rPr lang="en-US" b="1" dirty="0" smtClean="0">
                <a:solidFill>
                  <a:srgbClr val="0070C0"/>
                </a:solidFill>
              </a:rPr>
              <a:t> Cause</a:t>
            </a:r>
            <a:r>
              <a:rPr lang="en-US" dirty="0" smtClean="0"/>
              <a:t>:	↓ endogenous production of </a:t>
            </a:r>
            <a:r>
              <a:rPr lang="en-US" b="1" dirty="0" smtClean="0">
                <a:solidFill>
                  <a:srgbClr val="FF0000"/>
                </a:solidFill>
              </a:rPr>
              <a:t>erythropoietin</a:t>
            </a:r>
            <a:r>
              <a:rPr lang="en-US" dirty="0" smtClean="0"/>
              <a:t> by the kidney … </a:t>
            </a:r>
            <a:r>
              <a:rPr lang="en-US" sz="1400" b="1" dirty="0" smtClean="0">
                <a:solidFill>
                  <a:srgbClr val="FF0000"/>
                </a:solidFill>
              </a:rPr>
              <a:t>Anemia</a:t>
            </a:r>
            <a:r>
              <a:rPr lang="en-US" dirty="0" smtClean="0"/>
              <a:t> </a:t>
            </a:r>
            <a:r>
              <a:rPr lang="en-US" sz="1200" dirty="0" smtClean="0"/>
              <a:t>(</a:t>
            </a:r>
            <a:r>
              <a:rPr lang="en-US" sz="1200" dirty="0" err="1" smtClean="0"/>
              <a:t>Sx</a:t>
            </a:r>
            <a:r>
              <a:rPr lang="en-US" sz="1200" dirty="0" smtClean="0"/>
              <a:t> of hypoxia, ↓</a:t>
            </a:r>
            <a:r>
              <a:rPr lang="en-US" sz="1200" dirty="0" err="1" smtClean="0"/>
              <a:t>Hgb</a:t>
            </a:r>
            <a:r>
              <a:rPr lang="en-US" sz="1200" dirty="0" smtClean="0"/>
              <a:t>/</a:t>
            </a:r>
            <a:r>
              <a:rPr lang="en-US" sz="1200" dirty="0" err="1" smtClean="0"/>
              <a:t>Hct</a:t>
            </a:r>
            <a:r>
              <a:rPr lang="en-US" sz="1200" dirty="0" smtClean="0"/>
              <a:t>, ↓ reticulocyte </a:t>
            </a:r>
            <a:r>
              <a:rPr lang="en-US" sz="1200" dirty="0" err="1" smtClean="0"/>
              <a:t>ct</a:t>
            </a:r>
            <a:r>
              <a:rPr lang="en-US" sz="1200" dirty="0" smtClean="0"/>
              <a:t>, RBC indices : normocytic, normochromic)</a:t>
            </a:r>
          </a:p>
          <a:p>
            <a:pPr marL="512763">
              <a:tabLst>
                <a:tab pos="1609725" algn="l"/>
              </a:tabLst>
            </a:pPr>
            <a:endParaRPr lang="en-US" sz="1200" dirty="0"/>
          </a:p>
          <a:p>
            <a:pPr marL="512763">
              <a:tabLst>
                <a:tab pos="1609725" algn="l"/>
              </a:tabLst>
            </a:pPr>
            <a:r>
              <a:rPr lang="en-US" sz="1400" dirty="0" smtClean="0"/>
              <a:t>Others:  blood loss, Fe deficiency, ↓ RBC survival due to uremic toxins, blood retention in the dialyzer</a:t>
            </a:r>
            <a:endParaRPr lang="en-US" sz="1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1" descr="showfile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616" y="2133600"/>
            <a:ext cx="6248400" cy="4280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123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4" name="TextBox 3"/>
          <p:cNvSpPr txBox="1"/>
          <p:nvPr/>
        </p:nvSpPr>
        <p:spPr>
          <a:xfrm>
            <a:off x="609600" y="533400"/>
            <a:ext cx="7772400" cy="2123658"/>
          </a:xfrm>
          <a:prstGeom prst="rect">
            <a:avLst/>
          </a:prstGeom>
          <a:noFill/>
        </p:spPr>
        <p:txBody>
          <a:bodyPr wrap="square" rtlCol="0">
            <a:spAutoFit/>
          </a:bodyPr>
          <a:lstStyle/>
          <a:p>
            <a:r>
              <a:rPr lang="en-US" sz="2000" b="1" dirty="0" smtClean="0"/>
              <a:t>Clinical signs &amp; symptoms</a:t>
            </a:r>
            <a:r>
              <a:rPr lang="en-US" dirty="0" smtClean="0"/>
              <a:t>:</a:t>
            </a:r>
          </a:p>
          <a:p>
            <a:r>
              <a:rPr lang="en-US" dirty="0"/>
              <a:t>	</a:t>
            </a:r>
            <a:r>
              <a:rPr lang="en-US" dirty="0" smtClean="0">
                <a:solidFill>
                  <a:srgbClr val="FF0000"/>
                </a:solidFill>
              </a:rPr>
              <a:t>Pallor, fatigue</a:t>
            </a:r>
            <a:r>
              <a:rPr lang="en-US" dirty="0" smtClean="0"/>
              <a:t>, anorexia, cold extremities</a:t>
            </a:r>
          </a:p>
          <a:p>
            <a:endParaRPr lang="en-US" dirty="0"/>
          </a:p>
          <a:p>
            <a:r>
              <a:rPr lang="en-US" sz="2000" b="1" dirty="0"/>
              <a:t>Morbidity &amp; Mortality associated with anemia of CKD</a:t>
            </a:r>
          </a:p>
          <a:p>
            <a:r>
              <a:rPr lang="en-US" dirty="0"/>
              <a:t>	</a:t>
            </a:r>
            <a:r>
              <a:rPr lang="en-US" dirty="0" smtClean="0"/>
              <a:t>Left ventricular hypertrophy (</a:t>
            </a:r>
            <a:r>
              <a:rPr lang="en-US" b="1" dirty="0" smtClean="0">
                <a:solidFill>
                  <a:srgbClr val="FF0000"/>
                </a:solidFill>
              </a:rPr>
              <a:t>LVH</a:t>
            </a:r>
            <a:r>
              <a:rPr lang="en-US" dirty="0" smtClean="0"/>
              <a:t>) – Congestive heart failure (</a:t>
            </a:r>
            <a:r>
              <a:rPr lang="en-US" b="1" dirty="0" smtClean="0">
                <a:solidFill>
                  <a:srgbClr val="FF0000"/>
                </a:solidFill>
              </a:rPr>
              <a:t>CHF</a:t>
            </a:r>
            <a:r>
              <a:rPr lang="en-US" dirty="0" smtClean="0"/>
              <a:t>)</a:t>
            </a:r>
          </a:p>
          <a:p>
            <a:endParaRPr lang="en-US" dirty="0"/>
          </a:p>
          <a:p>
            <a:r>
              <a:rPr lang="en-US" sz="2000" b="1" dirty="0"/>
              <a:t>Guidelines</a:t>
            </a:r>
            <a:r>
              <a:rPr lang="en-US" dirty="0" smtClean="0"/>
              <a:t>:</a:t>
            </a:r>
          </a:p>
        </p:txBody>
      </p:sp>
      <p:graphicFrame>
        <p:nvGraphicFramePr>
          <p:cNvPr id="5" name="Table 4"/>
          <p:cNvGraphicFramePr>
            <a:graphicFrameLocks noGrp="1"/>
          </p:cNvGraphicFramePr>
          <p:nvPr>
            <p:extLst>
              <p:ext uri="{D42A27DB-BD31-4B8C-83A1-F6EECF244321}">
                <p14:modId xmlns:p14="http://schemas.microsoft.com/office/powerpoint/2010/main" val="3132709227"/>
              </p:ext>
            </p:extLst>
          </p:nvPr>
        </p:nvGraphicFramePr>
        <p:xfrm>
          <a:off x="966787" y="2819400"/>
          <a:ext cx="7058025" cy="2507702"/>
        </p:xfrm>
        <a:graphic>
          <a:graphicData uri="http://schemas.openxmlformats.org/drawingml/2006/table">
            <a:tbl>
              <a:tblPr/>
              <a:tblGrid>
                <a:gridCol w="2005965"/>
                <a:gridCol w="5052060"/>
              </a:tblGrid>
              <a:tr h="381000">
                <a:tc>
                  <a:txBody>
                    <a:bodyPr/>
                    <a:lstStyle/>
                    <a:p>
                      <a:pPr marL="0" marR="0" algn="ctr">
                        <a:spcBef>
                          <a:spcPts val="0"/>
                        </a:spcBef>
                        <a:spcAft>
                          <a:spcPts val="0"/>
                        </a:spcAft>
                      </a:pPr>
                      <a:r>
                        <a:rPr lang="en-US" sz="1200" b="1" dirty="0">
                          <a:effectLst/>
                          <a:latin typeface="Arial"/>
                          <a:ea typeface="Times New Roman"/>
                        </a:rPr>
                        <a:t>Subject</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effectLst/>
                          <a:latin typeface="Arial"/>
                          <a:ea typeface="Times New Roman"/>
                        </a:rPr>
                        <a:t>KDIGO/ KDOQI Guidelines </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5800">
                <a:tc>
                  <a:txBody>
                    <a:bodyPr/>
                    <a:lstStyle/>
                    <a:p>
                      <a:pPr marL="0" marR="0" algn="ctr">
                        <a:spcBef>
                          <a:spcPts val="600"/>
                        </a:spcBef>
                        <a:spcAft>
                          <a:spcPts val="0"/>
                        </a:spcAft>
                      </a:pPr>
                      <a:r>
                        <a:rPr lang="en-US" sz="1200" kern="1200" dirty="0">
                          <a:solidFill>
                            <a:schemeClr val="tx1"/>
                          </a:solidFill>
                          <a:latin typeface="+mn-lt"/>
                          <a:ea typeface="+mn-ea"/>
                          <a:cs typeface="+mn-cs"/>
                        </a:rPr>
                        <a:t>Definition of anemia by </a:t>
                      </a:r>
                      <a:r>
                        <a:rPr lang="en-US" sz="1200" kern="1200" dirty="0" err="1">
                          <a:solidFill>
                            <a:schemeClr val="tx1"/>
                          </a:solidFill>
                          <a:latin typeface="+mn-lt"/>
                          <a:ea typeface="+mn-ea"/>
                          <a:cs typeface="+mn-cs"/>
                        </a:rPr>
                        <a:t>Hgb</a:t>
                      </a:r>
                      <a:endParaRPr lang="en-US" sz="1200" kern="1200" dirty="0">
                        <a:solidFill>
                          <a:schemeClr val="tx1"/>
                        </a:solidFill>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0238" marR="0" indent="0" algn="l">
                        <a:spcBef>
                          <a:spcPts val="600"/>
                        </a:spcBef>
                        <a:spcAft>
                          <a:spcPts val="0"/>
                        </a:spcAft>
                      </a:pPr>
                      <a:r>
                        <a:rPr lang="en-US" sz="1400" b="1" dirty="0" err="1">
                          <a:solidFill>
                            <a:srgbClr val="FF0000"/>
                          </a:solidFill>
                          <a:effectLst/>
                          <a:latin typeface="Arial"/>
                          <a:ea typeface="Times New Roman"/>
                        </a:rPr>
                        <a:t>Hgb</a:t>
                      </a:r>
                      <a:r>
                        <a:rPr lang="en-US" sz="1400" b="1" dirty="0">
                          <a:solidFill>
                            <a:srgbClr val="FF0000"/>
                          </a:solidFill>
                          <a:effectLst/>
                          <a:latin typeface="Arial"/>
                          <a:ea typeface="Times New Roman"/>
                        </a:rPr>
                        <a:t> &lt;13.5 g/dl</a:t>
                      </a:r>
                      <a:r>
                        <a:rPr lang="en-US" sz="1200" dirty="0">
                          <a:effectLst/>
                          <a:latin typeface="Arial"/>
                          <a:ea typeface="Times New Roman"/>
                        </a:rPr>
                        <a:t> </a:t>
                      </a:r>
                      <a:r>
                        <a:rPr lang="en-US" sz="1200" dirty="0" smtClean="0">
                          <a:effectLst/>
                          <a:latin typeface="Arial"/>
                          <a:ea typeface="Times New Roman"/>
                        </a:rPr>
                        <a:t>        men</a:t>
                      </a:r>
                      <a:endParaRPr lang="en-US" sz="1000" dirty="0">
                        <a:effectLst/>
                        <a:latin typeface="Times New Roman"/>
                        <a:ea typeface="Times New Roman"/>
                      </a:endParaRPr>
                    </a:p>
                    <a:p>
                      <a:pPr marL="630238" marR="0" indent="0" algn="l">
                        <a:spcBef>
                          <a:spcPts val="600"/>
                        </a:spcBef>
                        <a:spcAft>
                          <a:spcPts val="0"/>
                        </a:spcAft>
                      </a:pPr>
                      <a:r>
                        <a:rPr lang="en-US" sz="1400" b="1" kern="1200" dirty="0" err="1">
                          <a:solidFill>
                            <a:srgbClr val="FF0000"/>
                          </a:solidFill>
                          <a:effectLst/>
                          <a:latin typeface="Arial"/>
                          <a:ea typeface="Times New Roman"/>
                          <a:cs typeface="+mn-cs"/>
                        </a:rPr>
                        <a:t>Hgb</a:t>
                      </a:r>
                      <a:r>
                        <a:rPr lang="en-US" sz="1400" b="1" kern="1200" dirty="0">
                          <a:solidFill>
                            <a:srgbClr val="FF0000"/>
                          </a:solidFill>
                          <a:effectLst/>
                          <a:latin typeface="Arial"/>
                          <a:ea typeface="Times New Roman"/>
                          <a:cs typeface="+mn-cs"/>
                        </a:rPr>
                        <a:t> &lt;</a:t>
                      </a:r>
                      <a:r>
                        <a:rPr lang="en-US" sz="1400" b="1" kern="1200" dirty="0" smtClean="0">
                          <a:solidFill>
                            <a:srgbClr val="FF0000"/>
                          </a:solidFill>
                          <a:effectLst/>
                          <a:latin typeface="Arial"/>
                          <a:ea typeface="Times New Roman"/>
                          <a:cs typeface="+mn-cs"/>
                        </a:rPr>
                        <a:t>12.0g/dl </a:t>
                      </a:r>
                      <a:r>
                        <a:rPr lang="en-US" sz="1200" dirty="0" smtClean="0">
                          <a:effectLst/>
                          <a:latin typeface="Arial"/>
                          <a:ea typeface="Times New Roman"/>
                        </a:rPr>
                        <a:t>        </a:t>
                      </a:r>
                      <a:r>
                        <a:rPr lang="en-US" sz="1200" baseline="0" dirty="0" smtClean="0">
                          <a:effectLst/>
                          <a:latin typeface="Arial"/>
                          <a:ea typeface="Times New Roman"/>
                        </a:rPr>
                        <a:t>  </a:t>
                      </a:r>
                      <a:r>
                        <a:rPr lang="en-US" sz="1200" dirty="0" smtClean="0">
                          <a:effectLst/>
                          <a:latin typeface="Arial"/>
                          <a:ea typeface="Times New Roman"/>
                        </a:rPr>
                        <a:t>women</a:t>
                      </a:r>
                      <a:r>
                        <a:rPr lang="en-US" sz="1200" dirty="0">
                          <a:effectLst/>
                          <a:latin typeface="Arial"/>
                          <a:ea typeface="Times New Roman"/>
                        </a:rPr>
                        <a:t> </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8200">
                <a:tc>
                  <a:txBody>
                    <a:bodyPr/>
                    <a:lstStyle/>
                    <a:p>
                      <a:pPr marL="0" marR="0" algn="ctr" defTabSz="914400" rtl="0" eaLnBrk="1" latinLnBrk="0" hangingPunct="1">
                        <a:spcBef>
                          <a:spcPts val="600"/>
                        </a:spcBef>
                        <a:spcAft>
                          <a:spcPts val="0"/>
                        </a:spcAft>
                      </a:pPr>
                      <a:r>
                        <a:rPr lang="en-US" sz="1200" kern="1200" dirty="0">
                          <a:solidFill>
                            <a:schemeClr val="tx1"/>
                          </a:solidFill>
                          <a:latin typeface="+mn-lt"/>
                          <a:ea typeface="+mn-ea"/>
                          <a:cs typeface="+mn-cs"/>
                        </a:rPr>
                        <a:t>Target </a:t>
                      </a:r>
                      <a:r>
                        <a:rPr lang="en-US" sz="1200" kern="1200" dirty="0" err="1">
                          <a:solidFill>
                            <a:schemeClr val="tx1"/>
                          </a:solidFill>
                          <a:latin typeface="+mn-lt"/>
                          <a:ea typeface="+mn-ea"/>
                          <a:cs typeface="+mn-cs"/>
                        </a:rPr>
                        <a:t>Hgb</a:t>
                      </a:r>
                      <a:endParaRPr lang="en-US" sz="1200" kern="1200" dirty="0">
                        <a:solidFill>
                          <a:schemeClr val="tx1"/>
                        </a:solidFill>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0"/>
                        </a:spcAft>
                      </a:pPr>
                      <a:r>
                        <a:rPr lang="en-US" sz="1200" dirty="0">
                          <a:effectLst/>
                          <a:latin typeface="Arial"/>
                          <a:ea typeface="Times New Roman"/>
                        </a:rPr>
                        <a:t>FDA species that ESA dosing should be reduced or interrupted if </a:t>
                      </a:r>
                      <a:r>
                        <a:rPr lang="en-US" sz="1200" dirty="0" err="1">
                          <a:effectLst/>
                          <a:highlight>
                            <a:srgbClr val="FFFF00"/>
                          </a:highlight>
                          <a:latin typeface="Arial"/>
                          <a:ea typeface="Times New Roman"/>
                        </a:rPr>
                        <a:t>Hb</a:t>
                      </a:r>
                      <a:r>
                        <a:rPr lang="en-US" sz="1200" dirty="0">
                          <a:effectLst/>
                          <a:highlight>
                            <a:srgbClr val="FFFF00"/>
                          </a:highlight>
                          <a:latin typeface="Arial"/>
                          <a:ea typeface="Times New Roman"/>
                        </a:rPr>
                        <a:t> level </a:t>
                      </a:r>
                      <a:r>
                        <a:rPr lang="en-US" sz="1200">
                          <a:effectLst/>
                          <a:highlight>
                            <a:srgbClr val="FFFF00"/>
                          </a:highlight>
                          <a:latin typeface="Arial"/>
                          <a:ea typeface="Times New Roman"/>
                        </a:rPr>
                        <a:t>exceeds</a:t>
                      </a:r>
                      <a:r>
                        <a:rPr lang="en-US" sz="1400">
                          <a:effectLst/>
                          <a:highlight>
                            <a:srgbClr val="FFFF00"/>
                          </a:highlight>
                          <a:latin typeface="Arial"/>
                          <a:ea typeface="Times New Roman"/>
                        </a:rPr>
                        <a:t> </a:t>
                      </a:r>
                      <a:r>
                        <a:rPr lang="en-US" sz="1400" b="1" kern="1200" smtClean="0">
                          <a:solidFill>
                            <a:srgbClr val="FF0000"/>
                          </a:solidFill>
                          <a:effectLst/>
                          <a:highlight>
                            <a:srgbClr val="FFFF00"/>
                          </a:highlight>
                          <a:latin typeface="Arial"/>
                          <a:ea typeface="Times New Roman"/>
                          <a:cs typeface="+mn-cs"/>
                        </a:rPr>
                        <a:t>11g/dl -</a:t>
                      </a:r>
                      <a:r>
                        <a:rPr lang="en-US" sz="1400" kern="1200" smtClean="0">
                          <a:solidFill>
                            <a:schemeClr val="tx1"/>
                          </a:solidFill>
                          <a:effectLst/>
                          <a:highlight>
                            <a:srgbClr val="FFFF00"/>
                          </a:highlight>
                          <a:latin typeface="Arial"/>
                          <a:ea typeface="Times New Roman"/>
                          <a:cs typeface="+mn-cs"/>
                        </a:rPr>
                        <a:t> </a:t>
                      </a:r>
                      <a:r>
                        <a:rPr lang="en-US" sz="1200" dirty="0">
                          <a:effectLst/>
                          <a:latin typeface="Arial"/>
                          <a:ea typeface="Times New Roman"/>
                        </a:rPr>
                        <a:t>but treatment should be individualized (consider risks vs. benefit) – </a:t>
                      </a:r>
                      <a:r>
                        <a:rPr lang="en-US" sz="1200" dirty="0">
                          <a:effectLst/>
                          <a:highlight>
                            <a:srgbClr val="FFFF00"/>
                          </a:highlight>
                          <a:latin typeface="Arial"/>
                          <a:ea typeface="Times New Roman"/>
                        </a:rPr>
                        <a:t>Black BOX Warning</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2702">
                <a:tc>
                  <a:txBody>
                    <a:bodyPr/>
                    <a:lstStyle/>
                    <a:p>
                      <a:pPr marL="0" marR="0" algn="ctr" defTabSz="914400" rtl="0" eaLnBrk="1" latinLnBrk="0" hangingPunct="1">
                        <a:spcBef>
                          <a:spcPts val="600"/>
                        </a:spcBef>
                        <a:spcAft>
                          <a:spcPts val="0"/>
                        </a:spcAft>
                      </a:pPr>
                      <a:r>
                        <a:rPr lang="en-US" sz="1200" kern="1200" dirty="0">
                          <a:solidFill>
                            <a:schemeClr val="tx1"/>
                          </a:solidFill>
                          <a:latin typeface="+mn-lt"/>
                          <a:ea typeface="+mn-ea"/>
                          <a:cs typeface="+mn-cs"/>
                        </a:rPr>
                        <a:t>Target iron status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0"/>
                        </a:spcAft>
                      </a:pPr>
                      <a:r>
                        <a:rPr lang="en-US" sz="1200" dirty="0" smtClean="0">
                          <a:effectLst/>
                          <a:latin typeface="Arial"/>
                          <a:ea typeface="Times New Roman"/>
                        </a:rPr>
                        <a:t>Transferrin Saturation</a:t>
                      </a:r>
                      <a:r>
                        <a:rPr lang="en-US" sz="1200" baseline="0" dirty="0" smtClean="0">
                          <a:effectLst/>
                          <a:latin typeface="Arial"/>
                          <a:ea typeface="Times New Roman"/>
                        </a:rPr>
                        <a:t> Level (</a:t>
                      </a:r>
                      <a:r>
                        <a:rPr lang="en-US" sz="1400" b="1" kern="1200" dirty="0" smtClean="0">
                          <a:solidFill>
                            <a:srgbClr val="FF0000"/>
                          </a:solidFill>
                          <a:effectLst/>
                          <a:latin typeface="Arial"/>
                          <a:ea typeface="Times New Roman"/>
                          <a:cs typeface="+mn-cs"/>
                        </a:rPr>
                        <a:t>TSAT</a:t>
                      </a:r>
                      <a:r>
                        <a:rPr lang="en-US" sz="1200" dirty="0" smtClean="0">
                          <a:effectLst/>
                          <a:latin typeface="Arial"/>
                          <a:ea typeface="Times New Roman"/>
                        </a:rPr>
                        <a:t>) </a:t>
                      </a:r>
                      <a:r>
                        <a:rPr lang="en-US" sz="1200" dirty="0">
                          <a:effectLst/>
                          <a:latin typeface="Arial"/>
                          <a:ea typeface="Times New Roman"/>
                        </a:rPr>
                        <a:t>lower limit: </a:t>
                      </a:r>
                      <a:r>
                        <a:rPr lang="en-US" sz="1400" b="1" kern="1200" dirty="0">
                          <a:solidFill>
                            <a:srgbClr val="FF0000"/>
                          </a:solidFill>
                          <a:effectLst/>
                          <a:latin typeface="Arial"/>
                          <a:ea typeface="Times New Roman"/>
                          <a:cs typeface="+mn-cs"/>
                        </a:rPr>
                        <a:t>30%</a:t>
                      </a:r>
                      <a:r>
                        <a:rPr lang="en-US" sz="1200" dirty="0">
                          <a:effectLst/>
                          <a:latin typeface="Arial"/>
                          <a:ea typeface="Times New Roman"/>
                        </a:rPr>
                        <a:t> </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609600" y="6096000"/>
            <a:ext cx="7924800" cy="646331"/>
          </a:xfrm>
          <a:prstGeom prst="rect">
            <a:avLst/>
          </a:prstGeom>
          <a:noFill/>
        </p:spPr>
        <p:txBody>
          <a:bodyPr wrap="square" rtlCol="0">
            <a:spAutoFit/>
          </a:bodyPr>
          <a:lstStyle/>
          <a:p>
            <a:r>
              <a:rPr lang="en-US" dirty="0" smtClean="0"/>
              <a:t>ESA: erythropoiesis-stimulating agents</a:t>
            </a:r>
          </a:p>
          <a:p>
            <a:r>
              <a:rPr lang="en-US" dirty="0" smtClean="0"/>
              <a:t>TSAT: percent ratio of serum iron and total iron-binding capacity of transferrin</a:t>
            </a:r>
            <a:endParaRPr lang="en-US" dirty="0"/>
          </a:p>
        </p:txBody>
      </p:sp>
    </p:spTree>
    <p:extLst>
      <p:ext uri="{BB962C8B-B14F-4D97-AF65-F5344CB8AC3E}">
        <p14:creationId xmlns:p14="http://schemas.microsoft.com/office/powerpoint/2010/main" val="14170236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4" name="TextBox 3"/>
          <p:cNvSpPr txBox="1"/>
          <p:nvPr/>
        </p:nvSpPr>
        <p:spPr>
          <a:xfrm>
            <a:off x="609600" y="533400"/>
            <a:ext cx="8001000" cy="707886"/>
          </a:xfrm>
          <a:prstGeom prst="rect">
            <a:avLst/>
          </a:prstGeom>
          <a:noFill/>
        </p:spPr>
        <p:txBody>
          <a:bodyPr wrap="square" rtlCol="0">
            <a:spAutoFit/>
          </a:bodyPr>
          <a:lstStyle/>
          <a:p>
            <a:r>
              <a:rPr lang="en-US" sz="2000" b="1" dirty="0" smtClean="0"/>
              <a:t>Pharmacotherapy:</a:t>
            </a:r>
          </a:p>
          <a:p>
            <a:pPr indent="401638"/>
            <a:r>
              <a:rPr lang="en-US" sz="2000" b="1" dirty="0" smtClean="0">
                <a:solidFill>
                  <a:srgbClr val="FF0000"/>
                </a:solidFill>
              </a:rPr>
              <a:t>Erythropoietin production becomes impaired when </a:t>
            </a:r>
            <a:r>
              <a:rPr lang="en-US" sz="2000" b="1" dirty="0" err="1" smtClean="0">
                <a:solidFill>
                  <a:srgbClr val="FF0000"/>
                </a:solidFill>
              </a:rPr>
              <a:t>CrCl</a:t>
            </a:r>
            <a:r>
              <a:rPr lang="en-US" sz="2000" b="1" dirty="0" smtClean="0">
                <a:solidFill>
                  <a:srgbClr val="FF0000"/>
                </a:solidFill>
              </a:rPr>
              <a:t> &lt; 60 ml/min</a:t>
            </a:r>
            <a:endParaRPr lang="en-US" dirty="0" smtClean="0">
              <a:solidFill>
                <a:srgbClr val="FF0000"/>
              </a:solidFill>
            </a:endParaRPr>
          </a:p>
        </p:txBody>
      </p:sp>
      <p:sp>
        <p:nvSpPr>
          <p:cNvPr id="2" name="TextBox 1"/>
          <p:cNvSpPr txBox="1"/>
          <p:nvPr/>
        </p:nvSpPr>
        <p:spPr>
          <a:xfrm>
            <a:off x="3276600" y="1600200"/>
            <a:ext cx="2286000" cy="461665"/>
          </a:xfrm>
          <a:prstGeom prst="rect">
            <a:avLst/>
          </a:prstGeom>
          <a:noFill/>
        </p:spPr>
        <p:txBody>
          <a:bodyPr wrap="square" rtlCol="0">
            <a:spAutoFit/>
          </a:bodyPr>
          <a:lstStyle/>
          <a:p>
            <a:pPr algn="ctr"/>
            <a:r>
              <a:rPr lang="en-US" sz="2400" b="1" dirty="0" smtClean="0"/>
              <a:t>ESA Treatment</a:t>
            </a:r>
            <a:endParaRPr lang="en-US" sz="2400" b="1" dirty="0"/>
          </a:p>
        </p:txBody>
      </p:sp>
      <p:sp>
        <p:nvSpPr>
          <p:cNvPr id="6" name="TextBox 5"/>
          <p:cNvSpPr txBox="1"/>
          <p:nvPr/>
        </p:nvSpPr>
        <p:spPr>
          <a:xfrm>
            <a:off x="990600" y="2133600"/>
            <a:ext cx="7620000" cy="1477328"/>
          </a:xfrm>
          <a:prstGeom prst="rect">
            <a:avLst/>
          </a:prstGeom>
          <a:noFill/>
        </p:spPr>
        <p:txBody>
          <a:bodyPr wrap="square" rtlCol="0">
            <a:spAutoFit/>
          </a:bodyPr>
          <a:lstStyle/>
          <a:p>
            <a:r>
              <a:rPr lang="en-US" b="1" dirty="0" smtClean="0"/>
              <a:t>Black-Box Warning</a:t>
            </a:r>
            <a:r>
              <a:rPr lang="en-US" dirty="0" smtClean="0"/>
              <a:t>:</a:t>
            </a:r>
          </a:p>
          <a:p>
            <a:pPr marL="285750" indent="-285750">
              <a:buFontTx/>
              <a:buChar char="-"/>
            </a:pPr>
            <a:r>
              <a:rPr lang="en-US" dirty="0" smtClean="0"/>
              <a:t>With target </a:t>
            </a:r>
            <a:r>
              <a:rPr lang="en-US" b="1" dirty="0" err="1" smtClean="0">
                <a:solidFill>
                  <a:srgbClr val="FF0000"/>
                </a:solidFill>
              </a:rPr>
              <a:t>Hgb</a:t>
            </a:r>
            <a:r>
              <a:rPr lang="en-US" b="1" dirty="0" smtClean="0">
                <a:solidFill>
                  <a:srgbClr val="FF0000"/>
                </a:solidFill>
              </a:rPr>
              <a:t> &gt; 11  </a:t>
            </a:r>
            <a:r>
              <a:rPr lang="en-US" dirty="0" smtClean="0"/>
              <a:t>…  risk of death due to serious cardiac events &amp; stroke</a:t>
            </a:r>
          </a:p>
          <a:p>
            <a:pPr marL="285750" indent="-285750">
              <a:buFontTx/>
              <a:buChar char="-"/>
            </a:pPr>
            <a:r>
              <a:rPr lang="en-US" dirty="0" smtClean="0"/>
              <a:t>Use</a:t>
            </a:r>
            <a:r>
              <a:rPr lang="en-US" b="1" dirty="0" smtClean="0">
                <a:solidFill>
                  <a:srgbClr val="FF0000"/>
                </a:solidFill>
              </a:rPr>
              <a:t> lowest </a:t>
            </a:r>
            <a:r>
              <a:rPr lang="en-US" dirty="0" smtClean="0"/>
              <a:t>ESA dose to avoid need for RBC transfusion (</a:t>
            </a:r>
            <a:r>
              <a:rPr lang="en-US" dirty="0" err="1" smtClean="0"/>
              <a:t>Hgb</a:t>
            </a:r>
            <a:r>
              <a:rPr lang="en-US" dirty="0" smtClean="0"/>
              <a:t> &lt; 7) due to risk of infection</a:t>
            </a:r>
          </a:p>
          <a:p>
            <a:pPr marL="285750" indent="-285750">
              <a:buFontTx/>
              <a:buChar char="-"/>
            </a:pPr>
            <a:r>
              <a:rPr lang="en-US" dirty="0" smtClean="0"/>
              <a:t>Consider initiating ESAs when </a:t>
            </a:r>
            <a:r>
              <a:rPr lang="en-US" b="1" dirty="0" err="1">
                <a:solidFill>
                  <a:srgbClr val="FF0000"/>
                </a:solidFill>
              </a:rPr>
              <a:t>Hgb</a:t>
            </a:r>
            <a:r>
              <a:rPr lang="en-US" b="1" dirty="0">
                <a:solidFill>
                  <a:srgbClr val="FF0000"/>
                </a:solidFill>
              </a:rPr>
              <a:t> &lt; 10 g/dl</a:t>
            </a:r>
          </a:p>
        </p:txBody>
      </p:sp>
      <p:sp>
        <p:nvSpPr>
          <p:cNvPr id="8" name="TextBox 7"/>
          <p:cNvSpPr txBox="1"/>
          <p:nvPr/>
        </p:nvSpPr>
        <p:spPr>
          <a:xfrm flipH="1">
            <a:off x="609600" y="4177605"/>
            <a:ext cx="8153400" cy="1384995"/>
          </a:xfrm>
          <a:prstGeom prst="rect">
            <a:avLst/>
          </a:prstGeom>
          <a:noFill/>
        </p:spPr>
        <p:txBody>
          <a:bodyPr wrap="square" rtlCol="0">
            <a:spAutoFit/>
          </a:bodyPr>
          <a:lstStyle/>
          <a:p>
            <a:r>
              <a:rPr lang="en-US" b="1" dirty="0" smtClean="0"/>
              <a:t>      </a:t>
            </a:r>
            <a:r>
              <a:rPr lang="en-US" b="1" dirty="0" err="1" smtClean="0"/>
              <a:t>Hgb</a:t>
            </a:r>
            <a:r>
              <a:rPr lang="en-US" b="1" dirty="0" smtClean="0"/>
              <a:t> Scale for ESA Treatment (g/dl)</a:t>
            </a:r>
            <a:r>
              <a:rPr lang="en-US" dirty="0" smtClean="0"/>
              <a:t>:</a:t>
            </a:r>
          </a:p>
          <a:p>
            <a:endParaRPr lang="en-US" dirty="0"/>
          </a:p>
          <a:p>
            <a:r>
              <a:rPr lang="en-US" dirty="0" smtClean="0"/>
              <a:t>………….…..… 7 …..……........…. </a:t>
            </a:r>
            <a:r>
              <a:rPr lang="en-US" b="1" dirty="0" smtClean="0">
                <a:solidFill>
                  <a:srgbClr val="FF0000"/>
                </a:solidFill>
              </a:rPr>
              <a:t>10</a:t>
            </a:r>
            <a:r>
              <a:rPr lang="en-US" dirty="0" smtClean="0"/>
              <a:t>  …………….....… </a:t>
            </a:r>
            <a:r>
              <a:rPr lang="en-US" b="1" dirty="0" smtClean="0">
                <a:solidFill>
                  <a:srgbClr val="FF0000"/>
                </a:solidFill>
              </a:rPr>
              <a:t>11</a:t>
            </a:r>
            <a:r>
              <a:rPr lang="en-US" dirty="0" smtClean="0"/>
              <a:t> ….....................  12 ………...………13.5</a:t>
            </a:r>
          </a:p>
          <a:p>
            <a:r>
              <a:rPr lang="en-US" sz="1200" dirty="0" smtClean="0"/>
              <a:t>          ESA </a:t>
            </a:r>
            <a:r>
              <a:rPr lang="en-US" sz="1200" dirty="0" err="1"/>
              <a:t>Tx</a:t>
            </a:r>
            <a:r>
              <a:rPr lang="en-US" sz="1200" dirty="0"/>
              <a:t> initiation                            </a:t>
            </a:r>
            <a:r>
              <a:rPr lang="en-US" sz="1200" dirty="0" smtClean="0"/>
              <a:t>                           </a:t>
            </a:r>
            <a:r>
              <a:rPr lang="en-US" sz="1400" b="1" dirty="0" smtClean="0">
                <a:solidFill>
                  <a:srgbClr val="0070C0"/>
                </a:solidFill>
              </a:rPr>
              <a:t>ESA TX</a:t>
            </a:r>
            <a:r>
              <a:rPr lang="en-US" sz="1200" dirty="0" smtClean="0"/>
              <a:t>            </a:t>
            </a:r>
            <a:r>
              <a:rPr lang="en-US" sz="1600" b="1" dirty="0" smtClean="0">
                <a:solidFill>
                  <a:srgbClr val="FF0000"/>
                </a:solidFill>
              </a:rPr>
              <a:t>Stop </a:t>
            </a:r>
            <a:r>
              <a:rPr lang="en-US" dirty="0" smtClean="0"/>
              <a:t>      </a:t>
            </a:r>
            <a:r>
              <a:rPr lang="en-US" sz="1600" dirty="0" smtClean="0"/>
              <a:t>Anemia (F)              Anemia (M)</a:t>
            </a:r>
          </a:p>
          <a:p>
            <a:r>
              <a:rPr lang="en-US" sz="1200" dirty="0" smtClean="0"/>
              <a:t>Blood transfusion</a:t>
            </a:r>
            <a:endParaRPr lang="en-US" sz="1600" b="1" dirty="0" smtClean="0">
              <a:solidFill>
                <a:srgbClr val="FF0000"/>
              </a:solidFill>
            </a:endParaRPr>
          </a:p>
        </p:txBody>
      </p:sp>
      <p:cxnSp>
        <p:nvCxnSpPr>
          <p:cNvPr id="10" name="Straight Arrow Connector 9"/>
          <p:cNvCxnSpPr/>
          <p:nvPr/>
        </p:nvCxnSpPr>
        <p:spPr>
          <a:xfrm>
            <a:off x="2057400" y="5213132"/>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3391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4" name="TextBox 3"/>
          <p:cNvSpPr txBox="1"/>
          <p:nvPr/>
        </p:nvSpPr>
        <p:spPr>
          <a:xfrm>
            <a:off x="1905000" y="228600"/>
            <a:ext cx="5257800" cy="369332"/>
          </a:xfrm>
          <a:prstGeom prst="rect">
            <a:avLst/>
          </a:prstGeom>
          <a:noFill/>
        </p:spPr>
        <p:txBody>
          <a:bodyPr wrap="square" rtlCol="0">
            <a:spAutoFit/>
          </a:bodyPr>
          <a:lstStyle/>
          <a:p>
            <a:pPr algn="ctr"/>
            <a:r>
              <a:rPr lang="en-US" dirty="0" smtClean="0"/>
              <a:t>ESA </a:t>
            </a:r>
            <a:r>
              <a:rPr lang="en-US" dirty="0" err="1" smtClean="0"/>
              <a:t>Tx</a:t>
            </a:r>
            <a:r>
              <a:rPr lang="en-US" dirty="0" smtClean="0"/>
              <a:t> – </a:t>
            </a:r>
            <a:r>
              <a:rPr lang="en-US" b="1" dirty="0" smtClean="0"/>
              <a:t>Monitoring based on guidelines</a:t>
            </a:r>
            <a:endParaRPr lang="en-US" b="1" dirty="0"/>
          </a:p>
        </p:txBody>
      </p:sp>
      <p:sp>
        <p:nvSpPr>
          <p:cNvPr id="5" name="TextBox 4"/>
          <p:cNvSpPr txBox="1"/>
          <p:nvPr/>
        </p:nvSpPr>
        <p:spPr>
          <a:xfrm>
            <a:off x="609600" y="685800"/>
            <a:ext cx="8001000" cy="1785104"/>
          </a:xfrm>
          <a:prstGeom prst="rect">
            <a:avLst/>
          </a:prstGeom>
          <a:noFill/>
        </p:spPr>
        <p:txBody>
          <a:bodyPr wrap="square" rtlCol="0">
            <a:spAutoFit/>
          </a:bodyPr>
          <a:lstStyle/>
          <a:p>
            <a:pPr marL="285750" indent="-285750">
              <a:spcBef>
                <a:spcPts val="600"/>
              </a:spcBef>
              <a:buFontTx/>
              <a:buChar char="-"/>
            </a:pPr>
            <a:r>
              <a:rPr lang="en-US" b="1" dirty="0" smtClean="0">
                <a:solidFill>
                  <a:srgbClr val="0070C0"/>
                </a:solidFill>
              </a:rPr>
              <a:t>H/H</a:t>
            </a:r>
            <a:r>
              <a:rPr lang="en-US" dirty="0" smtClean="0"/>
              <a:t> every 2-4 </a:t>
            </a:r>
            <a:r>
              <a:rPr lang="en-US" dirty="0" err="1" smtClean="0"/>
              <a:t>wks</a:t>
            </a:r>
            <a:r>
              <a:rPr lang="en-US" dirty="0" smtClean="0"/>
              <a:t> following initiation ESA </a:t>
            </a:r>
            <a:r>
              <a:rPr lang="en-US" dirty="0" err="1" smtClean="0"/>
              <a:t>Tx</a:t>
            </a:r>
            <a:r>
              <a:rPr lang="en-US" dirty="0" smtClean="0"/>
              <a:t>  …  every 3 </a:t>
            </a:r>
            <a:r>
              <a:rPr lang="en-US" dirty="0" err="1" smtClean="0"/>
              <a:t>mos</a:t>
            </a:r>
            <a:r>
              <a:rPr lang="en-US" dirty="0" smtClean="0"/>
              <a:t> when H/H is stable</a:t>
            </a:r>
          </a:p>
          <a:p>
            <a:pPr marL="285750" indent="-285750">
              <a:spcBef>
                <a:spcPts val="600"/>
              </a:spcBef>
              <a:buFontTx/>
              <a:buChar char="-"/>
            </a:pPr>
            <a:r>
              <a:rPr lang="en-US" dirty="0" smtClean="0"/>
              <a:t>If </a:t>
            </a:r>
            <a:r>
              <a:rPr lang="en-US" b="1" dirty="0" err="1" smtClean="0">
                <a:solidFill>
                  <a:srgbClr val="0070C0"/>
                </a:solidFill>
              </a:rPr>
              <a:t>Hgb</a:t>
            </a:r>
            <a:r>
              <a:rPr lang="en-US" dirty="0" smtClean="0"/>
              <a:t> increase &lt; 1 g/dl after 2-4 </a:t>
            </a:r>
            <a:r>
              <a:rPr lang="en-US" dirty="0" err="1" smtClean="0"/>
              <a:t>wks</a:t>
            </a:r>
            <a:r>
              <a:rPr lang="en-US" dirty="0" smtClean="0"/>
              <a:t>   …  ↑ weekly dose by 50%</a:t>
            </a:r>
          </a:p>
          <a:p>
            <a:pPr marL="285750" indent="-285750">
              <a:spcBef>
                <a:spcPts val="600"/>
              </a:spcBef>
              <a:buFontTx/>
              <a:buChar char="-"/>
            </a:pPr>
            <a:r>
              <a:rPr lang="en-US" dirty="0" err="1" smtClean="0"/>
              <a:t>Hgb</a:t>
            </a:r>
            <a:r>
              <a:rPr lang="en-US" dirty="0" smtClean="0"/>
              <a:t> &gt; 11 g/dl, discontinue until </a:t>
            </a:r>
            <a:r>
              <a:rPr lang="en-US" dirty="0" err="1" smtClean="0"/>
              <a:t>Hgb</a:t>
            </a:r>
            <a:r>
              <a:rPr lang="en-US" dirty="0" smtClean="0"/>
              <a:t> &lt; 10 g/dl</a:t>
            </a:r>
          </a:p>
          <a:p>
            <a:pPr marL="285750" indent="-285750">
              <a:spcBef>
                <a:spcPts val="600"/>
              </a:spcBef>
              <a:buFontTx/>
              <a:buChar char="-"/>
            </a:pPr>
            <a:r>
              <a:rPr lang="en-US" dirty="0" smtClean="0">
                <a:solidFill>
                  <a:srgbClr val="0070C0"/>
                </a:solidFill>
              </a:rPr>
              <a:t>Dose adjustment </a:t>
            </a:r>
            <a:r>
              <a:rPr lang="en-US" dirty="0" smtClean="0"/>
              <a:t>no more often than every 2-4 </a:t>
            </a:r>
            <a:r>
              <a:rPr lang="en-US" dirty="0" err="1" smtClean="0"/>
              <a:t>wks</a:t>
            </a:r>
            <a:endParaRPr lang="en-US" dirty="0" smtClean="0"/>
          </a:p>
          <a:p>
            <a:pPr marL="285750" indent="-285750">
              <a:spcBef>
                <a:spcPts val="600"/>
              </a:spcBef>
              <a:buFontTx/>
              <a:buChar char="-"/>
            </a:pPr>
            <a:r>
              <a:rPr lang="en-US" dirty="0" smtClean="0"/>
              <a:t>Check </a:t>
            </a:r>
            <a:r>
              <a:rPr lang="en-US" b="1" dirty="0" smtClean="0">
                <a:solidFill>
                  <a:srgbClr val="0070C0"/>
                </a:solidFill>
              </a:rPr>
              <a:t>BP </a:t>
            </a:r>
            <a:r>
              <a:rPr lang="en-US" dirty="0" smtClean="0"/>
              <a:t>at least once a week and adjust anti-hypertensive agents</a:t>
            </a:r>
            <a:endParaRPr lang="en-US" dirty="0"/>
          </a:p>
        </p:txBody>
      </p:sp>
      <p:sp>
        <p:nvSpPr>
          <p:cNvPr id="9" name="TextBox 8"/>
          <p:cNvSpPr txBox="1"/>
          <p:nvPr/>
        </p:nvSpPr>
        <p:spPr>
          <a:xfrm>
            <a:off x="1981200" y="2895600"/>
            <a:ext cx="5580888" cy="369332"/>
          </a:xfrm>
          <a:prstGeom prst="rect">
            <a:avLst/>
          </a:prstGeom>
          <a:noFill/>
        </p:spPr>
        <p:txBody>
          <a:bodyPr wrap="square" rtlCol="0">
            <a:spAutoFit/>
          </a:bodyPr>
          <a:lstStyle/>
          <a:p>
            <a:pPr algn="ctr"/>
            <a:r>
              <a:rPr lang="en-US" dirty="0" smtClean="0"/>
              <a:t>ESA </a:t>
            </a:r>
            <a:r>
              <a:rPr lang="en-US" dirty="0" err="1" smtClean="0"/>
              <a:t>Tx</a:t>
            </a:r>
            <a:r>
              <a:rPr lang="en-US" dirty="0" smtClean="0"/>
              <a:t> – </a:t>
            </a:r>
            <a:r>
              <a:rPr lang="en-US" b="1" dirty="0" smtClean="0"/>
              <a:t>Causes for inadequate erythropoietin response</a:t>
            </a:r>
            <a:endParaRPr lang="en-US" b="1" dirty="0"/>
          </a:p>
        </p:txBody>
      </p:sp>
      <p:sp>
        <p:nvSpPr>
          <p:cNvPr id="10" name="TextBox 9"/>
          <p:cNvSpPr txBox="1"/>
          <p:nvPr/>
        </p:nvSpPr>
        <p:spPr>
          <a:xfrm>
            <a:off x="457200" y="3581400"/>
            <a:ext cx="2048256" cy="1938992"/>
          </a:xfrm>
          <a:prstGeom prst="rect">
            <a:avLst/>
          </a:prstGeom>
          <a:noFill/>
        </p:spPr>
        <p:txBody>
          <a:bodyPr wrap="square" rtlCol="0">
            <a:spAutoFit/>
          </a:bodyPr>
          <a:lstStyle/>
          <a:p>
            <a:pPr marL="285750" indent="-285750">
              <a:spcBef>
                <a:spcPts val="600"/>
              </a:spcBef>
              <a:buFontTx/>
              <a:buChar char="-"/>
            </a:pPr>
            <a:r>
              <a:rPr lang="en-US" b="1" dirty="0" smtClean="0">
                <a:solidFill>
                  <a:srgbClr val="FF0000"/>
                </a:solidFill>
              </a:rPr>
              <a:t>Fe deficiency</a:t>
            </a:r>
          </a:p>
          <a:p>
            <a:pPr marL="285750" indent="-285750">
              <a:spcBef>
                <a:spcPts val="600"/>
              </a:spcBef>
              <a:buFontTx/>
              <a:buChar char="-"/>
            </a:pPr>
            <a:r>
              <a:rPr lang="en-US" sz="1200" b="1" dirty="0" smtClean="0"/>
              <a:t>Infection/inflammation</a:t>
            </a:r>
          </a:p>
          <a:p>
            <a:pPr marL="285750" indent="-285750">
              <a:spcBef>
                <a:spcPts val="600"/>
              </a:spcBef>
              <a:buFontTx/>
              <a:buChar char="-"/>
            </a:pPr>
            <a:r>
              <a:rPr lang="en-US" sz="1200" b="1" dirty="0" smtClean="0"/>
              <a:t>Chronic bone loss</a:t>
            </a:r>
          </a:p>
          <a:p>
            <a:pPr marL="285750" indent="-285750">
              <a:spcBef>
                <a:spcPts val="600"/>
              </a:spcBef>
              <a:buFontTx/>
              <a:buChar char="-"/>
            </a:pPr>
            <a:r>
              <a:rPr lang="en-US" sz="1200" b="1" dirty="0" err="1" smtClean="0"/>
              <a:t>Osteitis</a:t>
            </a:r>
            <a:r>
              <a:rPr lang="en-US" sz="1200" b="1" dirty="0" smtClean="0"/>
              <a:t> </a:t>
            </a:r>
            <a:r>
              <a:rPr lang="en-US" sz="1200" b="1" dirty="0" err="1" smtClean="0"/>
              <a:t>fibrosa</a:t>
            </a:r>
            <a:endParaRPr lang="en-US" sz="1200" b="1" dirty="0" smtClean="0"/>
          </a:p>
          <a:p>
            <a:pPr marL="285750" indent="-285750">
              <a:spcBef>
                <a:spcPts val="600"/>
              </a:spcBef>
              <a:buFontTx/>
              <a:buChar char="-"/>
            </a:pPr>
            <a:r>
              <a:rPr lang="en-US" sz="1200" b="1" dirty="0" smtClean="0"/>
              <a:t>Aluminum toxicity</a:t>
            </a:r>
          </a:p>
          <a:p>
            <a:pPr marL="285750" indent="-285750">
              <a:spcBef>
                <a:spcPts val="600"/>
              </a:spcBef>
              <a:buFontTx/>
              <a:buChar char="-"/>
            </a:pPr>
            <a:r>
              <a:rPr lang="en-US" sz="1200" b="1" dirty="0" err="1" smtClean="0"/>
              <a:t>Folate</a:t>
            </a:r>
            <a:r>
              <a:rPr lang="en-US" sz="1200" b="1" dirty="0" smtClean="0"/>
              <a:t>/B12 deficiency</a:t>
            </a:r>
          </a:p>
          <a:p>
            <a:pPr marL="285750" indent="-285750">
              <a:spcBef>
                <a:spcPts val="600"/>
              </a:spcBef>
              <a:buFontTx/>
              <a:buChar char="-"/>
            </a:pPr>
            <a:r>
              <a:rPr lang="en-US" sz="1200" b="1" dirty="0" smtClean="0"/>
              <a:t>Hemolysis</a:t>
            </a:r>
            <a:endParaRPr lang="en-US" sz="1200" dirty="0" smtClean="0"/>
          </a:p>
        </p:txBody>
      </p:sp>
      <p:sp>
        <p:nvSpPr>
          <p:cNvPr id="8" name="TextBox 7"/>
          <p:cNvSpPr txBox="1"/>
          <p:nvPr/>
        </p:nvSpPr>
        <p:spPr>
          <a:xfrm>
            <a:off x="2819400" y="3886200"/>
            <a:ext cx="5791200" cy="923330"/>
          </a:xfrm>
          <a:prstGeom prst="rect">
            <a:avLst/>
          </a:prstGeom>
          <a:noFill/>
        </p:spPr>
        <p:txBody>
          <a:bodyPr wrap="square" rtlCol="0">
            <a:spAutoFit/>
          </a:bodyPr>
          <a:lstStyle/>
          <a:p>
            <a:pPr marL="285750" indent="-285750">
              <a:buFontTx/>
              <a:buChar char="-"/>
            </a:pPr>
            <a:r>
              <a:rPr lang="en-US" b="1" dirty="0" smtClean="0">
                <a:solidFill>
                  <a:srgbClr val="FF0000"/>
                </a:solidFill>
              </a:rPr>
              <a:t>Uremia</a:t>
            </a:r>
            <a:r>
              <a:rPr lang="en-US" dirty="0" smtClean="0"/>
              <a:t> (BUN test) leads to GI bleeding by CKD  …  Fe loss</a:t>
            </a:r>
          </a:p>
          <a:p>
            <a:pPr marL="285750" indent="-285750">
              <a:buFontTx/>
              <a:buChar char="-"/>
            </a:pPr>
            <a:r>
              <a:rPr lang="en-US" dirty="0"/>
              <a:t>Alteration of </a:t>
            </a:r>
            <a:r>
              <a:rPr lang="en-US" b="1" dirty="0">
                <a:solidFill>
                  <a:srgbClr val="FF0000"/>
                </a:solidFill>
              </a:rPr>
              <a:t>macrophage</a:t>
            </a:r>
            <a:r>
              <a:rPr lang="en-US" dirty="0"/>
              <a:t> to release Fe to </a:t>
            </a:r>
            <a:r>
              <a:rPr lang="en-US" dirty="0" err="1"/>
              <a:t>tranferrin</a:t>
            </a:r>
            <a:endParaRPr lang="en-US" dirty="0"/>
          </a:p>
          <a:p>
            <a:pPr marL="285750" indent="-285750">
              <a:buFontTx/>
              <a:buChar char="-"/>
            </a:pPr>
            <a:r>
              <a:rPr lang="en-US" dirty="0"/>
              <a:t>Low level of </a:t>
            </a:r>
            <a:r>
              <a:rPr lang="en-US" b="1" dirty="0">
                <a:solidFill>
                  <a:srgbClr val="FF0000"/>
                </a:solidFill>
              </a:rPr>
              <a:t>transferrin</a:t>
            </a:r>
          </a:p>
        </p:txBody>
      </p:sp>
      <p:sp>
        <p:nvSpPr>
          <p:cNvPr id="11" name="TextBox 10"/>
          <p:cNvSpPr txBox="1"/>
          <p:nvPr/>
        </p:nvSpPr>
        <p:spPr>
          <a:xfrm>
            <a:off x="3733800" y="3505200"/>
            <a:ext cx="3886200" cy="369332"/>
          </a:xfrm>
          <a:prstGeom prst="rect">
            <a:avLst/>
          </a:prstGeom>
          <a:noFill/>
        </p:spPr>
        <p:txBody>
          <a:bodyPr wrap="square" rtlCol="0">
            <a:spAutoFit/>
          </a:bodyPr>
          <a:lstStyle/>
          <a:p>
            <a:r>
              <a:rPr lang="en-US" b="1" i="1" dirty="0" smtClean="0">
                <a:solidFill>
                  <a:srgbClr val="0070C0"/>
                </a:solidFill>
              </a:rPr>
              <a:t>Fe homeostasis is perturbed by CKD</a:t>
            </a:r>
            <a:r>
              <a:rPr lang="en-US" dirty="0" smtClean="0"/>
              <a:t>:</a:t>
            </a:r>
            <a:endParaRPr lang="en-US" dirty="0"/>
          </a:p>
        </p:txBody>
      </p:sp>
    </p:spTree>
    <p:extLst>
      <p:ext uri="{BB962C8B-B14F-4D97-AF65-F5344CB8AC3E}">
        <p14:creationId xmlns:p14="http://schemas.microsoft.com/office/powerpoint/2010/main" val="14170236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pic>
        <p:nvPicPr>
          <p:cNvPr id="6146" name="Picture 2" descr="Untitle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377952"/>
            <a:ext cx="5219700" cy="5576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143000" y="6248400"/>
            <a:ext cx="7010400" cy="276999"/>
          </a:xfrm>
          <a:prstGeom prst="rect">
            <a:avLst/>
          </a:prstGeom>
          <a:noFill/>
        </p:spPr>
        <p:txBody>
          <a:bodyPr wrap="square" rtlCol="0">
            <a:spAutoFit/>
          </a:bodyPr>
          <a:lstStyle/>
          <a:p>
            <a:pPr marL="0" lvl="2" algn="ctr"/>
            <a:r>
              <a:rPr lang="en-US" sz="1200" dirty="0"/>
              <a:t>T</a:t>
            </a:r>
            <a:r>
              <a:rPr lang="en-US" sz="1200" dirty="0" smtClean="0"/>
              <a:t>ransferrin </a:t>
            </a:r>
            <a:r>
              <a:rPr lang="en-US" sz="1200" dirty="0"/>
              <a:t>is a molecule that binds iron and serves as a shuttle from storage location to RBC</a:t>
            </a:r>
          </a:p>
        </p:txBody>
      </p:sp>
    </p:spTree>
    <p:extLst>
      <p:ext uri="{BB962C8B-B14F-4D97-AF65-F5344CB8AC3E}">
        <p14:creationId xmlns:p14="http://schemas.microsoft.com/office/powerpoint/2010/main" val="5408835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2" name="TextBox 1"/>
          <p:cNvSpPr txBox="1"/>
          <p:nvPr/>
        </p:nvSpPr>
        <p:spPr>
          <a:xfrm>
            <a:off x="1828800" y="304800"/>
            <a:ext cx="5486400" cy="381000"/>
          </a:xfrm>
          <a:prstGeom prst="rect">
            <a:avLst/>
          </a:prstGeom>
          <a:noFill/>
        </p:spPr>
        <p:txBody>
          <a:bodyPr wrap="square" rtlCol="0">
            <a:spAutoFit/>
          </a:bodyPr>
          <a:lstStyle/>
          <a:p>
            <a:pPr algn="ctr"/>
            <a:r>
              <a:rPr lang="en-US" b="1" dirty="0" smtClean="0"/>
              <a:t>Iron Supplementation Therapy</a:t>
            </a:r>
            <a:endParaRPr lang="en-US" b="1" dirty="0"/>
          </a:p>
        </p:txBody>
      </p:sp>
      <p:sp>
        <p:nvSpPr>
          <p:cNvPr id="4" name="TextBox 3"/>
          <p:cNvSpPr txBox="1"/>
          <p:nvPr/>
        </p:nvSpPr>
        <p:spPr>
          <a:xfrm>
            <a:off x="609600" y="1222153"/>
            <a:ext cx="7696200" cy="1754326"/>
          </a:xfrm>
          <a:prstGeom prst="rect">
            <a:avLst/>
          </a:prstGeom>
          <a:noFill/>
        </p:spPr>
        <p:txBody>
          <a:bodyPr wrap="square" rtlCol="0">
            <a:spAutoFit/>
          </a:bodyPr>
          <a:lstStyle/>
          <a:p>
            <a:r>
              <a:rPr lang="en-US" b="1" dirty="0" smtClean="0"/>
              <a:t>Diagnosis of Fe deficiency anemia</a:t>
            </a:r>
            <a:r>
              <a:rPr lang="en-US" dirty="0" smtClean="0"/>
              <a:t>:</a:t>
            </a:r>
          </a:p>
          <a:p>
            <a:pPr marL="285750" indent="-285750">
              <a:buFontTx/>
              <a:buChar char="-"/>
            </a:pPr>
            <a:r>
              <a:rPr lang="en-US" dirty="0" smtClean="0"/>
              <a:t>Total transferrin saturation (</a:t>
            </a:r>
            <a:r>
              <a:rPr lang="en-US" b="1" dirty="0" smtClean="0">
                <a:solidFill>
                  <a:srgbClr val="FF0000"/>
                </a:solidFill>
              </a:rPr>
              <a:t>TSAT</a:t>
            </a:r>
            <a:r>
              <a:rPr lang="en-US" dirty="0" smtClean="0"/>
              <a:t>) &lt; 30%  …  </a:t>
            </a:r>
            <a:r>
              <a:rPr lang="en-US" dirty="0"/>
              <a:t>Total Fe binding capacity </a:t>
            </a:r>
            <a:r>
              <a:rPr lang="en-US" dirty="0" smtClean="0"/>
              <a:t> (</a:t>
            </a:r>
            <a:r>
              <a:rPr lang="en-US" b="1" dirty="0">
                <a:solidFill>
                  <a:srgbClr val="FF0000"/>
                </a:solidFill>
              </a:rPr>
              <a:t>TIBC</a:t>
            </a:r>
            <a:r>
              <a:rPr lang="en-US" dirty="0" smtClean="0"/>
              <a:t>) of transferrin↑</a:t>
            </a:r>
          </a:p>
          <a:p>
            <a:pPr marL="285750" indent="-285750">
              <a:buFontTx/>
              <a:buChar char="-"/>
            </a:pPr>
            <a:r>
              <a:rPr lang="en-US" dirty="0" smtClean="0"/>
              <a:t>Mean corpuscular volume (</a:t>
            </a:r>
            <a:r>
              <a:rPr lang="en-US" b="1" dirty="0">
                <a:solidFill>
                  <a:srgbClr val="FF0000"/>
                </a:solidFill>
              </a:rPr>
              <a:t>MCV</a:t>
            </a:r>
            <a:r>
              <a:rPr lang="en-US" dirty="0" smtClean="0"/>
              <a:t>) ↓</a:t>
            </a:r>
          </a:p>
          <a:p>
            <a:pPr marL="285750" indent="-285750">
              <a:buFontTx/>
              <a:buChar char="-"/>
            </a:pPr>
            <a:r>
              <a:rPr lang="en-US" b="1" dirty="0">
                <a:solidFill>
                  <a:srgbClr val="FF0000"/>
                </a:solidFill>
              </a:rPr>
              <a:t>Serum Fe</a:t>
            </a:r>
            <a:r>
              <a:rPr lang="en-US" dirty="0" smtClean="0"/>
              <a:t> (Fe available for </a:t>
            </a:r>
            <a:r>
              <a:rPr lang="en-US" dirty="0" err="1" smtClean="0"/>
              <a:t>Hgb</a:t>
            </a:r>
            <a:r>
              <a:rPr lang="en-US" dirty="0" smtClean="0"/>
              <a:t> synthesis) ↓</a:t>
            </a:r>
          </a:p>
          <a:p>
            <a:pPr marL="285750" indent="-285750">
              <a:buFontTx/>
              <a:buChar char="-"/>
            </a:pPr>
            <a:r>
              <a:rPr lang="en-US" b="1" dirty="0">
                <a:solidFill>
                  <a:srgbClr val="FF0000"/>
                </a:solidFill>
              </a:rPr>
              <a:t>Serum ferritin </a:t>
            </a:r>
            <a:r>
              <a:rPr lang="en-US" dirty="0" smtClean="0"/>
              <a:t>&lt; 100 </a:t>
            </a:r>
            <a:r>
              <a:rPr lang="en-US" dirty="0" err="1" smtClean="0"/>
              <a:t>ng</a:t>
            </a:r>
            <a:r>
              <a:rPr lang="en-US" dirty="0" smtClean="0"/>
              <a:t>/ml – </a:t>
            </a:r>
            <a:r>
              <a:rPr lang="en-US" sz="1200" dirty="0" smtClean="0"/>
              <a:t>Fe stores &amp; indirect measure of Fe sufficiency</a:t>
            </a:r>
          </a:p>
        </p:txBody>
      </p:sp>
      <p:sp>
        <p:nvSpPr>
          <p:cNvPr id="5" name="TextBox 4"/>
          <p:cNvSpPr txBox="1"/>
          <p:nvPr/>
        </p:nvSpPr>
        <p:spPr>
          <a:xfrm>
            <a:off x="2715006" y="3043535"/>
            <a:ext cx="3689604" cy="461665"/>
          </a:xfrm>
          <a:prstGeom prst="rect">
            <a:avLst/>
          </a:prstGeom>
          <a:noFill/>
        </p:spPr>
        <p:txBody>
          <a:bodyPr wrap="square" rtlCol="0">
            <a:spAutoFit/>
          </a:bodyPr>
          <a:lstStyle/>
          <a:p>
            <a:r>
              <a:rPr lang="en-US" sz="1200" dirty="0" smtClean="0"/>
              <a:t>TSAT = (Serum Fe / TIBC) x 100</a:t>
            </a:r>
          </a:p>
          <a:p>
            <a:r>
              <a:rPr lang="en-US" sz="1200" dirty="0" smtClean="0"/>
              <a:t>TSAT:  % iron immediately available for erythropoiesis</a:t>
            </a:r>
            <a:endParaRPr lang="en-US" sz="1200" dirty="0"/>
          </a:p>
        </p:txBody>
      </p:sp>
      <p:sp>
        <p:nvSpPr>
          <p:cNvPr id="6" name="TextBox 5"/>
          <p:cNvSpPr txBox="1"/>
          <p:nvPr/>
        </p:nvSpPr>
        <p:spPr>
          <a:xfrm>
            <a:off x="2715006" y="3890665"/>
            <a:ext cx="3429000" cy="1384995"/>
          </a:xfrm>
          <a:prstGeom prst="rect">
            <a:avLst/>
          </a:prstGeom>
          <a:noFill/>
        </p:spPr>
        <p:txBody>
          <a:bodyPr wrap="square" rtlCol="0">
            <a:spAutoFit/>
          </a:bodyPr>
          <a:lstStyle/>
          <a:p>
            <a:r>
              <a:rPr lang="en-US" b="1" dirty="0" smtClean="0"/>
              <a:t>                    Why  IV  iron?</a:t>
            </a:r>
          </a:p>
          <a:p>
            <a:endParaRPr lang="en-US" sz="1000" b="1" dirty="0" smtClean="0"/>
          </a:p>
          <a:p>
            <a:pPr marL="285750" indent="-285750">
              <a:buFontTx/>
              <a:buChar char="-"/>
            </a:pPr>
            <a:r>
              <a:rPr lang="en-US" sz="1400" dirty="0" smtClean="0"/>
              <a:t>Efficacy of Fe PO variable in hemodialysis </a:t>
            </a:r>
            <a:r>
              <a:rPr lang="en-US" sz="1400" dirty="0" err="1" smtClean="0"/>
              <a:t>pts</a:t>
            </a:r>
            <a:endParaRPr lang="en-US" sz="1400" dirty="0" smtClean="0"/>
          </a:p>
          <a:p>
            <a:pPr marL="285750" indent="-285750">
              <a:buFontTx/>
              <a:buChar char="-"/>
            </a:pPr>
            <a:r>
              <a:rPr lang="en-US" sz="1400" dirty="0" err="1" smtClean="0"/>
              <a:t>Malabsorption</a:t>
            </a:r>
            <a:endParaRPr lang="en-US" sz="1400" dirty="0" smtClean="0"/>
          </a:p>
          <a:p>
            <a:pPr marL="285750" indent="-285750">
              <a:buFontTx/>
              <a:buChar char="-"/>
            </a:pPr>
            <a:r>
              <a:rPr lang="en-US" sz="1400" dirty="0" smtClean="0"/>
              <a:t>Compliance issue</a:t>
            </a:r>
            <a:endParaRPr lang="en-US" sz="1400" dirty="0"/>
          </a:p>
        </p:txBody>
      </p:sp>
    </p:spTree>
    <p:extLst>
      <p:ext uri="{BB962C8B-B14F-4D97-AF65-F5344CB8AC3E}">
        <p14:creationId xmlns:p14="http://schemas.microsoft.com/office/powerpoint/2010/main" val="37944717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7" name="TextBox 6"/>
          <p:cNvSpPr txBox="1"/>
          <p:nvPr/>
        </p:nvSpPr>
        <p:spPr>
          <a:xfrm>
            <a:off x="2590800" y="381000"/>
            <a:ext cx="3563112" cy="369332"/>
          </a:xfrm>
          <a:prstGeom prst="rect">
            <a:avLst/>
          </a:prstGeom>
          <a:noFill/>
        </p:spPr>
        <p:txBody>
          <a:bodyPr wrap="square" rtlCol="0">
            <a:spAutoFit/>
          </a:bodyPr>
          <a:lstStyle/>
          <a:p>
            <a:pPr algn="ctr"/>
            <a:r>
              <a:rPr lang="en-US" b="1" dirty="0" smtClean="0"/>
              <a:t>IV Iron Products </a:t>
            </a:r>
            <a:r>
              <a:rPr lang="en-US" dirty="0" smtClean="0"/>
              <a:t>– </a:t>
            </a:r>
            <a:r>
              <a:rPr lang="en-US" b="1" dirty="0" smtClean="0">
                <a:solidFill>
                  <a:srgbClr val="FF0000"/>
                </a:solidFill>
              </a:rPr>
              <a:t>Target Dose:  1 g</a:t>
            </a:r>
            <a:endParaRPr lang="en-US" b="1" dirty="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485029159"/>
              </p:ext>
            </p:extLst>
          </p:nvPr>
        </p:nvGraphicFramePr>
        <p:xfrm>
          <a:off x="685800" y="1066800"/>
          <a:ext cx="7924800" cy="3657600"/>
        </p:xfrm>
        <a:graphic>
          <a:graphicData uri="http://schemas.openxmlformats.org/drawingml/2006/table">
            <a:tbl>
              <a:tblPr/>
              <a:tblGrid>
                <a:gridCol w="2195056"/>
                <a:gridCol w="2743821"/>
                <a:gridCol w="2985923"/>
              </a:tblGrid>
              <a:tr h="647658">
                <a:tc>
                  <a:txBody>
                    <a:bodyPr/>
                    <a:lstStyle/>
                    <a:p>
                      <a:pPr marL="0" marR="0" algn="ctr">
                        <a:spcBef>
                          <a:spcPts val="0"/>
                        </a:spcBef>
                        <a:spcAft>
                          <a:spcPts val="0"/>
                        </a:spcAft>
                      </a:pPr>
                      <a:r>
                        <a:rPr lang="en-US" sz="1200" b="1" dirty="0">
                          <a:effectLst/>
                          <a:latin typeface="Arial"/>
                          <a:ea typeface="Times New Roman"/>
                        </a:rPr>
                        <a:t>Generic Name (Trade Name)</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effectLst/>
                          <a:latin typeface="Arial"/>
                          <a:ea typeface="Times New Roman"/>
                        </a:rPr>
                        <a:t>Dose range/ Frequency </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effectLst/>
                          <a:latin typeface="Arial"/>
                          <a:ea typeface="Times New Roman"/>
                        </a:rPr>
                        <a:t>Comments</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6034">
                <a:tc>
                  <a:txBody>
                    <a:bodyPr/>
                    <a:lstStyle/>
                    <a:p>
                      <a:pPr marL="0" marR="0">
                        <a:spcBef>
                          <a:spcPts val="0"/>
                        </a:spcBef>
                        <a:spcAft>
                          <a:spcPts val="0"/>
                        </a:spcAft>
                      </a:pPr>
                      <a:r>
                        <a:rPr lang="en-US" sz="1200" b="1" dirty="0">
                          <a:effectLst/>
                          <a:latin typeface="Arial"/>
                          <a:ea typeface="Times New Roman"/>
                        </a:rPr>
                        <a:t>Iron</a:t>
                      </a:r>
                      <a:r>
                        <a:rPr lang="en-US" sz="1200" b="0" dirty="0">
                          <a:solidFill>
                            <a:srgbClr val="FF0000"/>
                          </a:solidFill>
                          <a:effectLst/>
                          <a:latin typeface="Arial"/>
                          <a:ea typeface="Times New Roman"/>
                        </a:rPr>
                        <a:t> dextran </a:t>
                      </a:r>
                      <a:r>
                        <a:rPr lang="en-US" sz="1200" dirty="0">
                          <a:effectLst/>
                          <a:latin typeface="Arial"/>
                          <a:ea typeface="Times New Roman"/>
                        </a:rPr>
                        <a:t>(</a:t>
                      </a:r>
                      <a:r>
                        <a:rPr lang="en-US" sz="1200" dirty="0" err="1">
                          <a:effectLst/>
                          <a:latin typeface="Arial"/>
                          <a:ea typeface="Times New Roman"/>
                        </a:rPr>
                        <a:t>InFeD</a:t>
                      </a:r>
                      <a:r>
                        <a:rPr lang="en-US" sz="1200" dirty="0">
                          <a:effectLst/>
                          <a:latin typeface="Arial"/>
                          <a:ea typeface="Times New Roman"/>
                          <a:cs typeface="Arial"/>
                          <a:sym typeface="Symbol"/>
                        </a:rPr>
                        <a:t></a:t>
                      </a:r>
                      <a:r>
                        <a:rPr lang="en-US" sz="1200" dirty="0">
                          <a:effectLst/>
                          <a:latin typeface="Arial"/>
                          <a:ea typeface="Times New Roman"/>
                        </a:rPr>
                        <a:t>, </a:t>
                      </a:r>
                      <a:r>
                        <a:rPr lang="en-US" sz="1200" dirty="0" err="1">
                          <a:effectLst/>
                          <a:latin typeface="Arial"/>
                          <a:ea typeface="Times New Roman"/>
                        </a:rPr>
                        <a:t>Dexferrum</a:t>
                      </a:r>
                      <a:r>
                        <a:rPr lang="en-US" sz="1200" dirty="0">
                          <a:effectLst/>
                          <a:latin typeface="Arial"/>
                          <a:ea typeface="Times New Roman"/>
                          <a:cs typeface="Arial"/>
                          <a:sym typeface="Symbol"/>
                        </a:rPr>
                        <a:t></a:t>
                      </a:r>
                      <a:r>
                        <a:rPr lang="en-US" sz="1200" dirty="0">
                          <a:effectLst/>
                          <a:latin typeface="Arial"/>
                          <a:ea typeface="Times New Roman"/>
                        </a:rPr>
                        <a:t>)</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smtClean="0">
                          <a:effectLst/>
                          <a:latin typeface="Arial"/>
                          <a:ea typeface="Times New Roman"/>
                        </a:rPr>
                        <a:t>10 </a:t>
                      </a:r>
                      <a:r>
                        <a:rPr lang="en-US" sz="1200" dirty="0">
                          <a:effectLst/>
                          <a:latin typeface="Arial"/>
                          <a:ea typeface="Times New Roman"/>
                        </a:rPr>
                        <a:t>doses</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1" dirty="0">
                          <a:solidFill>
                            <a:srgbClr val="FF0000"/>
                          </a:solidFill>
                          <a:effectLst/>
                          <a:latin typeface="Arial"/>
                          <a:ea typeface="Times New Roman"/>
                        </a:rPr>
                        <a:t>Risk of anaphylaxis</a:t>
                      </a:r>
                      <a:r>
                        <a:rPr lang="en-US" sz="1200" b="1" dirty="0">
                          <a:effectLst/>
                          <a:latin typeface="Arial"/>
                          <a:ea typeface="Times New Roman"/>
                        </a:rPr>
                        <a:t>, test dose required, </a:t>
                      </a:r>
                      <a:endParaRPr lang="en-US" sz="1000" dirty="0">
                        <a:effectLst/>
                        <a:latin typeface="Times New Roman"/>
                        <a:ea typeface="Times New Roman"/>
                      </a:endParaRPr>
                    </a:p>
                    <a:p>
                      <a:pPr marL="0" marR="0">
                        <a:spcBef>
                          <a:spcPts val="0"/>
                        </a:spcBef>
                        <a:spcAft>
                          <a:spcPts val="0"/>
                        </a:spcAft>
                      </a:pPr>
                      <a:r>
                        <a:rPr lang="en-US" sz="1200" dirty="0">
                          <a:effectLst/>
                          <a:latin typeface="Arial"/>
                          <a:ea typeface="Times New Roman"/>
                        </a:rPr>
                        <a:t>Possible ADE: fevers, </a:t>
                      </a:r>
                      <a:r>
                        <a:rPr lang="en-US" sz="1200" dirty="0" err="1">
                          <a:effectLst/>
                          <a:latin typeface="Arial"/>
                          <a:ea typeface="Times New Roman"/>
                        </a:rPr>
                        <a:t>myalgias</a:t>
                      </a:r>
                      <a:r>
                        <a:rPr lang="en-US" sz="1200" dirty="0">
                          <a:effectLst/>
                          <a:latin typeface="Arial"/>
                          <a:ea typeface="Times New Roman"/>
                        </a:rPr>
                        <a:t>, flushing, iron overload, infection</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5564">
                <a:tc>
                  <a:txBody>
                    <a:bodyPr/>
                    <a:lstStyle/>
                    <a:p>
                      <a:pPr marL="0" marR="0">
                        <a:spcBef>
                          <a:spcPts val="0"/>
                        </a:spcBef>
                        <a:spcAft>
                          <a:spcPts val="0"/>
                        </a:spcAft>
                      </a:pPr>
                      <a:r>
                        <a:rPr lang="en-US" sz="1200" b="1">
                          <a:effectLst/>
                          <a:latin typeface="Arial"/>
                          <a:ea typeface="Times New Roman"/>
                        </a:rPr>
                        <a:t>Iron sucrose product </a:t>
                      </a:r>
                      <a:r>
                        <a:rPr lang="en-US" sz="1200">
                          <a:effectLst/>
                          <a:latin typeface="Arial"/>
                          <a:ea typeface="Times New Roman"/>
                        </a:rPr>
                        <a:t>(Venofer </a:t>
                      </a:r>
                      <a:r>
                        <a:rPr lang="en-US" sz="1200">
                          <a:effectLst/>
                          <a:latin typeface="Arial"/>
                          <a:ea typeface="Times New Roman"/>
                          <a:cs typeface="Arial"/>
                          <a:sym typeface="Symbol"/>
                        </a:rPr>
                        <a:t></a:t>
                      </a:r>
                      <a:r>
                        <a:rPr lang="en-US" sz="1200">
                          <a:effectLst/>
                          <a:latin typeface="Arial"/>
                          <a:ea typeface="Times New Roman"/>
                        </a:rPr>
                        <a:t>)</a:t>
                      </a:r>
                      <a:endParaRPr lang="en-US" sz="1000">
                        <a:effectLst/>
                        <a:latin typeface="Times New Roman"/>
                        <a:ea typeface="Times New Roman"/>
                      </a:endParaRPr>
                    </a:p>
                    <a:p>
                      <a:pPr marL="0" marR="0">
                        <a:spcBef>
                          <a:spcPts val="0"/>
                        </a:spcBef>
                        <a:spcAft>
                          <a:spcPts val="0"/>
                        </a:spcAft>
                      </a:pPr>
                      <a:r>
                        <a:rPr lang="en-US" sz="1200" b="1">
                          <a:effectLst/>
                          <a:latin typeface="Arial"/>
                          <a:ea typeface="Times New Roman"/>
                        </a:rPr>
                        <a:t> </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smtClean="0">
                          <a:effectLst/>
                          <a:latin typeface="Arial"/>
                          <a:ea typeface="Times New Roman"/>
                        </a:rPr>
                        <a:t>10 </a:t>
                      </a:r>
                      <a:r>
                        <a:rPr lang="en-US" sz="1200" dirty="0">
                          <a:effectLst/>
                          <a:latin typeface="Arial"/>
                          <a:ea typeface="Times New Roman"/>
                        </a:rPr>
                        <a:t>doses</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Arial"/>
                          <a:ea typeface="Times New Roman"/>
                        </a:rPr>
                        <a:t>Better safety profile than iron dextran, </a:t>
                      </a:r>
                      <a:endParaRPr lang="en-US" sz="1000" dirty="0">
                        <a:effectLst/>
                        <a:latin typeface="Times New Roman"/>
                        <a:ea typeface="Times New Roman"/>
                      </a:endParaRPr>
                    </a:p>
                    <a:p>
                      <a:pPr marL="0" marR="0">
                        <a:spcBef>
                          <a:spcPts val="0"/>
                        </a:spcBef>
                        <a:spcAft>
                          <a:spcPts val="0"/>
                        </a:spcAft>
                      </a:pPr>
                      <a:r>
                        <a:rPr lang="en-US" sz="1200" dirty="0">
                          <a:effectLst/>
                          <a:latin typeface="Arial"/>
                          <a:ea typeface="Times New Roman"/>
                        </a:rPr>
                        <a:t>Possible ADE: HOTN, iron overload, infection</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2544">
                <a:tc>
                  <a:txBody>
                    <a:bodyPr/>
                    <a:lstStyle/>
                    <a:p>
                      <a:pPr marL="0" marR="0">
                        <a:spcBef>
                          <a:spcPts val="0"/>
                        </a:spcBef>
                        <a:spcAft>
                          <a:spcPts val="0"/>
                        </a:spcAft>
                      </a:pPr>
                      <a:r>
                        <a:rPr lang="en-US" sz="1200" b="1">
                          <a:effectLst/>
                          <a:latin typeface="Arial"/>
                          <a:ea typeface="Times New Roman"/>
                        </a:rPr>
                        <a:t>Sodium ferric gluconate complex </a:t>
                      </a:r>
                      <a:r>
                        <a:rPr lang="en-US" sz="1200">
                          <a:effectLst/>
                          <a:latin typeface="Arial"/>
                          <a:ea typeface="Times New Roman"/>
                        </a:rPr>
                        <a:t>(Ferrlecit </a:t>
                      </a:r>
                      <a:r>
                        <a:rPr lang="en-US" sz="1200">
                          <a:effectLst/>
                          <a:latin typeface="Arial"/>
                          <a:ea typeface="Times New Roman"/>
                          <a:cs typeface="Arial"/>
                          <a:sym typeface="Symbol"/>
                        </a:rPr>
                        <a:t></a:t>
                      </a:r>
                      <a:r>
                        <a:rPr lang="en-US" sz="1200">
                          <a:effectLst/>
                          <a:latin typeface="Arial"/>
                          <a:ea typeface="Times New Roman"/>
                        </a:rPr>
                        <a:t>)</a:t>
                      </a:r>
                      <a:endParaRPr lang="en-US" sz="1000">
                        <a:effectLst/>
                        <a:latin typeface="Times New Roman"/>
                        <a:ea typeface="Times New Roman"/>
                      </a:endParaRPr>
                    </a:p>
                    <a:p>
                      <a:pPr marL="0" marR="0" algn="ctr">
                        <a:spcBef>
                          <a:spcPts val="0"/>
                        </a:spcBef>
                        <a:spcAft>
                          <a:spcPts val="0"/>
                        </a:spcAft>
                      </a:pPr>
                      <a:r>
                        <a:rPr lang="en-US" sz="1200" b="1">
                          <a:effectLst/>
                          <a:latin typeface="Arial"/>
                          <a:ea typeface="Times New Roman"/>
                        </a:rPr>
                        <a:t> </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smtClean="0">
                          <a:effectLst/>
                          <a:latin typeface="Arial"/>
                          <a:ea typeface="Times New Roman"/>
                        </a:rPr>
                        <a:t>8 </a:t>
                      </a:r>
                      <a:r>
                        <a:rPr lang="en-US" sz="1200" dirty="0">
                          <a:effectLst/>
                          <a:latin typeface="Arial"/>
                          <a:ea typeface="Times New Roman"/>
                        </a:rPr>
                        <a:t>doses</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Arial"/>
                          <a:ea typeface="Times New Roman"/>
                        </a:rPr>
                        <a:t>Better safety profile than iron dextran</a:t>
                      </a:r>
                      <a:endParaRPr lang="en-US" sz="1000" dirty="0">
                        <a:effectLst/>
                        <a:latin typeface="Times New Roman"/>
                        <a:ea typeface="Times New Roman"/>
                      </a:endParaRPr>
                    </a:p>
                    <a:p>
                      <a:pPr marL="0" marR="0">
                        <a:spcBef>
                          <a:spcPts val="0"/>
                        </a:spcBef>
                        <a:spcAft>
                          <a:spcPts val="0"/>
                        </a:spcAft>
                      </a:pPr>
                      <a:r>
                        <a:rPr lang="en-US" sz="1200" dirty="0">
                          <a:effectLst/>
                          <a:latin typeface="Arial"/>
                          <a:ea typeface="Times New Roman"/>
                        </a:rPr>
                        <a:t>Possible ADE: HOTN, iron overload, infection</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5800">
                <a:tc>
                  <a:txBody>
                    <a:bodyPr/>
                    <a:lstStyle/>
                    <a:p>
                      <a:pPr marL="0" marR="0">
                        <a:spcBef>
                          <a:spcPts val="0"/>
                        </a:spcBef>
                        <a:spcAft>
                          <a:spcPts val="0"/>
                        </a:spcAft>
                      </a:pPr>
                      <a:r>
                        <a:rPr lang="en-US" sz="1200" b="1">
                          <a:effectLst/>
                          <a:latin typeface="Arial"/>
                          <a:ea typeface="Times New Roman"/>
                        </a:rPr>
                        <a:t>Ferumoxytol </a:t>
                      </a:r>
                      <a:r>
                        <a:rPr lang="en-US" sz="1200">
                          <a:effectLst/>
                          <a:latin typeface="Arial"/>
                          <a:ea typeface="Times New Roman"/>
                        </a:rPr>
                        <a:t>(Feraheme®)</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smtClean="0">
                          <a:effectLst/>
                          <a:latin typeface="Arial"/>
                          <a:ea typeface="Times New Roman"/>
                        </a:rPr>
                        <a:t>510mg IV x 1 </a:t>
                      </a:r>
                      <a:r>
                        <a:rPr lang="en-US" sz="1200" dirty="0">
                          <a:effectLst/>
                          <a:latin typeface="Arial"/>
                          <a:ea typeface="Times New Roman"/>
                        </a:rPr>
                        <a:t>dose, followed by 510mg IV 3-8days later</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Arial"/>
                          <a:ea typeface="Times New Roman"/>
                        </a:rPr>
                        <a:t>Better safety profile than iron dextran</a:t>
                      </a:r>
                      <a:endParaRPr lang="en-US" sz="1000" dirty="0">
                        <a:effectLst/>
                        <a:latin typeface="Times New Roman"/>
                        <a:ea typeface="Times New Roman"/>
                      </a:endParaRPr>
                    </a:p>
                    <a:p>
                      <a:pPr marL="0" marR="0">
                        <a:spcBef>
                          <a:spcPts val="0"/>
                        </a:spcBef>
                        <a:spcAft>
                          <a:spcPts val="0"/>
                        </a:spcAft>
                      </a:pPr>
                      <a:r>
                        <a:rPr lang="en-US" sz="1200" dirty="0">
                          <a:effectLst/>
                          <a:latin typeface="Arial"/>
                          <a:ea typeface="Times New Roman"/>
                        </a:rPr>
                        <a:t>Possible ADE: HOTN, iron overload, infection</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TextBox 8"/>
          <p:cNvSpPr txBox="1"/>
          <p:nvPr/>
        </p:nvSpPr>
        <p:spPr>
          <a:xfrm>
            <a:off x="914400" y="5181600"/>
            <a:ext cx="7467600" cy="369332"/>
          </a:xfrm>
          <a:prstGeom prst="rect">
            <a:avLst/>
          </a:prstGeom>
          <a:noFill/>
        </p:spPr>
        <p:txBody>
          <a:bodyPr wrap="square" rtlCol="0">
            <a:spAutoFit/>
          </a:bodyPr>
          <a:lstStyle/>
          <a:p>
            <a:pPr algn="ctr"/>
            <a:r>
              <a:rPr lang="en-US" b="1" i="1" dirty="0">
                <a:solidFill>
                  <a:srgbClr val="FF0000"/>
                </a:solidFill>
              </a:rPr>
              <a:t>Monitor TSAT and ferritin in 1 month for parenteral IV therapy </a:t>
            </a:r>
            <a:endParaRPr lang="en-US" dirty="0">
              <a:solidFill>
                <a:srgbClr val="FF0000"/>
              </a:solidFill>
            </a:endParaRPr>
          </a:p>
        </p:txBody>
      </p:sp>
      <p:sp>
        <p:nvSpPr>
          <p:cNvPr id="10" name="TextBox 9"/>
          <p:cNvSpPr txBox="1"/>
          <p:nvPr/>
        </p:nvSpPr>
        <p:spPr>
          <a:xfrm>
            <a:off x="3100578" y="4873823"/>
            <a:ext cx="2543556" cy="307777"/>
          </a:xfrm>
          <a:prstGeom prst="rect">
            <a:avLst/>
          </a:prstGeom>
          <a:noFill/>
        </p:spPr>
        <p:txBody>
          <a:bodyPr wrap="square" rtlCol="0">
            <a:spAutoFit/>
          </a:bodyPr>
          <a:lstStyle/>
          <a:p>
            <a:r>
              <a:rPr lang="en-US" sz="1400" dirty="0" smtClean="0"/>
              <a:t>Can we give 1 g IV in one dose?</a:t>
            </a:r>
            <a:endParaRPr lang="en-US" sz="1400" dirty="0"/>
          </a:p>
        </p:txBody>
      </p:sp>
    </p:spTree>
    <p:extLst>
      <p:ext uri="{BB962C8B-B14F-4D97-AF65-F5344CB8AC3E}">
        <p14:creationId xmlns:p14="http://schemas.microsoft.com/office/powerpoint/2010/main" val="14288652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7" name="TextBox 6"/>
          <p:cNvSpPr txBox="1"/>
          <p:nvPr/>
        </p:nvSpPr>
        <p:spPr>
          <a:xfrm>
            <a:off x="1447800" y="381000"/>
            <a:ext cx="6400800" cy="646331"/>
          </a:xfrm>
          <a:prstGeom prst="rect">
            <a:avLst/>
          </a:prstGeom>
          <a:noFill/>
        </p:spPr>
        <p:txBody>
          <a:bodyPr wrap="square" rtlCol="0">
            <a:spAutoFit/>
          </a:bodyPr>
          <a:lstStyle/>
          <a:p>
            <a:pPr algn="ctr"/>
            <a:r>
              <a:rPr lang="en-US" b="1" dirty="0" smtClean="0"/>
              <a:t>PO Iron Products</a:t>
            </a:r>
          </a:p>
          <a:p>
            <a:pPr algn="ctr"/>
            <a:r>
              <a:rPr lang="en-US" b="1" dirty="0" smtClean="0">
                <a:solidFill>
                  <a:srgbClr val="FF0000"/>
                </a:solidFill>
              </a:rPr>
              <a:t>Target Dose:  200 mg of elemental Fe daily in 2-3 divided doses</a:t>
            </a:r>
            <a:endParaRPr lang="en-US" b="1" dirty="0">
              <a:solidFill>
                <a:srgbClr val="FF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965651720"/>
              </p:ext>
            </p:extLst>
          </p:nvPr>
        </p:nvGraphicFramePr>
        <p:xfrm>
          <a:off x="685800" y="1295400"/>
          <a:ext cx="7772401" cy="2590800"/>
        </p:xfrm>
        <a:graphic>
          <a:graphicData uri="http://schemas.openxmlformats.org/drawingml/2006/table">
            <a:tbl>
              <a:tblPr/>
              <a:tblGrid>
                <a:gridCol w="2476919"/>
                <a:gridCol w="1028281"/>
                <a:gridCol w="2362200"/>
                <a:gridCol w="1905001"/>
              </a:tblGrid>
              <a:tr h="597877">
                <a:tc>
                  <a:txBody>
                    <a:bodyPr/>
                    <a:lstStyle/>
                    <a:p>
                      <a:pPr marL="0" marR="0" algn="ctr">
                        <a:spcBef>
                          <a:spcPts val="0"/>
                        </a:spcBef>
                        <a:spcAft>
                          <a:spcPts val="0"/>
                        </a:spcAft>
                      </a:pPr>
                      <a:r>
                        <a:rPr lang="en-US" sz="1200" b="1" dirty="0">
                          <a:effectLst/>
                          <a:latin typeface="Arial"/>
                          <a:ea typeface="Times New Roman"/>
                        </a:rPr>
                        <a:t>Iron salt</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effectLst/>
                          <a:latin typeface="Arial"/>
                          <a:ea typeface="Times New Roman"/>
                        </a:rPr>
                        <a:t>Dose (mg)</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effectLst/>
                          <a:latin typeface="Arial"/>
                          <a:ea typeface="Times New Roman"/>
                        </a:rPr>
                        <a:t>Elemental iron content (mg)</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effectLst/>
                          <a:latin typeface="Arial"/>
                          <a:ea typeface="Times New Roman"/>
                        </a:rPr>
                        <a:t>Dosage</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8923">
                <a:tc>
                  <a:txBody>
                    <a:bodyPr/>
                    <a:lstStyle/>
                    <a:p>
                      <a:pPr marL="0" marR="0">
                        <a:spcBef>
                          <a:spcPts val="0"/>
                        </a:spcBef>
                        <a:spcAft>
                          <a:spcPts val="0"/>
                        </a:spcAft>
                      </a:pPr>
                      <a:r>
                        <a:rPr lang="en-US" sz="1200" dirty="0">
                          <a:effectLst/>
                          <a:latin typeface="Arial"/>
                          <a:ea typeface="Times New Roman"/>
                        </a:rPr>
                        <a:t>Ferrous sulfate </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Arial"/>
                          <a:ea typeface="Times New Roman"/>
                        </a:rPr>
                        <a:t>324</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Arial"/>
                          <a:ea typeface="Times New Roman"/>
                        </a:rPr>
                        <a:t>65 </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Arial"/>
                          <a:ea typeface="Times New Roman"/>
                        </a:rPr>
                        <a:t>One tablet </a:t>
                      </a:r>
                      <a:r>
                        <a:rPr lang="en-US" sz="1200" dirty="0">
                          <a:effectLst/>
                          <a:highlight>
                            <a:srgbClr val="FFFF00"/>
                          </a:highlight>
                          <a:latin typeface="Arial"/>
                          <a:ea typeface="Times New Roman"/>
                        </a:rPr>
                        <a:t>3x/day</a:t>
                      </a:r>
                      <a:endParaRPr lang="en-US" sz="1000" dirty="0">
                        <a:effectLst/>
                        <a:latin typeface="Times New Roman"/>
                        <a:ea typeface="Times New Roman"/>
                      </a:endParaRPr>
                    </a:p>
                    <a:p>
                      <a:pPr marL="0" marR="0" algn="ctr">
                        <a:spcBef>
                          <a:spcPts val="0"/>
                        </a:spcBef>
                        <a:spcAft>
                          <a:spcPts val="0"/>
                        </a:spcAft>
                      </a:pPr>
                      <a:r>
                        <a:rPr lang="en-US" sz="1200" dirty="0">
                          <a:effectLst/>
                          <a:latin typeface="Arial"/>
                          <a:ea typeface="Times New Roman"/>
                        </a:rPr>
                        <a:t> </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spcBef>
                          <a:spcPts val="0"/>
                        </a:spcBef>
                        <a:spcAft>
                          <a:spcPts val="0"/>
                        </a:spcAft>
                      </a:pPr>
                      <a:r>
                        <a:rPr lang="en-US" sz="1200">
                          <a:effectLst/>
                          <a:latin typeface="Arial"/>
                          <a:ea typeface="Times New Roman"/>
                        </a:rPr>
                        <a:t>Ferrous gluconate</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Arial"/>
                          <a:ea typeface="Times New Roman"/>
                        </a:rPr>
                        <a:t>325</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Arial"/>
                          <a:ea typeface="Times New Roman"/>
                        </a:rPr>
                        <a:t>38</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Arial"/>
                          <a:ea typeface="Times New Roman"/>
                        </a:rPr>
                        <a:t>Two tablets </a:t>
                      </a:r>
                      <a:r>
                        <a:rPr lang="en-US" sz="1200" dirty="0" smtClean="0">
                          <a:effectLst/>
                          <a:highlight>
                            <a:srgbClr val="FFFF00"/>
                          </a:highlight>
                          <a:latin typeface="Arial"/>
                          <a:ea typeface="Times New Roman"/>
                        </a:rPr>
                        <a:t>3x/day</a:t>
                      </a:r>
                      <a:r>
                        <a:rPr lang="en-US" sz="1200" dirty="0">
                          <a:effectLst/>
                          <a:latin typeface="Arial"/>
                          <a:ea typeface="Times New Roman"/>
                        </a:rPr>
                        <a:t> </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spcBef>
                          <a:spcPts val="0"/>
                        </a:spcBef>
                        <a:spcAft>
                          <a:spcPts val="0"/>
                        </a:spcAft>
                      </a:pPr>
                      <a:r>
                        <a:rPr lang="en-US" sz="1200">
                          <a:effectLst/>
                          <a:latin typeface="Arial"/>
                          <a:ea typeface="Times New Roman"/>
                        </a:rPr>
                        <a:t>Chromagen (ferrous fumarate)</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Arial"/>
                          <a:ea typeface="Times New Roman"/>
                        </a:rPr>
                        <a:t> </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Arial"/>
                          <a:ea typeface="Times New Roman"/>
                        </a:rPr>
                        <a:t>156</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Arial"/>
                          <a:ea typeface="Times New Roman"/>
                        </a:rPr>
                        <a:t>One tablet </a:t>
                      </a:r>
                      <a:r>
                        <a:rPr lang="en-US" sz="1200" dirty="0" smtClean="0">
                          <a:effectLst/>
                          <a:latin typeface="Arial"/>
                          <a:ea typeface="Times New Roman"/>
                        </a:rPr>
                        <a:t>daily</a:t>
                      </a:r>
                      <a:r>
                        <a:rPr lang="en-US" sz="1200" dirty="0">
                          <a:effectLst/>
                          <a:latin typeface="Arial"/>
                          <a:ea typeface="Times New Roman"/>
                        </a:rPr>
                        <a:t> </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9600">
                <a:tc>
                  <a:txBody>
                    <a:bodyPr/>
                    <a:lstStyle/>
                    <a:p>
                      <a:pPr marL="0" marR="0">
                        <a:spcBef>
                          <a:spcPts val="0"/>
                        </a:spcBef>
                        <a:spcAft>
                          <a:spcPts val="0"/>
                        </a:spcAft>
                      </a:pPr>
                      <a:r>
                        <a:rPr lang="en-US" sz="1200">
                          <a:effectLst/>
                          <a:latin typeface="Arial"/>
                          <a:ea typeface="Times New Roman"/>
                        </a:rPr>
                        <a:t>Polysaccharide iron complex (Niferex-150 Forte</a:t>
                      </a:r>
                      <a:r>
                        <a:rPr lang="en-US" sz="1200">
                          <a:effectLst/>
                          <a:latin typeface="Arial"/>
                          <a:ea typeface="Times New Roman"/>
                          <a:cs typeface="Arial"/>
                          <a:sym typeface="Symbol"/>
                        </a:rPr>
                        <a:t></a:t>
                      </a:r>
                      <a:r>
                        <a:rPr lang="en-US" sz="1200">
                          <a:effectLst/>
                          <a:latin typeface="Arial"/>
                          <a:ea typeface="Times New Roman"/>
                        </a:rPr>
                        <a:t>)</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Arial"/>
                          <a:ea typeface="Times New Roman"/>
                        </a:rPr>
                        <a:t>150</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Arial"/>
                          <a:ea typeface="Times New Roman"/>
                        </a:rPr>
                        <a:t>150</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Arial"/>
                          <a:ea typeface="Times New Roman"/>
                        </a:rPr>
                        <a:t>One tablet daily</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1143000" y="4343400"/>
            <a:ext cx="6934200" cy="1862048"/>
          </a:xfrm>
          <a:prstGeom prst="rect">
            <a:avLst/>
          </a:prstGeom>
          <a:noFill/>
        </p:spPr>
        <p:txBody>
          <a:bodyPr wrap="square" rtlCol="0">
            <a:spAutoFit/>
          </a:bodyPr>
          <a:lstStyle/>
          <a:p>
            <a:pPr>
              <a:spcBef>
                <a:spcPts val="1000"/>
              </a:spcBef>
            </a:pPr>
            <a:r>
              <a:rPr lang="en-US" dirty="0" smtClean="0">
                <a:solidFill>
                  <a:srgbClr val="0070C0"/>
                </a:solidFill>
              </a:rPr>
              <a:t>Adverse effects</a:t>
            </a:r>
            <a:r>
              <a:rPr lang="en-US" dirty="0" smtClean="0"/>
              <a:t>:   GI irritation, constipation</a:t>
            </a:r>
          </a:p>
          <a:p>
            <a:pPr>
              <a:spcBef>
                <a:spcPts val="1000"/>
              </a:spcBef>
            </a:pPr>
            <a:r>
              <a:rPr lang="en-US" dirty="0" smtClean="0">
                <a:solidFill>
                  <a:srgbClr val="0070C0"/>
                </a:solidFill>
              </a:rPr>
              <a:t>Enteric coated </a:t>
            </a:r>
            <a:r>
              <a:rPr lang="en-US" dirty="0" smtClean="0"/>
              <a:t>preparation should be avoided b/c duodenum is where max Fe absorption occurs</a:t>
            </a:r>
          </a:p>
          <a:p>
            <a:pPr>
              <a:spcBef>
                <a:spcPts val="1000"/>
              </a:spcBef>
            </a:pPr>
            <a:r>
              <a:rPr lang="en-US" dirty="0" smtClean="0">
                <a:solidFill>
                  <a:srgbClr val="0070C0"/>
                </a:solidFill>
              </a:rPr>
              <a:t>Drug/food interactions</a:t>
            </a:r>
            <a:r>
              <a:rPr lang="en-US" dirty="0" smtClean="0"/>
              <a:t>:   </a:t>
            </a:r>
            <a:r>
              <a:rPr lang="en-US" dirty="0" err="1" smtClean="0"/>
              <a:t>fluoroquinolone</a:t>
            </a:r>
            <a:r>
              <a:rPr lang="en-US" dirty="0" smtClean="0"/>
              <a:t>, </a:t>
            </a:r>
            <a:r>
              <a:rPr lang="en-US" dirty="0" err="1" smtClean="0"/>
              <a:t>doxycline</a:t>
            </a:r>
            <a:r>
              <a:rPr lang="en-US" dirty="0" smtClean="0"/>
              <a:t>  …  dairy products</a:t>
            </a:r>
          </a:p>
          <a:p>
            <a:pPr>
              <a:spcBef>
                <a:spcPts val="1000"/>
              </a:spcBef>
            </a:pPr>
            <a:r>
              <a:rPr lang="en-US" dirty="0" smtClean="0">
                <a:solidFill>
                  <a:srgbClr val="0070C0"/>
                </a:solidFill>
              </a:rPr>
              <a:t>Monitor</a:t>
            </a:r>
            <a:r>
              <a:rPr lang="en-US" dirty="0" smtClean="0"/>
              <a:t> Ferritin &amp; TSAT every month initially then q 3 </a:t>
            </a:r>
            <a:r>
              <a:rPr lang="en-US" dirty="0" err="1" smtClean="0"/>
              <a:t>mos</a:t>
            </a:r>
            <a:r>
              <a:rPr lang="en-US" dirty="0" smtClean="0"/>
              <a:t> once stable</a:t>
            </a:r>
            <a:endParaRPr lang="en-US" dirty="0"/>
          </a:p>
        </p:txBody>
      </p:sp>
    </p:spTree>
    <p:extLst>
      <p:ext uri="{BB962C8B-B14F-4D97-AF65-F5344CB8AC3E}">
        <p14:creationId xmlns:p14="http://schemas.microsoft.com/office/powerpoint/2010/main" val="34776600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66800" y="146614"/>
            <a:ext cx="7239000" cy="369332"/>
          </a:xfrm>
          <a:prstGeom prst="rect">
            <a:avLst/>
          </a:prstGeom>
          <a:noFill/>
        </p:spPr>
        <p:txBody>
          <a:bodyPr wrap="square" rtlCol="0">
            <a:spAutoFit/>
          </a:bodyPr>
          <a:lstStyle/>
          <a:p>
            <a:pPr marL="457200" indent="-457200">
              <a:spcBef>
                <a:spcPts val="500"/>
              </a:spcBef>
              <a:buFont typeface="Wingdings" pitchFamily="2" charset="2"/>
              <a:buChar char="q"/>
            </a:pPr>
            <a:r>
              <a:rPr lang="en-US" b="1" dirty="0" smtClean="0"/>
              <a:t>Secondary Hyperparathyroidism (PTH, Calcium, </a:t>
            </a:r>
            <a:r>
              <a:rPr lang="en-US" b="1" dirty="0" err="1" smtClean="0"/>
              <a:t>Vit</a:t>
            </a:r>
            <a:r>
              <a:rPr lang="en-US" b="1" dirty="0" smtClean="0"/>
              <a:t> D feedback)</a:t>
            </a:r>
            <a:endParaRPr lang="en-US" b="1" dirty="0"/>
          </a:p>
        </p:txBody>
      </p:sp>
      <p:sp>
        <p:nvSpPr>
          <p:cNvPr id="2" name="TextBox 1"/>
          <p:cNvSpPr txBox="1"/>
          <p:nvPr/>
        </p:nvSpPr>
        <p:spPr>
          <a:xfrm>
            <a:off x="2514600" y="808982"/>
            <a:ext cx="4267200" cy="369332"/>
          </a:xfrm>
          <a:prstGeom prst="rect">
            <a:avLst/>
          </a:prstGeom>
          <a:noFill/>
        </p:spPr>
        <p:txBody>
          <a:bodyPr wrap="square" rtlCol="0">
            <a:spAutoFit/>
          </a:bodyPr>
          <a:lstStyle/>
          <a:p>
            <a:pPr algn="ctr"/>
            <a:r>
              <a:rPr lang="en-US" b="1" dirty="0" smtClean="0"/>
              <a:t>Pathophysiology of 2</a:t>
            </a:r>
            <a:r>
              <a:rPr lang="en-US" b="1" baseline="30000" dirty="0" smtClean="0"/>
              <a:t>o</a:t>
            </a:r>
            <a:r>
              <a:rPr lang="en-US" b="1" dirty="0" smtClean="0"/>
              <a:t> Hyperthyroidism</a:t>
            </a:r>
            <a:endParaRPr lang="en-US" b="1" dirty="0"/>
          </a:p>
        </p:txBody>
      </p:sp>
      <p:pic>
        <p:nvPicPr>
          <p:cNvPr id="11266" name="Picture 2" descr="Untitled-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95400"/>
            <a:ext cx="7086600" cy="5212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41230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474583"/>
            <a:ext cx="7848600" cy="1354217"/>
          </a:xfrm>
          <a:prstGeom prst="rect">
            <a:avLst/>
          </a:prstGeom>
          <a:noFill/>
        </p:spPr>
        <p:txBody>
          <a:bodyPr wrap="square" rtlCol="0">
            <a:spAutoFit/>
          </a:bodyPr>
          <a:lstStyle/>
          <a:p>
            <a:r>
              <a:rPr lang="en-US" b="1" dirty="0" smtClean="0"/>
              <a:t>Pathophysiology  of 2</a:t>
            </a:r>
            <a:r>
              <a:rPr lang="en-US" b="1" baseline="30000" dirty="0" smtClean="0"/>
              <a:t>o</a:t>
            </a:r>
            <a:r>
              <a:rPr lang="en-US" b="1" dirty="0" smtClean="0"/>
              <a:t> Hyperthyroidism – </a:t>
            </a:r>
            <a:r>
              <a:rPr lang="en-US" b="1" dirty="0" smtClean="0">
                <a:solidFill>
                  <a:srgbClr val="FF0000"/>
                </a:solidFill>
              </a:rPr>
              <a:t>Two main events</a:t>
            </a:r>
            <a:r>
              <a:rPr lang="en-US" b="1" dirty="0" smtClean="0"/>
              <a:t>:</a:t>
            </a:r>
          </a:p>
          <a:p>
            <a:pPr marL="1079500" indent="-457200">
              <a:spcBef>
                <a:spcPts val="600"/>
              </a:spcBef>
            </a:pPr>
            <a:r>
              <a:rPr lang="en-US" dirty="0" smtClean="0"/>
              <a:t>-  ↓ phosphorus elimination by kidneys  …  Serum </a:t>
            </a:r>
            <a:r>
              <a:rPr lang="en-US" dirty="0" err="1" smtClean="0"/>
              <a:t>Hyperphosphatemia</a:t>
            </a:r>
            <a:r>
              <a:rPr lang="en-US" dirty="0" smtClean="0"/>
              <a:t>  …  </a:t>
            </a:r>
            <a:r>
              <a:rPr lang="en-US" dirty="0" err="1"/>
              <a:t>H</a:t>
            </a:r>
            <a:r>
              <a:rPr lang="en-US" dirty="0" err="1" smtClean="0"/>
              <a:t>ypocalcemia</a:t>
            </a:r>
            <a:r>
              <a:rPr lang="en-US" dirty="0" smtClean="0"/>
              <a:t>  … </a:t>
            </a:r>
            <a:r>
              <a:rPr lang="en-US" dirty="0"/>
              <a:t>2</a:t>
            </a:r>
            <a:r>
              <a:rPr lang="en-US" baseline="30000" dirty="0"/>
              <a:t>o </a:t>
            </a:r>
            <a:r>
              <a:rPr lang="en-US" dirty="0" err="1" smtClean="0"/>
              <a:t>HyperPTH</a:t>
            </a:r>
            <a:endParaRPr lang="en-US" dirty="0" smtClean="0"/>
          </a:p>
          <a:p>
            <a:pPr indent="622300">
              <a:spcBef>
                <a:spcPts val="600"/>
              </a:spcBef>
            </a:pPr>
            <a:r>
              <a:rPr lang="en-US" dirty="0" smtClean="0"/>
              <a:t>-  ↓ active </a:t>
            </a:r>
            <a:r>
              <a:rPr lang="en-US" dirty="0" err="1" smtClean="0"/>
              <a:t>vit</a:t>
            </a:r>
            <a:r>
              <a:rPr lang="en-US" dirty="0" smtClean="0"/>
              <a:t> D3  …  </a:t>
            </a:r>
            <a:r>
              <a:rPr lang="en-US" dirty="0" err="1" smtClean="0"/>
              <a:t>Hypocalcemia</a:t>
            </a:r>
            <a:r>
              <a:rPr lang="en-US" dirty="0" smtClean="0"/>
              <a:t>  …  2</a:t>
            </a:r>
            <a:r>
              <a:rPr lang="en-US" baseline="30000" dirty="0" smtClean="0"/>
              <a:t>o</a:t>
            </a:r>
            <a:r>
              <a:rPr lang="en-US" dirty="0" smtClean="0"/>
              <a:t> </a:t>
            </a:r>
            <a:r>
              <a:rPr lang="en-US" dirty="0" err="1" smtClean="0"/>
              <a:t>HyperPTH</a:t>
            </a:r>
            <a:endParaRPr lang="en-US" dirty="0"/>
          </a:p>
        </p:txBody>
      </p:sp>
      <p:sp>
        <p:nvSpPr>
          <p:cNvPr id="5" name="TextBox 4"/>
          <p:cNvSpPr txBox="1"/>
          <p:nvPr/>
        </p:nvSpPr>
        <p:spPr>
          <a:xfrm>
            <a:off x="914400" y="2362200"/>
            <a:ext cx="6400800" cy="369332"/>
          </a:xfrm>
          <a:prstGeom prst="rect">
            <a:avLst/>
          </a:prstGeom>
          <a:noFill/>
        </p:spPr>
        <p:txBody>
          <a:bodyPr wrap="square" rtlCol="0">
            <a:spAutoFit/>
          </a:bodyPr>
          <a:lstStyle/>
          <a:p>
            <a:r>
              <a:rPr lang="en-US" b="1" dirty="0" smtClean="0"/>
              <a:t>Complications of 2</a:t>
            </a:r>
            <a:r>
              <a:rPr lang="en-US" b="1" baseline="30000" dirty="0" smtClean="0"/>
              <a:t>o</a:t>
            </a:r>
            <a:r>
              <a:rPr lang="en-US" b="1" dirty="0" smtClean="0"/>
              <a:t> PTH </a:t>
            </a:r>
            <a:r>
              <a:rPr lang="en-US" dirty="0" smtClean="0"/>
              <a:t>– </a:t>
            </a:r>
            <a:r>
              <a:rPr lang="en-US" b="1" dirty="0" smtClean="0">
                <a:solidFill>
                  <a:srgbClr val="FF0000"/>
                </a:solidFill>
              </a:rPr>
              <a:t>Calcification &amp; Renal </a:t>
            </a:r>
            <a:r>
              <a:rPr lang="en-US" b="1" dirty="0" err="1" smtClean="0">
                <a:solidFill>
                  <a:srgbClr val="FF0000"/>
                </a:solidFill>
              </a:rPr>
              <a:t>Osteodystrophy</a:t>
            </a:r>
            <a:endParaRPr lang="en-US" b="1" dirty="0">
              <a:solidFill>
                <a:srgbClr val="FF0000"/>
              </a:solidFill>
            </a:endParaRPr>
          </a:p>
        </p:txBody>
      </p:sp>
      <p:sp>
        <p:nvSpPr>
          <p:cNvPr id="7" name="TextBox 6"/>
          <p:cNvSpPr txBox="1"/>
          <p:nvPr/>
        </p:nvSpPr>
        <p:spPr>
          <a:xfrm>
            <a:off x="1600200" y="2907268"/>
            <a:ext cx="6477000" cy="800219"/>
          </a:xfrm>
          <a:prstGeom prst="rect">
            <a:avLst/>
          </a:prstGeom>
          <a:noFill/>
        </p:spPr>
        <p:txBody>
          <a:bodyPr wrap="square" rtlCol="0">
            <a:spAutoFit/>
          </a:bodyPr>
          <a:lstStyle/>
          <a:p>
            <a:r>
              <a:rPr lang="en-US" b="1" dirty="0" smtClean="0">
                <a:solidFill>
                  <a:srgbClr val="0070C0"/>
                </a:solidFill>
              </a:rPr>
              <a:t>Vascular &amp; Soft Tissue Calcification</a:t>
            </a:r>
            <a:r>
              <a:rPr lang="en-US" dirty="0" smtClean="0"/>
              <a:t> </a:t>
            </a:r>
            <a:r>
              <a:rPr lang="en-US" sz="1200" dirty="0" smtClean="0"/>
              <a:t>(precipitation of </a:t>
            </a:r>
            <a:r>
              <a:rPr lang="en-US" sz="1200" dirty="0" err="1" smtClean="0"/>
              <a:t>Ca</a:t>
            </a:r>
            <a:r>
              <a:rPr lang="en-US" sz="1200" dirty="0" smtClean="0"/>
              <a:t> and </a:t>
            </a:r>
            <a:r>
              <a:rPr lang="en-US" sz="1200" dirty="0" err="1" smtClean="0"/>
              <a:t>Phos</a:t>
            </a:r>
            <a:r>
              <a:rPr lang="en-US" sz="1200" dirty="0" smtClean="0"/>
              <a:t> outside of bone)</a:t>
            </a:r>
          </a:p>
          <a:p>
            <a:pPr marL="347663"/>
            <a:r>
              <a:rPr lang="en-US" sz="1400" b="1" dirty="0" smtClean="0">
                <a:solidFill>
                  <a:srgbClr val="FF0000"/>
                </a:solidFill>
              </a:rPr>
              <a:t>-  CV</a:t>
            </a:r>
            <a:r>
              <a:rPr lang="en-US" sz="1200" dirty="0" smtClean="0"/>
              <a:t>: myocardium, coronary arteries, cardiac valve … CHF, </a:t>
            </a:r>
            <a:r>
              <a:rPr lang="en-US" sz="1200" dirty="0" err="1" smtClean="0"/>
              <a:t>arrythmias</a:t>
            </a:r>
            <a:r>
              <a:rPr lang="en-US" sz="1200" dirty="0" smtClean="0"/>
              <a:t>, </a:t>
            </a:r>
            <a:r>
              <a:rPr lang="en-US" sz="1200" dirty="0" err="1" smtClean="0"/>
              <a:t>ishcemic</a:t>
            </a:r>
            <a:r>
              <a:rPr lang="en-US" sz="1200" dirty="0" smtClean="0"/>
              <a:t> heart disease</a:t>
            </a:r>
          </a:p>
          <a:p>
            <a:pPr marL="347663">
              <a:buFontTx/>
              <a:buChar char="-"/>
            </a:pPr>
            <a:r>
              <a:rPr lang="en-US" sz="1400" b="1" dirty="0" smtClean="0">
                <a:solidFill>
                  <a:srgbClr val="FF0000"/>
                </a:solidFill>
              </a:rPr>
              <a:t>  Non-Cardiac</a:t>
            </a:r>
            <a:r>
              <a:rPr lang="en-US" sz="1400" b="1" dirty="0">
                <a:solidFill>
                  <a:srgbClr val="FF0000"/>
                </a:solidFill>
              </a:rPr>
              <a:t>: </a:t>
            </a:r>
            <a:r>
              <a:rPr lang="en-US" sz="1200" dirty="0" smtClean="0"/>
              <a:t>lungs (</a:t>
            </a:r>
            <a:r>
              <a:rPr lang="en-US" sz="1200" dirty="0" err="1" smtClean="0"/>
              <a:t>pulm</a:t>
            </a:r>
            <a:r>
              <a:rPr lang="en-US" sz="1200" dirty="0" smtClean="0"/>
              <a:t> fibrosis, hypertension), abdominal aorta, </a:t>
            </a:r>
            <a:r>
              <a:rPr lang="en-US" sz="1200" dirty="0" err="1" smtClean="0"/>
              <a:t>interstitium</a:t>
            </a:r>
            <a:r>
              <a:rPr lang="en-US" sz="1200" dirty="0" smtClean="0"/>
              <a:t> of kidneys</a:t>
            </a:r>
            <a:endParaRPr lang="en-US" sz="1200" dirty="0"/>
          </a:p>
        </p:txBody>
      </p:sp>
      <p:sp>
        <p:nvSpPr>
          <p:cNvPr id="9" name="TextBox 8"/>
          <p:cNvSpPr txBox="1"/>
          <p:nvPr/>
        </p:nvSpPr>
        <p:spPr>
          <a:xfrm>
            <a:off x="914400" y="3810000"/>
            <a:ext cx="7848600" cy="1615827"/>
          </a:xfrm>
          <a:prstGeom prst="rect">
            <a:avLst/>
          </a:prstGeom>
          <a:noFill/>
        </p:spPr>
        <p:txBody>
          <a:bodyPr wrap="square" rtlCol="0">
            <a:spAutoFit/>
          </a:bodyPr>
          <a:lstStyle/>
          <a:p>
            <a:r>
              <a:rPr lang="en-US" b="1" dirty="0" smtClean="0">
                <a:solidFill>
                  <a:srgbClr val="0070C0"/>
                </a:solidFill>
              </a:rPr>
              <a:t>Renal </a:t>
            </a:r>
            <a:r>
              <a:rPr lang="en-US" b="1" dirty="0" err="1" smtClean="0">
                <a:solidFill>
                  <a:srgbClr val="0070C0"/>
                </a:solidFill>
              </a:rPr>
              <a:t>Osteodystrophy</a:t>
            </a:r>
            <a:endParaRPr lang="en-US" sz="1200" dirty="0" smtClean="0"/>
          </a:p>
          <a:p>
            <a:pPr marL="695325" indent="-347663">
              <a:spcBef>
                <a:spcPts val="600"/>
              </a:spcBef>
            </a:pPr>
            <a:r>
              <a:rPr lang="en-US" sz="1400" b="1" dirty="0" smtClean="0">
                <a:solidFill>
                  <a:srgbClr val="FF0000"/>
                </a:solidFill>
              </a:rPr>
              <a:t>-  ↑ PTH levels  …   </a:t>
            </a:r>
            <a:r>
              <a:rPr lang="en-US" sz="1400" b="1" dirty="0" err="1" smtClean="0">
                <a:solidFill>
                  <a:srgbClr val="FF0000"/>
                </a:solidFill>
              </a:rPr>
              <a:t>Osteitis</a:t>
            </a:r>
            <a:r>
              <a:rPr lang="en-US" sz="1400" b="1" dirty="0" smtClean="0">
                <a:solidFill>
                  <a:srgbClr val="FF0000"/>
                </a:solidFill>
              </a:rPr>
              <a:t> </a:t>
            </a:r>
            <a:r>
              <a:rPr lang="en-US" sz="1400" b="1" dirty="0" err="1" smtClean="0">
                <a:solidFill>
                  <a:srgbClr val="FF0000"/>
                </a:solidFill>
              </a:rPr>
              <a:t>fibrosa</a:t>
            </a:r>
            <a:r>
              <a:rPr lang="en-US" sz="1400" b="1" dirty="0" smtClean="0">
                <a:solidFill>
                  <a:srgbClr val="FF0000"/>
                </a:solidFill>
              </a:rPr>
              <a:t> </a:t>
            </a:r>
            <a:r>
              <a:rPr lang="en-US" sz="1200" dirty="0"/>
              <a:t>(high turnover bone) …  </a:t>
            </a:r>
            <a:r>
              <a:rPr lang="en-US" sz="1200" dirty="0" smtClean="0"/>
              <a:t>↑ mobilization </a:t>
            </a:r>
            <a:r>
              <a:rPr lang="en-US" sz="1200" dirty="0" err="1" smtClean="0"/>
              <a:t>Ca</a:t>
            </a:r>
            <a:r>
              <a:rPr lang="en-US" sz="1200" dirty="0" smtClean="0"/>
              <a:t> from bone  </a:t>
            </a:r>
            <a:r>
              <a:rPr lang="en-US" sz="1200" dirty="0"/>
              <a:t>…  mineralization of tissue</a:t>
            </a:r>
          </a:p>
          <a:p>
            <a:pPr marL="695325" indent="-347663">
              <a:spcBef>
                <a:spcPts val="600"/>
              </a:spcBef>
            </a:pPr>
            <a:r>
              <a:rPr lang="en-US" sz="1400" b="1" dirty="0" smtClean="0">
                <a:solidFill>
                  <a:srgbClr val="FF0000"/>
                </a:solidFill>
              </a:rPr>
              <a:t>- ↓ PTH </a:t>
            </a:r>
            <a:r>
              <a:rPr lang="en-US" sz="1400" b="1" dirty="0">
                <a:solidFill>
                  <a:srgbClr val="FF0000"/>
                </a:solidFill>
              </a:rPr>
              <a:t>levels  …   </a:t>
            </a:r>
            <a:r>
              <a:rPr lang="en-US" sz="1400" b="1" dirty="0" err="1" smtClean="0">
                <a:solidFill>
                  <a:srgbClr val="FF0000"/>
                </a:solidFill>
              </a:rPr>
              <a:t>Osteomalacia</a:t>
            </a:r>
            <a:r>
              <a:rPr lang="en-US" sz="1400" b="1" dirty="0" smtClean="0">
                <a:solidFill>
                  <a:srgbClr val="FF0000"/>
                </a:solidFill>
              </a:rPr>
              <a:t> </a:t>
            </a:r>
            <a:r>
              <a:rPr lang="en-US" sz="1200" dirty="0" smtClean="0"/>
              <a:t>(low </a:t>
            </a:r>
            <a:r>
              <a:rPr lang="en-US" sz="1200" dirty="0"/>
              <a:t>turnover bone) …  </a:t>
            </a:r>
            <a:r>
              <a:rPr lang="en-US" sz="1200" dirty="0" smtClean="0"/>
              <a:t>impaired </a:t>
            </a:r>
            <a:r>
              <a:rPr lang="en-US" sz="1200" dirty="0"/>
              <a:t>mineralization of </a:t>
            </a:r>
            <a:r>
              <a:rPr lang="en-US" sz="1200" dirty="0" smtClean="0"/>
              <a:t>bone …  mineralization shunted to soft tissue instead of bone</a:t>
            </a:r>
          </a:p>
          <a:p>
            <a:pPr marL="695325" indent="-347663">
              <a:spcBef>
                <a:spcPts val="600"/>
              </a:spcBef>
            </a:pPr>
            <a:r>
              <a:rPr lang="en-US" sz="1200" b="1" dirty="0">
                <a:solidFill>
                  <a:srgbClr val="FF0000"/>
                </a:solidFill>
              </a:rPr>
              <a:t>-  </a:t>
            </a:r>
            <a:r>
              <a:rPr lang="en-US" sz="1200" b="1" dirty="0" smtClean="0">
                <a:solidFill>
                  <a:srgbClr val="FF0000"/>
                </a:solidFill>
              </a:rPr>
              <a:t> </a:t>
            </a:r>
            <a:r>
              <a:rPr lang="en-US" sz="1400" b="1" dirty="0">
                <a:solidFill>
                  <a:srgbClr val="FF0000"/>
                </a:solidFill>
              </a:rPr>
              <a:t>Mixed </a:t>
            </a:r>
            <a:r>
              <a:rPr lang="en-US" sz="1400" b="1" dirty="0" err="1">
                <a:solidFill>
                  <a:srgbClr val="FF0000"/>
                </a:solidFill>
              </a:rPr>
              <a:t>osteodytrophy</a:t>
            </a:r>
            <a:endParaRPr lang="en-US" sz="1400" b="1" dirty="0">
              <a:solidFill>
                <a:srgbClr val="FF0000"/>
              </a:solidFill>
            </a:endParaRPr>
          </a:p>
        </p:txBody>
      </p:sp>
      <p:sp>
        <p:nvSpPr>
          <p:cNvPr id="8" name="TextBox 7"/>
          <p:cNvSpPr txBox="1"/>
          <p:nvPr/>
        </p:nvSpPr>
        <p:spPr>
          <a:xfrm>
            <a:off x="1409700" y="5943600"/>
            <a:ext cx="6858000" cy="523220"/>
          </a:xfrm>
          <a:prstGeom prst="rect">
            <a:avLst/>
          </a:prstGeom>
          <a:noFill/>
        </p:spPr>
        <p:txBody>
          <a:bodyPr wrap="square" rtlCol="0">
            <a:spAutoFit/>
          </a:bodyPr>
          <a:lstStyle/>
          <a:p>
            <a:pPr algn="ctr"/>
            <a:r>
              <a:rPr lang="en-US" sz="1400" dirty="0" smtClean="0"/>
              <a:t>Bone Remodeling (balance between </a:t>
            </a:r>
            <a:r>
              <a:rPr lang="en-US" sz="1400" dirty="0" err="1" smtClean="0"/>
              <a:t>osteoclastic</a:t>
            </a:r>
            <a:r>
              <a:rPr lang="en-US" sz="1400" dirty="0" smtClean="0"/>
              <a:t> &amp; </a:t>
            </a:r>
            <a:r>
              <a:rPr lang="en-US" sz="1400" dirty="0" err="1" smtClean="0"/>
              <a:t>osteoblastic</a:t>
            </a:r>
            <a:r>
              <a:rPr lang="en-US" sz="1400" dirty="0" smtClean="0"/>
              <a:t> activities) is necessary for healthy bone structure</a:t>
            </a:r>
            <a:endParaRPr lang="en-US" sz="1400" dirty="0"/>
          </a:p>
        </p:txBody>
      </p:sp>
    </p:spTree>
    <p:extLst>
      <p:ext uri="{BB962C8B-B14F-4D97-AF65-F5344CB8AC3E}">
        <p14:creationId xmlns:p14="http://schemas.microsoft.com/office/powerpoint/2010/main" val="758217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19400" y="76200"/>
            <a:ext cx="3619500" cy="369332"/>
          </a:xfrm>
          <a:prstGeom prst="rect">
            <a:avLst/>
          </a:prstGeom>
          <a:noFill/>
        </p:spPr>
        <p:txBody>
          <a:bodyPr wrap="square" rtlCol="0">
            <a:spAutoFit/>
          </a:bodyPr>
          <a:lstStyle/>
          <a:p>
            <a:pPr marL="457200" indent="-457200">
              <a:spcBef>
                <a:spcPts val="500"/>
              </a:spcBef>
              <a:buFont typeface="Wingdings" pitchFamily="2" charset="2"/>
              <a:buChar char="q"/>
            </a:pPr>
            <a:r>
              <a:rPr lang="en-US" b="1" dirty="0" smtClean="0"/>
              <a:t>Evaluation </a:t>
            </a:r>
            <a:r>
              <a:rPr lang="en-US" b="1" dirty="0"/>
              <a:t>of Renal </a:t>
            </a:r>
            <a:r>
              <a:rPr lang="en-US" b="1" dirty="0" smtClean="0"/>
              <a:t>Function</a:t>
            </a:r>
            <a:endParaRPr lang="en-US" b="1" dirty="0"/>
          </a:p>
        </p:txBody>
      </p:sp>
      <p:sp>
        <p:nvSpPr>
          <p:cNvPr id="4" name="TextBox 3"/>
          <p:cNvSpPr txBox="1"/>
          <p:nvPr/>
        </p:nvSpPr>
        <p:spPr>
          <a:xfrm>
            <a:off x="2133600" y="838200"/>
            <a:ext cx="4419600" cy="1015663"/>
          </a:xfrm>
          <a:prstGeom prst="rect">
            <a:avLst/>
          </a:prstGeom>
          <a:noFill/>
        </p:spPr>
        <p:txBody>
          <a:bodyPr wrap="square" rtlCol="0">
            <a:spAutoFit/>
          </a:bodyPr>
          <a:lstStyle/>
          <a:p>
            <a:r>
              <a:rPr lang="en-US" dirty="0" smtClean="0"/>
              <a:t>Glomerular filtration rate (</a:t>
            </a:r>
            <a:r>
              <a:rPr lang="en-US" b="1" dirty="0" smtClean="0"/>
              <a:t>GFR</a:t>
            </a:r>
            <a:r>
              <a:rPr lang="en-US" dirty="0" smtClean="0"/>
              <a:t>) – </a:t>
            </a:r>
            <a:r>
              <a:rPr lang="en-US" b="1" dirty="0" smtClean="0">
                <a:solidFill>
                  <a:srgbClr val="FF0000"/>
                </a:solidFill>
              </a:rPr>
              <a:t>Equations</a:t>
            </a:r>
          </a:p>
          <a:p>
            <a:r>
              <a:rPr lang="en-US" sz="1400" dirty="0" smtClean="0"/>
              <a:t>       By 24hr urine collection</a:t>
            </a:r>
          </a:p>
          <a:p>
            <a:r>
              <a:rPr lang="en-US" sz="1400" dirty="0"/>
              <a:t> </a:t>
            </a:r>
            <a:r>
              <a:rPr lang="en-US" sz="1400" dirty="0" smtClean="0"/>
              <a:t>      Cockcroft-</a:t>
            </a:r>
            <a:r>
              <a:rPr lang="en-US" sz="1400" dirty="0" err="1" smtClean="0"/>
              <a:t>Gault</a:t>
            </a:r>
            <a:r>
              <a:rPr lang="en-US" sz="1400" dirty="0" smtClean="0"/>
              <a:t> (</a:t>
            </a:r>
            <a:r>
              <a:rPr lang="en-US" sz="1400" dirty="0" err="1" smtClean="0"/>
              <a:t>CrCl</a:t>
            </a:r>
            <a:r>
              <a:rPr lang="en-US" sz="1400" dirty="0" smtClean="0"/>
              <a:t> ml/min) for </a:t>
            </a:r>
            <a:r>
              <a:rPr lang="en-US" sz="1400" b="1" dirty="0" smtClean="0">
                <a:solidFill>
                  <a:srgbClr val="FF0000"/>
                </a:solidFill>
              </a:rPr>
              <a:t>dose adjustment</a:t>
            </a:r>
          </a:p>
          <a:p>
            <a:r>
              <a:rPr lang="en-US" sz="1400" dirty="0" smtClean="0"/>
              <a:t>       MDRD4 (ml/min/1.73m2) for </a:t>
            </a:r>
            <a:r>
              <a:rPr lang="en-US" sz="1400" b="1" dirty="0" smtClean="0">
                <a:solidFill>
                  <a:srgbClr val="FF0000"/>
                </a:solidFill>
              </a:rPr>
              <a:t>staging patients</a:t>
            </a:r>
            <a:endParaRPr lang="en-US" sz="1400" b="1" dirty="0">
              <a:solidFill>
                <a:srgbClr val="FF0000"/>
              </a:solidFill>
            </a:endParaRPr>
          </a:p>
        </p:txBody>
      </p:sp>
      <p:sp>
        <p:nvSpPr>
          <p:cNvPr id="5" name="TextBox 4"/>
          <p:cNvSpPr txBox="1"/>
          <p:nvPr/>
        </p:nvSpPr>
        <p:spPr>
          <a:xfrm>
            <a:off x="2133600" y="2362200"/>
            <a:ext cx="5029200" cy="2092881"/>
          </a:xfrm>
          <a:prstGeom prst="rect">
            <a:avLst/>
          </a:prstGeom>
          <a:noFill/>
        </p:spPr>
        <p:txBody>
          <a:bodyPr wrap="square" rtlCol="0">
            <a:spAutoFit/>
          </a:bodyPr>
          <a:lstStyle/>
          <a:p>
            <a:r>
              <a:rPr lang="en-US" dirty="0" smtClean="0"/>
              <a:t>Protein Excretion </a:t>
            </a:r>
            <a:r>
              <a:rPr lang="en-US" b="1" dirty="0" smtClean="0">
                <a:solidFill>
                  <a:srgbClr val="FF0000"/>
                </a:solidFill>
              </a:rPr>
              <a:t>Measurement</a:t>
            </a:r>
            <a:r>
              <a:rPr lang="en-US" dirty="0" smtClean="0"/>
              <a:t>: </a:t>
            </a:r>
            <a:endParaRPr lang="en-US" sz="1400" dirty="0" smtClean="0"/>
          </a:p>
          <a:p>
            <a:r>
              <a:rPr lang="en-US" sz="1400" dirty="0" smtClean="0"/>
              <a:t>         </a:t>
            </a:r>
            <a:r>
              <a:rPr lang="en-US" sz="1400" b="1" u="sng" dirty="0" smtClean="0">
                <a:solidFill>
                  <a:srgbClr val="0070C0"/>
                </a:solidFill>
              </a:rPr>
              <a:t>Qualitative</a:t>
            </a:r>
            <a:r>
              <a:rPr lang="en-US" sz="1400" u="sng" dirty="0" smtClean="0"/>
              <a:t> </a:t>
            </a:r>
            <a:r>
              <a:rPr lang="en-US" sz="1400" dirty="0" smtClean="0"/>
              <a:t>by colorimetric </a:t>
            </a:r>
            <a:r>
              <a:rPr lang="en-US" sz="1400" dirty="0" err="1" smtClean="0"/>
              <a:t>rx</a:t>
            </a:r>
            <a:r>
              <a:rPr lang="en-US" sz="1400" dirty="0" smtClean="0"/>
              <a:t> (shade of green)</a:t>
            </a:r>
          </a:p>
          <a:p>
            <a:r>
              <a:rPr lang="en-US" sz="1400" dirty="0" smtClean="0"/>
              <a:t>         Scale:   </a:t>
            </a:r>
            <a:r>
              <a:rPr lang="en-US" sz="1400" dirty="0" err="1" smtClean="0"/>
              <a:t>Neg</a:t>
            </a:r>
            <a:r>
              <a:rPr lang="en-US" sz="1400" dirty="0" smtClean="0"/>
              <a:t> …. 10 – 30 – 100 – 300 …</a:t>
            </a:r>
          </a:p>
          <a:p>
            <a:r>
              <a:rPr lang="en-US" sz="1400" dirty="0"/>
              <a:t> </a:t>
            </a:r>
            <a:r>
              <a:rPr lang="en-US" sz="1400" dirty="0" smtClean="0"/>
              <a:t>                                 T      1+    2+      3+       4+</a:t>
            </a:r>
          </a:p>
          <a:p>
            <a:r>
              <a:rPr lang="en-US" sz="1400" dirty="0" smtClean="0"/>
              <a:t>         Dipsticks:     False positive    and    False  negative</a:t>
            </a:r>
          </a:p>
          <a:p>
            <a:endParaRPr lang="en-US" sz="1400" dirty="0"/>
          </a:p>
          <a:p>
            <a:r>
              <a:rPr lang="en-US" sz="1400" dirty="0" smtClean="0"/>
              <a:t>         </a:t>
            </a:r>
            <a:r>
              <a:rPr lang="en-US" sz="1400" b="1" u="sng" dirty="0">
                <a:solidFill>
                  <a:srgbClr val="0070C0"/>
                </a:solidFill>
              </a:rPr>
              <a:t>Quantitative</a:t>
            </a:r>
            <a:r>
              <a:rPr lang="en-US" sz="1400" dirty="0" smtClean="0"/>
              <a:t> by </a:t>
            </a:r>
            <a:r>
              <a:rPr lang="en-US" sz="1400" dirty="0" err="1" smtClean="0"/>
              <a:t>proteine:creatinine</a:t>
            </a:r>
            <a:r>
              <a:rPr lang="en-US" sz="1400" dirty="0" smtClean="0"/>
              <a:t> ratio method = </a:t>
            </a:r>
            <a:r>
              <a:rPr lang="en-US" sz="1400" dirty="0" smtClean="0">
                <a:solidFill>
                  <a:srgbClr val="FF0000"/>
                </a:solidFill>
              </a:rPr>
              <a:t>g </a:t>
            </a:r>
            <a:r>
              <a:rPr lang="en-US" sz="1400" dirty="0" err="1" smtClean="0">
                <a:solidFill>
                  <a:srgbClr val="FF0000"/>
                </a:solidFill>
              </a:rPr>
              <a:t>prot</a:t>
            </a:r>
            <a:r>
              <a:rPr lang="en-US" sz="1400" dirty="0" smtClean="0">
                <a:solidFill>
                  <a:srgbClr val="FF0000"/>
                </a:solidFill>
              </a:rPr>
              <a:t>/day</a:t>
            </a:r>
          </a:p>
          <a:p>
            <a:r>
              <a:rPr lang="en-US" sz="1400" dirty="0" smtClean="0"/>
              <a:t>         Scale:   ……….. 30 …………………………300mg/d …………………..</a:t>
            </a:r>
          </a:p>
          <a:p>
            <a:r>
              <a:rPr lang="en-US" sz="1400" dirty="0"/>
              <a:t> </a:t>
            </a:r>
            <a:r>
              <a:rPr lang="en-US" sz="1400" dirty="0" smtClean="0"/>
              <a:t>                      Norm            Micro-album                       Macro-album</a:t>
            </a:r>
            <a:endParaRPr lang="en-US" sz="1400" dirty="0"/>
          </a:p>
        </p:txBody>
      </p:sp>
      <p:sp>
        <p:nvSpPr>
          <p:cNvPr id="8" name="TextBox 7"/>
          <p:cNvSpPr txBox="1"/>
          <p:nvPr/>
        </p:nvSpPr>
        <p:spPr>
          <a:xfrm>
            <a:off x="2480732" y="5106650"/>
            <a:ext cx="4682068" cy="1446550"/>
          </a:xfrm>
          <a:prstGeom prst="rect">
            <a:avLst/>
          </a:prstGeom>
          <a:noFill/>
        </p:spPr>
        <p:txBody>
          <a:bodyPr wrap="square" rtlCol="0">
            <a:spAutoFit/>
          </a:bodyPr>
          <a:lstStyle/>
          <a:p>
            <a:r>
              <a:rPr lang="en-US" b="1" dirty="0" smtClean="0"/>
              <a:t>Who to screen for proteinuria?</a:t>
            </a:r>
          </a:p>
          <a:p>
            <a:r>
              <a:rPr lang="en-US" sz="1400" b="1" dirty="0" smtClean="0">
                <a:solidFill>
                  <a:srgbClr val="FF0000"/>
                </a:solidFill>
              </a:rPr>
              <a:t>         Children</a:t>
            </a:r>
            <a:r>
              <a:rPr lang="en-US" sz="1400" dirty="0" smtClean="0"/>
              <a:t> for congenital abnormalities</a:t>
            </a:r>
          </a:p>
          <a:p>
            <a:endParaRPr lang="en-US" sz="1400" dirty="0" smtClean="0"/>
          </a:p>
          <a:p>
            <a:r>
              <a:rPr lang="en-US" sz="1400" b="1" dirty="0" smtClean="0">
                <a:solidFill>
                  <a:srgbClr val="FF0000"/>
                </a:solidFill>
              </a:rPr>
              <a:t>         Adults</a:t>
            </a:r>
            <a:r>
              <a:rPr lang="en-US" sz="1400" dirty="0" smtClean="0"/>
              <a:t>:</a:t>
            </a:r>
          </a:p>
          <a:p>
            <a:r>
              <a:rPr lang="en-US" sz="1400" dirty="0" smtClean="0"/>
              <a:t>                  Clinical:  diabetes, HTN, autoimmune, chronic UTI</a:t>
            </a:r>
          </a:p>
          <a:p>
            <a:r>
              <a:rPr lang="en-US" sz="1400" dirty="0" smtClean="0"/>
              <a:t>                  Socioeconomic: age &gt;60, ethnic minority status</a:t>
            </a:r>
            <a:endParaRPr lang="en-US" sz="1400" dirty="0"/>
          </a:p>
        </p:txBody>
      </p:sp>
    </p:spTree>
    <p:extLst>
      <p:ext uri="{BB962C8B-B14F-4D97-AF65-F5344CB8AC3E}">
        <p14:creationId xmlns:p14="http://schemas.microsoft.com/office/powerpoint/2010/main" val="1254123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381000"/>
            <a:ext cx="3124200" cy="369332"/>
          </a:xfrm>
          <a:prstGeom prst="rect">
            <a:avLst/>
          </a:prstGeom>
          <a:noFill/>
        </p:spPr>
        <p:txBody>
          <a:bodyPr wrap="square" rtlCol="0">
            <a:spAutoFit/>
          </a:bodyPr>
          <a:lstStyle/>
          <a:p>
            <a:pPr algn="ctr"/>
            <a:r>
              <a:rPr lang="en-US" b="1" dirty="0" smtClean="0"/>
              <a:t>Prevention &amp; </a:t>
            </a:r>
            <a:r>
              <a:rPr lang="en-US" b="1" dirty="0" err="1" smtClean="0"/>
              <a:t>Tx</a:t>
            </a:r>
            <a:r>
              <a:rPr lang="en-US" b="1" dirty="0" smtClean="0"/>
              <a:t> of 2</a:t>
            </a:r>
            <a:r>
              <a:rPr lang="en-US" b="1" baseline="30000" dirty="0" smtClean="0"/>
              <a:t>o</a:t>
            </a:r>
            <a:r>
              <a:rPr lang="en-US" b="1" dirty="0" smtClean="0"/>
              <a:t> HPT</a:t>
            </a:r>
            <a:endParaRPr lang="en-US" b="1" dirty="0"/>
          </a:p>
        </p:txBody>
      </p:sp>
      <p:sp>
        <p:nvSpPr>
          <p:cNvPr id="3" name="TextBox 2"/>
          <p:cNvSpPr txBox="1"/>
          <p:nvPr/>
        </p:nvSpPr>
        <p:spPr>
          <a:xfrm>
            <a:off x="1981200" y="914400"/>
            <a:ext cx="5562600" cy="1415772"/>
          </a:xfrm>
          <a:prstGeom prst="rect">
            <a:avLst/>
          </a:prstGeom>
          <a:noFill/>
        </p:spPr>
        <p:txBody>
          <a:bodyPr wrap="square" rtlCol="0">
            <a:spAutoFit/>
          </a:bodyPr>
          <a:lstStyle/>
          <a:p>
            <a:r>
              <a:rPr lang="en-US" sz="2000" b="1" dirty="0" smtClean="0"/>
              <a:t>                                  Goals</a:t>
            </a:r>
            <a:r>
              <a:rPr lang="en-US" b="1" dirty="0" smtClean="0"/>
              <a:t>:</a:t>
            </a:r>
          </a:p>
          <a:p>
            <a:pPr algn="ctr"/>
            <a:endParaRPr lang="en-US" sz="1200" b="1" dirty="0" smtClean="0"/>
          </a:p>
          <a:p>
            <a:pPr marL="285750" indent="-285750">
              <a:buFontTx/>
              <a:buChar char="-"/>
            </a:pPr>
            <a:r>
              <a:rPr lang="en-US" b="1" dirty="0" smtClean="0">
                <a:solidFill>
                  <a:srgbClr val="FF0000"/>
                </a:solidFill>
              </a:rPr>
              <a:t>Serum Phosphorus	2.5  -  5.0 mg/dl   </a:t>
            </a:r>
            <a:r>
              <a:rPr lang="en-US" dirty="0" smtClean="0"/>
              <a:t>…  Hyper</a:t>
            </a:r>
          </a:p>
          <a:p>
            <a:pPr marL="285750" indent="-285750">
              <a:buFontTx/>
              <a:buChar char="-"/>
            </a:pPr>
            <a:r>
              <a:rPr lang="en-US" b="1" dirty="0">
                <a:solidFill>
                  <a:srgbClr val="FF0000"/>
                </a:solidFill>
              </a:rPr>
              <a:t>Serum </a:t>
            </a:r>
            <a:r>
              <a:rPr lang="en-US" b="1" dirty="0" smtClean="0">
                <a:solidFill>
                  <a:srgbClr val="FF0000"/>
                </a:solidFill>
              </a:rPr>
              <a:t>Calcium		8.4  </a:t>
            </a:r>
            <a:r>
              <a:rPr lang="en-US" b="1" dirty="0">
                <a:solidFill>
                  <a:srgbClr val="FF0000"/>
                </a:solidFill>
              </a:rPr>
              <a:t>-  9.5 </a:t>
            </a:r>
            <a:r>
              <a:rPr lang="en-US" b="1" dirty="0" smtClean="0">
                <a:solidFill>
                  <a:srgbClr val="FF0000"/>
                </a:solidFill>
              </a:rPr>
              <a:t>mg/dl   </a:t>
            </a:r>
            <a:r>
              <a:rPr lang="en-US" dirty="0"/>
              <a:t>…  Hypo</a:t>
            </a:r>
          </a:p>
          <a:p>
            <a:pPr marL="285750" indent="-285750">
              <a:buFontTx/>
              <a:buChar char="-"/>
            </a:pPr>
            <a:r>
              <a:rPr lang="en-US" b="1" dirty="0" smtClean="0">
                <a:solidFill>
                  <a:srgbClr val="FF0000"/>
                </a:solidFill>
              </a:rPr>
              <a:t>PTH  for Stage 5 CKD	150  </a:t>
            </a:r>
            <a:r>
              <a:rPr lang="en-US" b="1" dirty="0">
                <a:solidFill>
                  <a:srgbClr val="FF0000"/>
                </a:solidFill>
              </a:rPr>
              <a:t>-  300 </a:t>
            </a:r>
            <a:r>
              <a:rPr lang="en-US" b="1" dirty="0" err="1" smtClean="0">
                <a:solidFill>
                  <a:srgbClr val="FF0000"/>
                </a:solidFill>
              </a:rPr>
              <a:t>pg</a:t>
            </a:r>
            <a:r>
              <a:rPr lang="en-US" b="1" dirty="0" smtClean="0">
                <a:solidFill>
                  <a:srgbClr val="FF0000"/>
                </a:solidFill>
              </a:rPr>
              <a:t>/ml  </a:t>
            </a:r>
            <a:r>
              <a:rPr lang="en-US" dirty="0" smtClean="0"/>
              <a:t>…  Hyper</a:t>
            </a:r>
            <a:endParaRPr lang="en-US" dirty="0"/>
          </a:p>
        </p:txBody>
      </p:sp>
      <p:sp>
        <p:nvSpPr>
          <p:cNvPr id="4" name="TextBox 3"/>
          <p:cNvSpPr txBox="1"/>
          <p:nvPr/>
        </p:nvSpPr>
        <p:spPr>
          <a:xfrm>
            <a:off x="609600" y="4495800"/>
            <a:ext cx="8001000" cy="1000274"/>
          </a:xfrm>
          <a:prstGeom prst="rect">
            <a:avLst/>
          </a:prstGeom>
          <a:noFill/>
        </p:spPr>
        <p:txBody>
          <a:bodyPr wrap="square" rtlCol="0">
            <a:spAutoFit/>
          </a:bodyPr>
          <a:lstStyle/>
          <a:p>
            <a:r>
              <a:rPr lang="en-US" b="1" dirty="0" smtClean="0"/>
              <a:t>Based on Corrected </a:t>
            </a:r>
            <a:r>
              <a:rPr lang="en-US" b="1" dirty="0" err="1" smtClean="0"/>
              <a:t>Ca</a:t>
            </a:r>
            <a:r>
              <a:rPr lang="en-US" b="1" dirty="0" smtClean="0"/>
              <a:t> Level in </a:t>
            </a:r>
            <a:r>
              <a:rPr lang="en-US" b="1" dirty="0" err="1" smtClean="0"/>
              <a:t>pts</a:t>
            </a:r>
            <a:r>
              <a:rPr lang="en-US" dirty="0" smtClean="0"/>
              <a:t>:</a:t>
            </a:r>
          </a:p>
          <a:p>
            <a:pPr algn="ctr">
              <a:spcBef>
                <a:spcPts val="600"/>
              </a:spcBef>
            </a:pPr>
            <a:r>
              <a:rPr lang="en-US" dirty="0" smtClean="0"/>
              <a:t>Corrected </a:t>
            </a:r>
            <a:r>
              <a:rPr lang="en-US" dirty="0" err="1" smtClean="0"/>
              <a:t>Ca</a:t>
            </a:r>
            <a:r>
              <a:rPr lang="en-US" dirty="0" smtClean="0"/>
              <a:t>  =  Measured Total </a:t>
            </a:r>
            <a:r>
              <a:rPr lang="en-US" dirty="0" err="1" smtClean="0"/>
              <a:t>Ca</a:t>
            </a:r>
            <a:r>
              <a:rPr lang="en-US" dirty="0" smtClean="0"/>
              <a:t>   +   0.8 x  (4.0 – serum albumin)</a:t>
            </a:r>
          </a:p>
          <a:p>
            <a:r>
              <a:rPr lang="en-US" dirty="0" smtClean="0"/>
              <a:t>                    (mg/dl)                   (mg/dl)                                                 (g/dl)</a:t>
            </a:r>
            <a:endParaRPr lang="en-US" dirty="0"/>
          </a:p>
        </p:txBody>
      </p:sp>
      <p:sp>
        <p:nvSpPr>
          <p:cNvPr id="5" name="TextBox 4"/>
          <p:cNvSpPr txBox="1"/>
          <p:nvPr/>
        </p:nvSpPr>
        <p:spPr>
          <a:xfrm>
            <a:off x="2874264" y="2704981"/>
            <a:ext cx="3276600" cy="276999"/>
          </a:xfrm>
          <a:prstGeom prst="rect">
            <a:avLst/>
          </a:prstGeom>
          <a:noFill/>
        </p:spPr>
        <p:txBody>
          <a:bodyPr wrap="square" rtlCol="0">
            <a:spAutoFit/>
          </a:bodyPr>
          <a:lstStyle/>
          <a:p>
            <a:r>
              <a:rPr lang="en-US" sz="1200" dirty="0" smtClean="0"/>
              <a:t>Monitor q 4 </a:t>
            </a:r>
            <a:r>
              <a:rPr lang="en-US" sz="1200" dirty="0" err="1" smtClean="0"/>
              <a:t>wks</a:t>
            </a:r>
            <a:r>
              <a:rPr lang="en-US" sz="1200" dirty="0" smtClean="0"/>
              <a:t> initially then q 3-6 </a:t>
            </a:r>
            <a:r>
              <a:rPr lang="en-US" sz="1200" dirty="0" err="1" smtClean="0"/>
              <a:t>mos</a:t>
            </a:r>
            <a:r>
              <a:rPr lang="en-US" sz="1200" dirty="0" smtClean="0"/>
              <a:t> </a:t>
            </a:r>
            <a:r>
              <a:rPr lang="en-US" sz="1200" dirty="0" err="1" smtClean="0"/>
              <a:t>therafter</a:t>
            </a:r>
            <a:endParaRPr lang="en-US" sz="1200" dirty="0"/>
          </a:p>
        </p:txBody>
      </p:sp>
      <p:sp>
        <p:nvSpPr>
          <p:cNvPr id="6" name="TextBox 5"/>
          <p:cNvSpPr txBox="1"/>
          <p:nvPr/>
        </p:nvSpPr>
        <p:spPr>
          <a:xfrm>
            <a:off x="1066800" y="2981980"/>
            <a:ext cx="7239000" cy="523220"/>
          </a:xfrm>
          <a:prstGeom prst="rect">
            <a:avLst/>
          </a:prstGeom>
          <a:noFill/>
        </p:spPr>
        <p:txBody>
          <a:bodyPr wrap="square" rtlCol="0">
            <a:spAutoFit/>
          </a:bodyPr>
          <a:lstStyle/>
          <a:p>
            <a:pPr algn="ctr"/>
            <a:r>
              <a:rPr lang="en-US" sz="1400" dirty="0" smtClean="0"/>
              <a:t>High levels of PTH is needed to regulate normal bone turnover in dialysis population b/c of </a:t>
            </a:r>
            <a:r>
              <a:rPr lang="en-US" sz="1400" dirty="0" err="1" smtClean="0"/>
              <a:t>downregulated</a:t>
            </a:r>
            <a:r>
              <a:rPr lang="en-US" sz="1400" dirty="0" smtClean="0"/>
              <a:t> PTH receptors</a:t>
            </a:r>
            <a:endParaRPr lang="en-US" sz="1400" dirty="0"/>
          </a:p>
        </p:txBody>
      </p:sp>
    </p:spTree>
    <p:extLst>
      <p:ext uri="{BB962C8B-B14F-4D97-AF65-F5344CB8AC3E}">
        <p14:creationId xmlns:p14="http://schemas.microsoft.com/office/powerpoint/2010/main" val="34333698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368284"/>
            <a:ext cx="3429000" cy="369332"/>
          </a:xfrm>
          <a:prstGeom prst="rect">
            <a:avLst/>
          </a:prstGeom>
          <a:noFill/>
        </p:spPr>
        <p:txBody>
          <a:bodyPr wrap="square" rtlCol="0">
            <a:spAutoFit/>
          </a:bodyPr>
          <a:lstStyle/>
          <a:p>
            <a:pPr algn="ctr"/>
            <a:r>
              <a:rPr lang="en-US" b="1" dirty="0" smtClean="0"/>
              <a:t>Pharmacotherapy of 2</a:t>
            </a:r>
            <a:r>
              <a:rPr lang="en-US" b="1" baseline="30000" dirty="0" smtClean="0"/>
              <a:t>o</a:t>
            </a:r>
            <a:r>
              <a:rPr lang="en-US" b="1" dirty="0" smtClean="0"/>
              <a:t> PTH</a:t>
            </a:r>
            <a:endParaRPr lang="en-US" b="1" dirty="0"/>
          </a:p>
        </p:txBody>
      </p:sp>
      <p:sp>
        <p:nvSpPr>
          <p:cNvPr id="3" name="TextBox 2"/>
          <p:cNvSpPr txBox="1"/>
          <p:nvPr/>
        </p:nvSpPr>
        <p:spPr>
          <a:xfrm>
            <a:off x="1066800" y="1066800"/>
            <a:ext cx="7162800" cy="923330"/>
          </a:xfrm>
          <a:prstGeom prst="rect">
            <a:avLst/>
          </a:prstGeom>
          <a:noFill/>
        </p:spPr>
        <p:txBody>
          <a:bodyPr wrap="square" rtlCol="0">
            <a:spAutoFit/>
          </a:bodyPr>
          <a:lstStyle/>
          <a:p>
            <a:r>
              <a:rPr lang="en-US" b="1" dirty="0" smtClean="0"/>
              <a:t>Non-Pharmacologic Measures</a:t>
            </a:r>
            <a:r>
              <a:rPr lang="en-US" dirty="0" smtClean="0"/>
              <a:t>:</a:t>
            </a:r>
          </a:p>
          <a:p>
            <a:pPr marL="512763" indent="-512763">
              <a:tabLst>
                <a:tab pos="401638" algn="l"/>
              </a:tabLst>
            </a:pPr>
            <a:r>
              <a:rPr lang="en-US" dirty="0"/>
              <a:t>	</a:t>
            </a:r>
            <a:r>
              <a:rPr lang="en-US" dirty="0" smtClean="0"/>
              <a:t>- Restrict dietary phosphorus intake (canned foods, sea foods, dairy products, dark colored Coke/Pepsi)</a:t>
            </a:r>
            <a:endParaRPr lang="en-US" dirty="0"/>
          </a:p>
        </p:txBody>
      </p:sp>
      <p:sp>
        <p:nvSpPr>
          <p:cNvPr id="4" name="TextBox 3"/>
          <p:cNvSpPr txBox="1"/>
          <p:nvPr/>
        </p:nvSpPr>
        <p:spPr>
          <a:xfrm>
            <a:off x="1066800" y="2438400"/>
            <a:ext cx="5715000" cy="923330"/>
          </a:xfrm>
          <a:prstGeom prst="rect">
            <a:avLst/>
          </a:prstGeom>
          <a:noFill/>
        </p:spPr>
        <p:txBody>
          <a:bodyPr wrap="square" rtlCol="0">
            <a:spAutoFit/>
          </a:bodyPr>
          <a:lstStyle/>
          <a:p>
            <a:r>
              <a:rPr lang="en-US" b="1" dirty="0" smtClean="0"/>
              <a:t>Pharmacologic Approach</a:t>
            </a:r>
            <a:r>
              <a:rPr lang="en-US" dirty="0" smtClean="0"/>
              <a:t>:</a:t>
            </a:r>
          </a:p>
          <a:p>
            <a:pPr marL="512763" indent="-512763">
              <a:tabLst>
                <a:tab pos="401638" algn="l"/>
              </a:tabLst>
            </a:pPr>
            <a:r>
              <a:rPr lang="en-US" dirty="0"/>
              <a:t>	</a:t>
            </a:r>
            <a:r>
              <a:rPr lang="en-US" b="1" dirty="0" smtClean="0">
                <a:solidFill>
                  <a:srgbClr val="FF0000"/>
                </a:solidFill>
              </a:rPr>
              <a:t>- Phosphate binders to correct </a:t>
            </a:r>
            <a:r>
              <a:rPr lang="en-US" b="1" dirty="0" err="1" smtClean="0">
                <a:solidFill>
                  <a:srgbClr val="FF0000"/>
                </a:solidFill>
              </a:rPr>
              <a:t>hyperphosphatemia</a:t>
            </a:r>
            <a:endParaRPr lang="en-US" b="1" dirty="0" smtClean="0">
              <a:solidFill>
                <a:srgbClr val="FF0000"/>
              </a:solidFill>
            </a:endParaRPr>
          </a:p>
          <a:p>
            <a:pPr marL="512763" indent="-512763">
              <a:tabLst>
                <a:tab pos="401638" algn="l"/>
              </a:tabLst>
            </a:pPr>
            <a:r>
              <a:rPr lang="en-US" b="1" dirty="0">
                <a:solidFill>
                  <a:srgbClr val="FF0000"/>
                </a:solidFill>
              </a:rPr>
              <a:t>	</a:t>
            </a:r>
            <a:r>
              <a:rPr lang="en-US" b="1" dirty="0" smtClean="0">
                <a:solidFill>
                  <a:srgbClr val="FF0000"/>
                </a:solidFill>
              </a:rPr>
              <a:t>- </a:t>
            </a:r>
            <a:r>
              <a:rPr lang="en-US" b="1" dirty="0" err="1" smtClean="0">
                <a:solidFill>
                  <a:srgbClr val="FF0000"/>
                </a:solidFill>
              </a:rPr>
              <a:t>Vit</a:t>
            </a:r>
            <a:r>
              <a:rPr lang="en-US" b="1" dirty="0" smtClean="0">
                <a:solidFill>
                  <a:srgbClr val="FF0000"/>
                </a:solidFill>
              </a:rPr>
              <a:t> D analog / </a:t>
            </a:r>
            <a:r>
              <a:rPr lang="en-US" b="1" dirty="0" err="1" smtClean="0">
                <a:solidFill>
                  <a:srgbClr val="FF0000"/>
                </a:solidFill>
              </a:rPr>
              <a:t>Calcimimetics</a:t>
            </a:r>
            <a:r>
              <a:rPr lang="en-US" b="1" dirty="0" smtClean="0">
                <a:solidFill>
                  <a:srgbClr val="FF0000"/>
                </a:solidFill>
              </a:rPr>
              <a:t> to ↓ PTH</a:t>
            </a:r>
            <a:endParaRPr lang="en-US" b="1" dirty="0">
              <a:solidFill>
                <a:srgbClr val="FF0000"/>
              </a:solidFill>
            </a:endParaRPr>
          </a:p>
        </p:txBody>
      </p:sp>
      <p:sp>
        <p:nvSpPr>
          <p:cNvPr id="5" name="TextBox 4"/>
          <p:cNvSpPr txBox="1"/>
          <p:nvPr/>
        </p:nvSpPr>
        <p:spPr>
          <a:xfrm>
            <a:off x="533400" y="3657600"/>
            <a:ext cx="7848600" cy="1985159"/>
          </a:xfrm>
          <a:prstGeom prst="rect">
            <a:avLst/>
          </a:prstGeom>
          <a:noFill/>
        </p:spPr>
        <p:txBody>
          <a:bodyPr wrap="square" rtlCol="0">
            <a:spAutoFit/>
          </a:bodyPr>
          <a:lstStyle/>
          <a:p>
            <a:pPr algn="ctr"/>
            <a:r>
              <a:rPr lang="en-US" b="1" dirty="0" smtClean="0">
                <a:solidFill>
                  <a:srgbClr val="0070C0"/>
                </a:solidFill>
              </a:rPr>
              <a:t>Phosphate Binders:</a:t>
            </a:r>
          </a:p>
          <a:p>
            <a:pPr marL="695325" indent="-695325">
              <a:spcBef>
                <a:spcPts val="600"/>
              </a:spcBef>
              <a:tabLst>
                <a:tab pos="566738" algn="l"/>
              </a:tabLst>
            </a:pPr>
            <a:r>
              <a:rPr lang="en-US" dirty="0"/>
              <a:t>	</a:t>
            </a:r>
            <a:r>
              <a:rPr lang="en-US" dirty="0" smtClean="0"/>
              <a:t>- Binds </a:t>
            </a:r>
            <a:r>
              <a:rPr lang="en-US" dirty="0" smtClean="0">
                <a:solidFill>
                  <a:srgbClr val="0070C0"/>
                </a:solidFill>
              </a:rPr>
              <a:t>exogenous</a:t>
            </a:r>
            <a:r>
              <a:rPr lang="en-US" dirty="0" smtClean="0"/>
              <a:t> phosphorus from gut and </a:t>
            </a:r>
            <a:r>
              <a:rPr lang="en-US" dirty="0" smtClean="0">
                <a:solidFill>
                  <a:srgbClr val="0070C0"/>
                </a:solidFill>
              </a:rPr>
              <a:t>endogenous</a:t>
            </a:r>
            <a:r>
              <a:rPr lang="en-US" dirty="0" smtClean="0"/>
              <a:t> from recirculation</a:t>
            </a:r>
          </a:p>
          <a:p>
            <a:pPr marL="695325" indent="-695325">
              <a:spcBef>
                <a:spcPts val="600"/>
              </a:spcBef>
              <a:tabLst>
                <a:tab pos="566738" algn="l"/>
              </a:tabLst>
            </a:pPr>
            <a:r>
              <a:rPr lang="en-US" dirty="0"/>
              <a:t>	</a:t>
            </a:r>
            <a:r>
              <a:rPr lang="en-US" dirty="0" smtClean="0"/>
              <a:t>- Must be taken with </a:t>
            </a:r>
            <a:r>
              <a:rPr lang="en-US" dirty="0" smtClean="0">
                <a:solidFill>
                  <a:srgbClr val="0070C0"/>
                </a:solidFill>
              </a:rPr>
              <a:t>meals </a:t>
            </a:r>
            <a:r>
              <a:rPr lang="en-US" dirty="0" smtClean="0"/>
              <a:t>to optimize binding effects b/c with empty stomach … drugs as </a:t>
            </a:r>
            <a:r>
              <a:rPr lang="en-US" dirty="0" err="1" smtClean="0"/>
              <a:t>Ca</a:t>
            </a:r>
            <a:r>
              <a:rPr lang="en-US" dirty="0" smtClean="0"/>
              <a:t> supplements</a:t>
            </a:r>
          </a:p>
          <a:p>
            <a:pPr marL="695325" indent="-695325">
              <a:spcBef>
                <a:spcPts val="600"/>
              </a:spcBef>
              <a:tabLst>
                <a:tab pos="566738" algn="l"/>
              </a:tabLst>
            </a:pPr>
            <a:r>
              <a:rPr lang="en-US" dirty="0"/>
              <a:t>	</a:t>
            </a:r>
            <a:r>
              <a:rPr lang="en-US" dirty="0" smtClean="0"/>
              <a:t>- Phosphate binder is the </a:t>
            </a:r>
            <a:r>
              <a:rPr lang="en-US" b="1" dirty="0" smtClean="0">
                <a:solidFill>
                  <a:srgbClr val="0070C0"/>
                </a:solidFill>
              </a:rPr>
              <a:t>ONLY</a:t>
            </a:r>
            <a:r>
              <a:rPr lang="en-US" dirty="0" smtClean="0"/>
              <a:t> </a:t>
            </a:r>
            <a:r>
              <a:rPr lang="en-US" dirty="0" err="1" smtClean="0"/>
              <a:t>Tx</a:t>
            </a:r>
            <a:r>
              <a:rPr lang="en-US" dirty="0" smtClean="0"/>
              <a:t> for hyper </a:t>
            </a:r>
            <a:r>
              <a:rPr lang="en-US" dirty="0" err="1" smtClean="0"/>
              <a:t>phosphatemia</a:t>
            </a:r>
            <a:r>
              <a:rPr lang="en-US" dirty="0" smtClean="0"/>
              <a:t> b/c phosphorus is not significant removed by dialysis</a:t>
            </a:r>
            <a:endParaRPr lang="en-US" dirty="0"/>
          </a:p>
        </p:txBody>
      </p:sp>
    </p:spTree>
    <p:extLst>
      <p:ext uri="{BB962C8B-B14F-4D97-AF65-F5344CB8AC3E}">
        <p14:creationId xmlns:p14="http://schemas.microsoft.com/office/powerpoint/2010/main" val="27363757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1219200"/>
            <a:ext cx="7696200" cy="4247317"/>
          </a:xfrm>
          <a:prstGeom prst="rect">
            <a:avLst/>
          </a:prstGeom>
          <a:noFill/>
        </p:spPr>
        <p:txBody>
          <a:bodyPr wrap="square" rtlCol="0">
            <a:spAutoFit/>
          </a:bodyPr>
          <a:lstStyle/>
          <a:p>
            <a:r>
              <a:rPr lang="en-US" dirty="0" err="1" smtClean="0"/>
              <a:t>Ca</a:t>
            </a:r>
            <a:r>
              <a:rPr lang="en-US" dirty="0" smtClean="0"/>
              <a:t> Carbonate	high risk of </a:t>
            </a:r>
            <a:r>
              <a:rPr lang="en-US" dirty="0" err="1" smtClean="0"/>
              <a:t>hypercalcemia</a:t>
            </a:r>
            <a:endParaRPr lang="en-US" dirty="0" smtClean="0"/>
          </a:p>
          <a:p>
            <a:endParaRPr lang="en-US" dirty="0"/>
          </a:p>
          <a:p>
            <a:r>
              <a:rPr lang="en-US" dirty="0" err="1" smtClean="0"/>
              <a:t>Ca</a:t>
            </a:r>
            <a:r>
              <a:rPr lang="en-US" dirty="0" smtClean="0"/>
              <a:t> acetate	lower risk of </a:t>
            </a:r>
            <a:r>
              <a:rPr lang="en-US" dirty="0" err="1" smtClean="0"/>
              <a:t>hypercalcemia</a:t>
            </a:r>
            <a:r>
              <a:rPr lang="en-US" dirty="0" smtClean="0"/>
              <a:t> than carbonate (1/2 </a:t>
            </a:r>
            <a:r>
              <a:rPr lang="en-US" dirty="0" err="1" smtClean="0"/>
              <a:t>amt</a:t>
            </a:r>
            <a:r>
              <a:rPr lang="en-US" dirty="0" smtClean="0"/>
              <a:t> of </a:t>
            </a:r>
            <a:r>
              <a:rPr lang="en-US" dirty="0" err="1" smtClean="0"/>
              <a:t>Ca</a:t>
            </a:r>
            <a:r>
              <a:rPr lang="en-US" dirty="0" smtClean="0"/>
              <a:t>)</a:t>
            </a:r>
          </a:p>
          <a:p>
            <a:r>
              <a:rPr lang="en-US" dirty="0"/>
              <a:t>	</a:t>
            </a:r>
            <a:r>
              <a:rPr lang="en-US" dirty="0" smtClean="0"/>
              <a:t>	</a:t>
            </a:r>
            <a:r>
              <a:rPr lang="en-US" b="1" dirty="0">
                <a:solidFill>
                  <a:srgbClr val="FF0000"/>
                </a:solidFill>
              </a:rPr>
              <a:t>Most commonly </a:t>
            </a:r>
            <a:r>
              <a:rPr lang="en-US" b="1" dirty="0" smtClean="0">
                <a:solidFill>
                  <a:srgbClr val="FF0000"/>
                </a:solidFill>
              </a:rPr>
              <a:t>used – </a:t>
            </a:r>
            <a:r>
              <a:rPr lang="en-US" b="1" dirty="0" err="1" smtClean="0">
                <a:solidFill>
                  <a:srgbClr val="FF0000"/>
                </a:solidFill>
              </a:rPr>
              <a:t>Phos</a:t>
            </a:r>
            <a:r>
              <a:rPr lang="en-US" b="1" dirty="0" smtClean="0">
                <a:solidFill>
                  <a:srgbClr val="FF0000"/>
                </a:solidFill>
              </a:rPr>
              <a:t> &gt; 4.5</a:t>
            </a:r>
            <a:endParaRPr lang="en-US" b="1" dirty="0">
              <a:solidFill>
                <a:srgbClr val="FF0000"/>
              </a:solidFill>
            </a:endParaRPr>
          </a:p>
          <a:p>
            <a:endParaRPr lang="en-US" dirty="0"/>
          </a:p>
          <a:p>
            <a:r>
              <a:rPr lang="en-US" dirty="0" smtClean="0"/>
              <a:t>Aluminum prod.	</a:t>
            </a:r>
            <a:r>
              <a:rPr lang="en-US" dirty="0"/>
              <a:t>Risk of aluminum </a:t>
            </a:r>
            <a:r>
              <a:rPr lang="en-US" dirty="0">
                <a:solidFill>
                  <a:srgbClr val="0070C0"/>
                </a:solidFill>
              </a:rPr>
              <a:t>toxicity</a:t>
            </a:r>
            <a:r>
              <a:rPr lang="en-US" dirty="0"/>
              <a:t>,  </a:t>
            </a:r>
            <a:r>
              <a:rPr lang="en-US" dirty="0" err="1">
                <a:solidFill>
                  <a:srgbClr val="0070C0"/>
                </a:solidFill>
              </a:rPr>
              <a:t>osteomalacia</a:t>
            </a:r>
            <a:r>
              <a:rPr lang="en-US" dirty="0"/>
              <a:t>, </a:t>
            </a:r>
            <a:r>
              <a:rPr lang="en-US" dirty="0">
                <a:solidFill>
                  <a:srgbClr val="0070C0"/>
                </a:solidFill>
              </a:rPr>
              <a:t>encephalopathy</a:t>
            </a:r>
            <a:r>
              <a:rPr lang="en-US" dirty="0"/>
              <a:t> </a:t>
            </a:r>
            <a:endParaRPr lang="en-US" dirty="0" smtClean="0"/>
          </a:p>
          <a:p>
            <a:pPr marL="1828800"/>
            <a:r>
              <a:rPr lang="en-US" b="1" dirty="0" smtClean="0">
                <a:solidFill>
                  <a:srgbClr val="FF0000"/>
                </a:solidFill>
              </a:rPr>
              <a:t>Reserved </a:t>
            </a:r>
            <a:r>
              <a:rPr lang="en-US" b="1" dirty="0">
                <a:solidFill>
                  <a:srgbClr val="FF0000"/>
                </a:solidFill>
              </a:rPr>
              <a:t>for short term </a:t>
            </a:r>
            <a:r>
              <a:rPr lang="en-US" dirty="0"/>
              <a:t>(3-5days) in cases of severe </a:t>
            </a:r>
            <a:r>
              <a:rPr lang="en-US" dirty="0" err="1"/>
              <a:t>hyperphosphatemia</a:t>
            </a:r>
            <a:r>
              <a:rPr lang="en-US" dirty="0"/>
              <a:t> (</a:t>
            </a:r>
            <a:r>
              <a:rPr lang="en-US" b="1" dirty="0" err="1">
                <a:solidFill>
                  <a:srgbClr val="FF0000"/>
                </a:solidFill>
              </a:rPr>
              <a:t>Phos</a:t>
            </a:r>
            <a:r>
              <a:rPr lang="en-US" b="1" dirty="0">
                <a:solidFill>
                  <a:srgbClr val="FF0000"/>
                </a:solidFill>
              </a:rPr>
              <a:t>&gt; 11mg/dl</a:t>
            </a:r>
            <a:r>
              <a:rPr lang="en-US" dirty="0" smtClean="0"/>
              <a:t>)</a:t>
            </a:r>
            <a:endParaRPr lang="en-US" dirty="0"/>
          </a:p>
          <a:p>
            <a:endParaRPr lang="en-US" dirty="0" smtClean="0"/>
          </a:p>
          <a:p>
            <a:r>
              <a:rPr lang="en-US" dirty="0" smtClean="0"/>
              <a:t>Polymer based	</a:t>
            </a:r>
            <a:r>
              <a:rPr lang="en-US" dirty="0"/>
              <a:t>Maximal phosphate binding at pH7</a:t>
            </a:r>
          </a:p>
          <a:p>
            <a:r>
              <a:rPr lang="en-US" dirty="0" smtClean="0"/>
              <a:t>		Can </a:t>
            </a:r>
            <a:r>
              <a:rPr lang="en-US" dirty="0"/>
              <a:t>cause </a:t>
            </a:r>
            <a:r>
              <a:rPr lang="en-US" dirty="0">
                <a:solidFill>
                  <a:srgbClr val="0070C0"/>
                </a:solidFill>
              </a:rPr>
              <a:t>metabolic </a:t>
            </a:r>
            <a:r>
              <a:rPr lang="en-US" dirty="0" smtClean="0">
                <a:solidFill>
                  <a:srgbClr val="0070C0"/>
                </a:solidFill>
              </a:rPr>
              <a:t>acidosis</a:t>
            </a:r>
          </a:p>
          <a:p>
            <a:endParaRPr lang="en-US" dirty="0"/>
          </a:p>
          <a:p>
            <a:r>
              <a:rPr lang="en-US" dirty="0" smtClean="0"/>
              <a:t>Lanthanum	</a:t>
            </a:r>
            <a:r>
              <a:rPr lang="en-US" dirty="0"/>
              <a:t>Binding occurs across </a:t>
            </a:r>
            <a:r>
              <a:rPr lang="en-US" dirty="0" smtClean="0"/>
              <a:t> a </a:t>
            </a:r>
            <a:r>
              <a:rPr lang="en-US" dirty="0"/>
              <a:t>wide pH range</a:t>
            </a:r>
          </a:p>
          <a:p>
            <a:r>
              <a:rPr lang="en-US" dirty="0"/>
              <a:t> </a:t>
            </a:r>
            <a:r>
              <a:rPr lang="en-US" dirty="0" smtClean="0"/>
              <a:t>		Chewable </a:t>
            </a:r>
            <a:r>
              <a:rPr lang="en-US" dirty="0"/>
              <a:t>formulation</a:t>
            </a:r>
          </a:p>
          <a:p>
            <a:r>
              <a:rPr lang="en-US" dirty="0" smtClean="0"/>
              <a:t>		</a:t>
            </a:r>
            <a:r>
              <a:rPr lang="en-US" dirty="0" smtClean="0">
                <a:solidFill>
                  <a:srgbClr val="0070C0"/>
                </a:solidFill>
              </a:rPr>
              <a:t>Expensive</a:t>
            </a:r>
          </a:p>
        </p:txBody>
      </p:sp>
      <p:sp>
        <p:nvSpPr>
          <p:cNvPr id="7" name="TextBox 6"/>
          <p:cNvSpPr txBox="1"/>
          <p:nvPr/>
        </p:nvSpPr>
        <p:spPr>
          <a:xfrm>
            <a:off x="2943606" y="457200"/>
            <a:ext cx="3009900" cy="381000"/>
          </a:xfrm>
          <a:prstGeom prst="rect">
            <a:avLst/>
          </a:prstGeom>
          <a:noFill/>
        </p:spPr>
        <p:txBody>
          <a:bodyPr wrap="square" rtlCol="0">
            <a:spAutoFit/>
          </a:bodyPr>
          <a:lstStyle/>
          <a:p>
            <a:r>
              <a:rPr lang="en-US" b="1" dirty="0" smtClean="0"/>
              <a:t>Phosphorus Binding Products</a:t>
            </a:r>
            <a:endParaRPr lang="en-US" b="1" dirty="0"/>
          </a:p>
        </p:txBody>
      </p:sp>
      <p:sp>
        <p:nvSpPr>
          <p:cNvPr id="2" name="TextBox 1"/>
          <p:cNvSpPr txBox="1"/>
          <p:nvPr/>
        </p:nvSpPr>
        <p:spPr>
          <a:xfrm>
            <a:off x="1095756" y="6087645"/>
            <a:ext cx="6705600" cy="369332"/>
          </a:xfrm>
          <a:prstGeom prst="rect">
            <a:avLst/>
          </a:prstGeom>
          <a:noFill/>
        </p:spPr>
        <p:txBody>
          <a:bodyPr wrap="square" rtlCol="0">
            <a:spAutoFit/>
          </a:bodyPr>
          <a:lstStyle/>
          <a:p>
            <a:r>
              <a:rPr lang="en-US" dirty="0" err="1" smtClean="0"/>
              <a:t>Ca</a:t>
            </a:r>
            <a:r>
              <a:rPr lang="en-US" dirty="0" smtClean="0"/>
              <a:t> binder MUST be taken with foods  - otherwise, as </a:t>
            </a:r>
            <a:r>
              <a:rPr lang="en-US" dirty="0" err="1" smtClean="0"/>
              <a:t>Ca</a:t>
            </a:r>
            <a:r>
              <a:rPr lang="en-US" dirty="0" smtClean="0"/>
              <a:t> supplements</a:t>
            </a:r>
            <a:endParaRPr lang="en-US" dirty="0"/>
          </a:p>
        </p:txBody>
      </p:sp>
    </p:spTree>
    <p:extLst>
      <p:ext uri="{BB962C8B-B14F-4D97-AF65-F5344CB8AC3E}">
        <p14:creationId xmlns:p14="http://schemas.microsoft.com/office/powerpoint/2010/main" val="13571097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29000" y="457200"/>
            <a:ext cx="2057400" cy="369332"/>
          </a:xfrm>
          <a:prstGeom prst="rect">
            <a:avLst/>
          </a:prstGeom>
          <a:noFill/>
        </p:spPr>
        <p:txBody>
          <a:bodyPr wrap="square" rtlCol="0">
            <a:spAutoFit/>
          </a:bodyPr>
          <a:lstStyle/>
          <a:p>
            <a:r>
              <a:rPr lang="en-US" b="1" dirty="0" smtClean="0"/>
              <a:t>Vitamin D Analogs</a:t>
            </a:r>
            <a:endParaRPr lang="en-US" b="1" dirty="0"/>
          </a:p>
        </p:txBody>
      </p:sp>
      <p:sp>
        <p:nvSpPr>
          <p:cNvPr id="3" name="TextBox 2"/>
          <p:cNvSpPr txBox="1"/>
          <p:nvPr/>
        </p:nvSpPr>
        <p:spPr>
          <a:xfrm>
            <a:off x="838200" y="914400"/>
            <a:ext cx="7696200" cy="723275"/>
          </a:xfrm>
          <a:prstGeom prst="rect">
            <a:avLst/>
          </a:prstGeom>
          <a:noFill/>
        </p:spPr>
        <p:txBody>
          <a:bodyPr wrap="square" rtlCol="0">
            <a:spAutoFit/>
          </a:bodyPr>
          <a:lstStyle/>
          <a:p>
            <a:pPr algn="ctr">
              <a:spcBef>
                <a:spcPts val="600"/>
              </a:spcBef>
            </a:pPr>
            <a:r>
              <a:rPr lang="en-US" dirty="0" smtClean="0"/>
              <a:t>Direct acting on </a:t>
            </a:r>
            <a:r>
              <a:rPr lang="en-US" dirty="0" err="1" smtClean="0"/>
              <a:t>Vit</a:t>
            </a:r>
            <a:r>
              <a:rPr lang="en-US" dirty="0" smtClean="0"/>
              <a:t> D receptors on parathyroid  …  </a:t>
            </a:r>
            <a:r>
              <a:rPr lang="en-US" b="1" dirty="0" smtClean="0">
                <a:solidFill>
                  <a:srgbClr val="FF0000"/>
                </a:solidFill>
              </a:rPr>
              <a:t>inhibit PTH secretion</a:t>
            </a:r>
            <a:endParaRPr lang="en-US" dirty="0"/>
          </a:p>
          <a:p>
            <a:pPr algn="ctr">
              <a:spcBef>
                <a:spcPts val="600"/>
              </a:spcBef>
            </a:pPr>
            <a:r>
              <a:rPr lang="en-US" dirty="0" smtClean="0"/>
              <a:t>Promote </a:t>
            </a:r>
            <a:r>
              <a:rPr lang="en-US" b="1" dirty="0" smtClean="0">
                <a:solidFill>
                  <a:srgbClr val="FF0000"/>
                </a:solidFill>
              </a:rPr>
              <a:t>GI absorption of </a:t>
            </a:r>
            <a:r>
              <a:rPr lang="en-US" b="1" dirty="0" err="1" smtClean="0">
                <a:solidFill>
                  <a:srgbClr val="FF0000"/>
                </a:solidFill>
              </a:rPr>
              <a:t>Ca</a:t>
            </a:r>
            <a:r>
              <a:rPr lang="en-US" b="1" dirty="0" smtClean="0">
                <a:solidFill>
                  <a:srgbClr val="FF0000"/>
                </a:solidFill>
              </a:rPr>
              <a:t>   </a:t>
            </a:r>
            <a:r>
              <a:rPr lang="en-US" dirty="0" smtClean="0"/>
              <a:t>…  prevents skeletal complications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44369703"/>
              </p:ext>
            </p:extLst>
          </p:nvPr>
        </p:nvGraphicFramePr>
        <p:xfrm>
          <a:off x="834886" y="1981200"/>
          <a:ext cx="7699513" cy="2859505"/>
        </p:xfrm>
        <a:graphic>
          <a:graphicData uri="http://schemas.openxmlformats.org/drawingml/2006/table">
            <a:tbl>
              <a:tblPr/>
              <a:tblGrid>
                <a:gridCol w="2119132"/>
                <a:gridCol w="2542958"/>
                <a:gridCol w="3037423"/>
              </a:tblGrid>
              <a:tr h="467384">
                <a:tc>
                  <a:txBody>
                    <a:bodyPr/>
                    <a:lstStyle/>
                    <a:p>
                      <a:pPr marL="0" marR="0">
                        <a:spcBef>
                          <a:spcPts val="0"/>
                        </a:spcBef>
                        <a:spcAft>
                          <a:spcPts val="0"/>
                        </a:spcAft>
                      </a:pPr>
                      <a:r>
                        <a:rPr lang="en-US" sz="1100" b="1" dirty="0">
                          <a:effectLst/>
                          <a:latin typeface="Arial"/>
                          <a:ea typeface="Times New Roman"/>
                        </a:rPr>
                        <a:t>Agent</a:t>
                      </a:r>
                      <a:endParaRPr lang="en-US" sz="10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effectLst/>
                          <a:latin typeface="Arial"/>
                          <a:ea typeface="Times New Roman"/>
                        </a:rPr>
                        <a:t>Dose</a:t>
                      </a:r>
                      <a:endParaRPr lang="en-US" sz="1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effectLst/>
                          <a:latin typeface="Arial"/>
                          <a:ea typeface="Times New Roman"/>
                        </a:rPr>
                        <a:t>Adverse effects</a:t>
                      </a:r>
                      <a:endParaRPr lang="en-US" sz="1000">
                        <a:effectLst/>
                        <a:latin typeface="Times New Roman"/>
                        <a:ea typeface="Times New Roman"/>
                      </a:endParaRPr>
                    </a:p>
                    <a:p>
                      <a:pPr marL="0" marR="0">
                        <a:spcBef>
                          <a:spcPts val="0"/>
                        </a:spcBef>
                        <a:spcAft>
                          <a:spcPts val="0"/>
                        </a:spcAft>
                      </a:pPr>
                      <a:r>
                        <a:rPr lang="en-US" sz="1100" b="1">
                          <a:effectLst/>
                          <a:latin typeface="Arial"/>
                          <a:ea typeface="Times New Roman"/>
                        </a:rPr>
                        <a:t> </a:t>
                      </a:r>
                      <a:endParaRPr lang="en-US" sz="1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8016">
                <a:tc>
                  <a:txBody>
                    <a:bodyPr/>
                    <a:lstStyle/>
                    <a:p>
                      <a:pPr marL="0" marR="0">
                        <a:spcBef>
                          <a:spcPts val="0"/>
                        </a:spcBef>
                        <a:spcAft>
                          <a:spcPts val="0"/>
                        </a:spcAft>
                        <a:tabLst>
                          <a:tab pos="800100" algn="l"/>
                        </a:tabLst>
                      </a:pPr>
                      <a:r>
                        <a:rPr lang="en-US" sz="1100" b="1" dirty="0" err="1">
                          <a:solidFill>
                            <a:schemeClr val="tx1"/>
                          </a:solidFill>
                          <a:effectLst/>
                          <a:latin typeface="Arial"/>
                          <a:ea typeface="Times New Roman"/>
                        </a:rPr>
                        <a:t>Calcitriol</a:t>
                      </a:r>
                      <a:r>
                        <a:rPr lang="en-US" sz="1100" b="1" dirty="0">
                          <a:solidFill>
                            <a:schemeClr val="tx1"/>
                          </a:solidFill>
                          <a:effectLst/>
                          <a:latin typeface="Arial"/>
                          <a:ea typeface="Times New Roman"/>
                        </a:rPr>
                        <a:t> </a:t>
                      </a:r>
                      <a:endParaRPr lang="en-US" sz="1100" kern="1200" dirty="0">
                        <a:solidFill>
                          <a:schemeClr val="tx1"/>
                        </a:solidFill>
                        <a:effectLst/>
                        <a:highlight>
                          <a:srgbClr val="FFFF00"/>
                        </a:highlight>
                        <a:latin typeface="Arial"/>
                        <a:ea typeface="Times New Roman"/>
                        <a:cs typeface="+mn-cs"/>
                      </a:endParaRPr>
                    </a:p>
                    <a:p>
                      <a:pPr marL="0" marR="0">
                        <a:spcBef>
                          <a:spcPts val="0"/>
                        </a:spcBef>
                        <a:spcAft>
                          <a:spcPts val="0"/>
                        </a:spcAft>
                      </a:pPr>
                      <a:r>
                        <a:rPr lang="en-US" sz="1100" kern="1200" dirty="0">
                          <a:solidFill>
                            <a:schemeClr val="tx1"/>
                          </a:solidFill>
                          <a:effectLst/>
                          <a:highlight>
                            <a:srgbClr val="FFFF00"/>
                          </a:highlight>
                          <a:latin typeface="Arial"/>
                          <a:ea typeface="Times New Roman"/>
                          <a:cs typeface="+mn-cs"/>
                        </a:rPr>
                        <a:t>(1, 25-dihydroxyvitamin D3)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2743200" algn="l"/>
                        </a:tabLst>
                      </a:pPr>
                      <a:r>
                        <a:rPr lang="en-US" sz="1100" u="sng" dirty="0" err="1">
                          <a:effectLst/>
                          <a:latin typeface="Arial"/>
                          <a:ea typeface="Times New Roman"/>
                        </a:rPr>
                        <a:t>Rocaltrol</a:t>
                      </a:r>
                      <a:r>
                        <a:rPr lang="en-US" sz="1100" dirty="0">
                          <a:effectLst/>
                          <a:latin typeface="Arial"/>
                          <a:ea typeface="Times New Roman"/>
                          <a:cs typeface="Arial"/>
                          <a:sym typeface="Symbol"/>
                        </a:rPr>
                        <a:t></a:t>
                      </a:r>
                      <a:r>
                        <a:rPr lang="en-US" sz="1100" dirty="0">
                          <a:effectLst/>
                          <a:latin typeface="Arial"/>
                          <a:ea typeface="Times New Roman"/>
                        </a:rPr>
                        <a:t>:0.25-2 mcg </a:t>
                      </a:r>
                      <a:r>
                        <a:rPr lang="en-US" sz="1100" dirty="0" err="1">
                          <a:effectLst/>
                          <a:highlight>
                            <a:srgbClr val="FFFF00"/>
                          </a:highlight>
                          <a:latin typeface="Arial"/>
                          <a:ea typeface="Times New Roman"/>
                        </a:rPr>
                        <a:t>po</a:t>
                      </a:r>
                      <a:r>
                        <a:rPr lang="en-US" sz="1100" dirty="0">
                          <a:effectLst/>
                          <a:highlight>
                            <a:srgbClr val="FFFF00"/>
                          </a:highlight>
                          <a:latin typeface="Arial"/>
                          <a:ea typeface="Times New Roman"/>
                        </a:rPr>
                        <a:t> daily</a:t>
                      </a:r>
                      <a:r>
                        <a:rPr lang="en-US" sz="1100" dirty="0">
                          <a:effectLst/>
                          <a:latin typeface="Arial"/>
                          <a:ea typeface="Times New Roman"/>
                        </a:rPr>
                        <a:t> or </a:t>
                      </a:r>
                      <a:r>
                        <a:rPr lang="en-US" sz="1100" dirty="0">
                          <a:effectLst/>
                          <a:highlight>
                            <a:srgbClr val="FFFF00"/>
                          </a:highlight>
                          <a:latin typeface="Arial"/>
                          <a:ea typeface="Times New Roman"/>
                        </a:rPr>
                        <a:t>3 times a week</a:t>
                      </a:r>
                      <a:endParaRPr lang="en-US" sz="1000" dirty="0">
                        <a:effectLst/>
                        <a:latin typeface="Times New Roman"/>
                        <a:ea typeface="Times New Roman"/>
                      </a:endParaRPr>
                    </a:p>
                    <a:p>
                      <a:pPr marL="0" marR="0">
                        <a:spcBef>
                          <a:spcPts val="0"/>
                        </a:spcBef>
                        <a:spcAft>
                          <a:spcPts val="0"/>
                        </a:spcAft>
                        <a:tabLst>
                          <a:tab pos="2743200" algn="l"/>
                        </a:tabLst>
                      </a:pPr>
                      <a:r>
                        <a:rPr lang="en-US" sz="1100" dirty="0">
                          <a:effectLst/>
                          <a:latin typeface="Arial"/>
                          <a:ea typeface="Times New Roman"/>
                        </a:rPr>
                        <a:t> </a:t>
                      </a:r>
                      <a:endParaRPr lang="en-US" sz="1000" dirty="0">
                        <a:effectLst/>
                        <a:latin typeface="Times New Roman"/>
                        <a:ea typeface="Times New Roman"/>
                      </a:endParaRPr>
                    </a:p>
                    <a:p>
                      <a:pPr marL="0" marR="0">
                        <a:spcBef>
                          <a:spcPts val="0"/>
                        </a:spcBef>
                        <a:spcAft>
                          <a:spcPts val="0"/>
                        </a:spcAft>
                      </a:pPr>
                      <a:r>
                        <a:rPr lang="en-US" sz="1100" u="sng" dirty="0" err="1">
                          <a:effectLst/>
                          <a:latin typeface="Arial"/>
                          <a:ea typeface="Times New Roman"/>
                        </a:rPr>
                        <a:t>Calcijex</a:t>
                      </a:r>
                      <a:r>
                        <a:rPr lang="en-US" sz="1100" dirty="0">
                          <a:effectLst/>
                          <a:latin typeface="Arial"/>
                          <a:ea typeface="Times New Roman"/>
                          <a:cs typeface="Arial"/>
                          <a:sym typeface="Symbol"/>
                        </a:rPr>
                        <a:t></a:t>
                      </a:r>
                      <a:r>
                        <a:rPr lang="en-US" sz="1100" dirty="0">
                          <a:effectLst/>
                          <a:latin typeface="Arial"/>
                          <a:ea typeface="Times New Roman"/>
                        </a:rPr>
                        <a:t>: 1-5 mcg IV </a:t>
                      </a:r>
                      <a:r>
                        <a:rPr lang="en-US" sz="1100" dirty="0" err="1">
                          <a:effectLst/>
                          <a:highlight>
                            <a:srgbClr val="FFFF00"/>
                          </a:highlight>
                          <a:latin typeface="Arial"/>
                          <a:ea typeface="Times New Roman"/>
                        </a:rPr>
                        <a:t>tiw</a:t>
                      </a:r>
                      <a:endParaRPr lang="en-US" sz="10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kern="1200" dirty="0" err="1">
                          <a:solidFill>
                            <a:schemeClr val="tx1"/>
                          </a:solidFill>
                          <a:effectLst/>
                          <a:highlight>
                            <a:srgbClr val="FFFF00"/>
                          </a:highlight>
                          <a:latin typeface="Arial"/>
                          <a:ea typeface="Times New Roman"/>
                          <a:cs typeface="+mn-cs"/>
                        </a:rPr>
                        <a:t>Hypercalcemia</a:t>
                      </a:r>
                      <a:r>
                        <a:rPr lang="en-US" sz="1100" dirty="0">
                          <a:effectLst/>
                          <a:latin typeface="Arial"/>
                          <a:ea typeface="Times New Roman"/>
                        </a:rPr>
                        <a:t> manifested by constipation and nausea</a:t>
                      </a:r>
                      <a:endParaRPr lang="en-US" sz="1200" dirty="0">
                        <a:effectLst/>
                        <a:latin typeface="Times New Roman"/>
                        <a:ea typeface="Times New Roman"/>
                      </a:endParaRPr>
                    </a:p>
                    <a:p>
                      <a:pPr marL="0" marR="0">
                        <a:spcBef>
                          <a:spcPts val="0"/>
                        </a:spcBef>
                        <a:spcAft>
                          <a:spcPts val="0"/>
                        </a:spcAft>
                      </a:pPr>
                      <a:r>
                        <a:rPr lang="en-US" sz="1100" dirty="0">
                          <a:effectLst/>
                          <a:latin typeface="Arial"/>
                          <a:ea typeface="Times New Roman"/>
                        </a:rPr>
                        <a:t> </a:t>
                      </a:r>
                      <a:endParaRPr lang="en-US" sz="1000" dirty="0">
                        <a:effectLst/>
                        <a:latin typeface="Times New Roman"/>
                        <a:ea typeface="Times New Roman"/>
                      </a:endParaRPr>
                    </a:p>
                    <a:p>
                      <a:pPr marL="0" marR="0">
                        <a:spcBef>
                          <a:spcPts val="0"/>
                        </a:spcBef>
                        <a:spcAft>
                          <a:spcPts val="0"/>
                        </a:spcAft>
                      </a:pPr>
                      <a:r>
                        <a:rPr lang="en-US" sz="1100" dirty="0">
                          <a:effectLst/>
                          <a:latin typeface="Arial"/>
                          <a:ea typeface="Times New Roman"/>
                        </a:rPr>
                        <a:t> </a:t>
                      </a:r>
                      <a:endParaRPr lang="en-US" sz="10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8355">
                <a:tc>
                  <a:txBody>
                    <a:bodyPr/>
                    <a:lstStyle/>
                    <a:p>
                      <a:pPr marL="0" marR="0">
                        <a:spcBef>
                          <a:spcPts val="0"/>
                        </a:spcBef>
                        <a:spcAft>
                          <a:spcPts val="0"/>
                        </a:spcAft>
                      </a:pPr>
                      <a:r>
                        <a:rPr lang="en-US" sz="1100" b="1">
                          <a:effectLst/>
                          <a:latin typeface="Arial"/>
                          <a:ea typeface="Times New Roman"/>
                        </a:rPr>
                        <a:t>Paricalcitol</a:t>
                      </a:r>
                      <a:r>
                        <a:rPr lang="en-US" sz="1100">
                          <a:effectLst/>
                          <a:latin typeface="Arial"/>
                          <a:ea typeface="Times New Roman"/>
                        </a:rPr>
                        <a:t> </a:t>
                      </a:r>
                      <a:endParaRPr lang="en-US" sz="1000">
                        <a:effectLst/>
                        <a:latin typeface="Times New Roman"/>
                        <a:ea typeface="Times New Roman"/>
                      </a:endParaRPr>
                    </a:p>
                    <a:p>
                      <a:pPr marL="0" marR="0">
                        <a:spcBef>
                          <a:spcPts val="0"/>
                        </a:spcBef>
                        <a:spcAft>
                          <a:spcPts val="0"/>
                        </a:spcAft>
                      </a:pPr>
                      <a:r>
                        <a:rPr lang="en-US" sz="1100">
                          <a:effectLst/>
                          <a:latin typeface="Arial"/>
                          <a:ea typeface="Times New Roman"/>
                        </a:rPr>
                        <a:t>(19-nor-1-</a:t>
                      </a:r>
                      <a:r>
                        <a:rPr lang="en-US" sz="1100">
                          <a:effectLst/>
                          <a:latin typeface="Arial"/>
                          <a:ea typeface="Times New Roman"/>
                          <a:cs typeface="Arial"/>
                          <a:sym typeface="Symbol"/>
                        </a:rPr>
                        <a:t></a:t>
                      </a:r>
                      <a:r>
                        <a:rPr lang="en-US" sz="1100">
                          <a:effectLst/>
                          <a:latin typeface="Arial"/>
                          <a:ea typeface="Times New Roman"/>
                        </a:rPr>
                        <a:t>-25-hydroxyvitamin D2); Zemplar</a:t>
                      </a:r>
                      <a:r>
                        <a:rPr lang="en-US" sz="1100">
                          <a:effectLst/>
                          <a:latin typeface="Arial"/>
                          <a:ea typeface="Times New Roman"/>
                          <a:cs typeface="Arial"/>
                          <a:sym typeface="Symbol"/>
                        </a:rPr>
                        <a:t></a:t>
                      </a:r>
                      <a:endParaRPr lang="en-US" sz="1000">
                        <a:effectLst/>
                        <a:latin typeface="Times New Roman"/>
                        <a:ea typeface="Times New Roman"/>
                      </a:endParaRPr>
                    </a:p>
                    <a:p>
                      <a:pPr marL="0" marR="0">
                        <a:spcBef>
                          <a:spcPts val="0"/>
                        </a:spcBef>
                        <a:spcAft>
                          <a:spcPts val="0"/>
                        </a:spcAft>
                      </a:pPr>
                      <a:r>
                        <a:rPr lang="en-US" sz="1100">
                          <a:effectLst/>
                          <a:latin typeface="Arial"/>
                          <a:ea typeface="Times New Roman"/>
                        </a:rPr>
                        <a:t> </a:t>
                      </a:r>
                      <a:endParaRPr lang="en-US" sz="1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effectLst/>
                          <a:latin typeface="Arial"/>
                          <a:ea typeface="Times New Roman"/>
                        </a:rPr>
                        <a:t>Initial dose: 0.04 mcg/kg IV 3 times a week; max dose 0.24mcg/kg (2.5-15mcg IV 3 times a week)</a:t>
                      </a:r>
                      <a:endParaRPr lang="en-US" sz="1000">
                        <a:effectLst/>
                        <a:latin typeface="Times New Roman"/>
                        <a:ea typeface="Times New Roman"/>
                      </a:endParaRPr>
                    </a:p>
                    <a:p>
                      <a:pPr marL="0" marR="0">
                        <a:spcBef>
                          <a:spcPts val="0"/>
                        </a:spcBef>
                        <a:spcAft>
                          <a:spcPts val="0"/>
                        </a:spcAft>
                      </a:pPr>
                      <a:r>
                        <a:rPr lang="en-US" sz="1100">
                          <a:effectLst/>
                          <a:latin typeface="Arial"/>
                          <a:ea typeface="Times New Roman"/>
                        </a:rPr>
                        <a:t> </a:t>
                      </a:r>
                      <a:endParaRPr lang="en-US" sz="1000">
                        <a:effectLst/>
                        <a:latin typeface="Times New Roman"/>
                        <a:ea typeface="Times New Roman"/>
                      </a:endParaRPr>
                    </a:p>
                    <a:p>
                      <a:pPr marL="0" marR="0">
                        <a:spcBef>
                          <a:spcPts val="0"/>
                        </a:spcBef>
                        <a:spcAft>
                          <a:spcPts val="0"/>
                        </a:spcAft>
                      </a:pPr>
                      <a:r>
                        <a:rPr lang="en-US" sz="1100">
                          <a:effectLst/>
                          <a:latin typeface="Arial"/>
                          <a:ea typeface="Times New Roman"/>
                        </a:rPr>
                        <a:t>Also available po	</a:t>
                      </a:r>
                      <a:endParaRPr lang="en-US" sz="1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effectLst/>
                          <a:latin typeface="Arial"/>
                          <a:ea typeface="Times New Roman"/>
                        </a:rPr>
                        <a:t>May produce </a:t>
                      </a:r>
                      <a:r>
                        <a:rPr lang="en-US" sz="1100" kern="1200" dirty="0">
                          <a:solidFill>
                            <a:schemeClr val="tx1"/>
                          </a:solidFill>
                          <a:effectLst/>
                          <a:highlight>
                            <a:srgbClr val="FFFF00"/>
                          </a:highlight>
                          <a:latin typeface="Arial"/>
                          <a:ea typeface="Times New Roman"/>
                          <a:cs typeface="+mn-cs"/>
                        </a:rPr>
                        <a:t>less </a:t>
                      </a:r>
                      <a:r>
                        <a:rPr lang="en-US" sz="1100" kern="1200" dirty="0" err="1">
                          <a:solidFill>
                            <a:schemeClr val="tx1"/>
                          </a:solidFill>
                          <a:effectLst/>
                          <a:highlight>
                            <a:srgbClr val="FFFF00"/>
                          </a:highlight>
                          <a:latin typeface="Arial"/>
                          <a:ea typeface="Times New Roman"/>
                          <a:cs typeface="+mn-cs"/>
                        </a:rPr>
                        <a:t>hypercalcemi</a:t>
                      </a:r>
                      <a:r>
                        <a:rPr lang="en-US" sz="1100" dirty="0" err="1">
                          <a:effectLst/>
                          <a:latin typeface="Arial"/>
                          <a:ea typeface="Times New Roman"/>
                        </a:rPr>
                        <a:t>a</a:t>
                      </a:r>
                      <a:r>
                        <a:rPr lang="en-US" sz="1100" dirty="0">
                          <a:effectLst/>
                          <a:latin typeface="Arial"/>
                          <a:ea typeface="Times New Roman"/>
                        </a:rPr>
                        <a:t> than other </a:t>
                      </a:r>
                      <a:r>
                        <a:rPr lang="en-US" sz="1100" dirty="0" err="1">
                          <a:effectLst/>
                          <a:latin typeface="Arial"/>
                          <a:ea typeface="Times New Roman"/>
                        </a:rPr>
                        <a:t>Vit</a:t>
                      </a:r>
                      <a:r>
                        <a:rPr lang="en-US" sz="1100" dirty="0">
                          <a:effectLst/>
                          <a:latin typeface="Arial"/>
                          <a:ea typeface="Times New Roman"/>
                        </a:rPr>
                        <a:t> D analogs</a:t>
                      </a:r>
                      <a:endParaRPr lang="en-US" sz="1000" dirty="0">
                        <a:effectLst/>
                        <a:latin typeface="Times New Roman"/>
                        <a:ea typeface="Times New Roman"/>
                      </a:endParaRPr>
                    </a:p>
                    <a:p>
                      <a:pPr marL="0" marR="0">
                        <a:spcBef>
                          <a:spcPts val="0"/>
                        </a:spcBef>
                        <a:spcAft>
                          <a:spcPts val="0"/>
                        </a:spcAft>
                      </a:pPr>
                      <a:r>
                        <a:rPr lang="en-US" sz="1100" dirty="0">
                          <a:effectLst/>
                          <a:latin typeface="Arial"/>
                          <a:ea typeface="Times New Roman"/>
                        </a:rPr>
                        <a:t> </a:t>
                      </a:r>
                      <a:endParaRPr lang="en-US" sz="10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5750">
                <a:tc>
                  <a:txBody>
                    <a:bodyPr/>
                    <a:lstStyle/>
                    <a:p>
                      <a:pPr marL="0" marR="0">
                        <a:spcBef>
                          <a:spcPts val="0"/>
                        </a:spcBef>
                        <a:spcAft>
                          <a:spcPts val="0"/>
                        </a:spcAft>
                      </a:pPr>
                      <a:r>
                        <a:rPr lang="en-US" sz="1100" b="1">
                          <a:effectLst/>
                          <a:latin typeface="Arial"/>
                          <a:ea typeface="Times New Roman"/>
                        </a:rPr>
                        <a:t>Doxercalciferol</a:t>
                      </a:r>
                      <a:r>
                        <a:rPr lang="en-US" sz="1100">
                          <a:effectLst/>
                          <a:latin typeface="Arial"/>
                          <a:ea typeface="Times New Roman"/>
                        </a:rPr>
                        <a:t> </a:t>
                      </a:r>
                      <a:endParaRPr lang="en-US" sz="1200">
                        <a:effectLst/>
                        <a:latin typeface="Times New Roman"/>
                        <a:ea typeface="Times New Roman"/>
                      </a:endParaRPr>
                    </a:p>
                    <a:p>
                      <a:pPr marL="0" marR="0">
                        <a:spcBef>
                          <a:spcPts val="0"/>
                        </a:spcBef>
                        <a:spcAft>
                          <a:spcPts val="0"/>
                        </a:spcAft>
                      </a:pPr>
                      <a:r>
                        <a:rPr lang="en-US" sz="1100">
                          <a:effectLst/>
                          <a:latin typeface="Arial"/>
                          <a:ea typeface="Times New Roman"/>
                        </a:rPr>
                        <a:t>(1-</a:t>
                      </a:r>
                      <a:r>
                        <a:rPr lang="en-US" sz="1100">
                          <a:effectLst/>
                          <a:latin typeface="Arial"/>
                          <a:ea typeface="Times New Roman"/>
                          <a:cs typeface="Arial"/>
                          <a:sym typeface="Symbol"/>
                        </a:rPr>
                        <a:t></a:t>
                      </a:r>
                      <a:r>
                        <a:rPr lang="en-US" sz="1100">
                          <a:effectLst/>
                          <a:latin typeface="Arial"/>
                          <a:ea typeface="Times New Roman"/>
                        </a:rPr>
                        <a:t>-hydroxyvitamin D2); Hectoral</a:t>
                      </a:r>
                      <a:r>
                        <a:rPr lang="en-US" sz="1100">
                          <a:effectLst/>
                          <a:latin typeface="Arial"/>
                          <a:ea typeface="Times New Roman"/>
                          <a:cs typeface="Arial"/>
                          <a:sym typeface="Symbol"/>
                        </a:rPr>
                        <a:t></a:t>
                      </a:r>
                      <a:endParaRPr lang="en-US" sz="1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effectLst/>
                          <a:latin typeface="Arial"/>
                          <a:ea typeface="Times New Roman"/>
                        </a:rPr>
                        <a:t>2-8 mcg IV 3 times a week</a:t>
                      </a:r>
                      <a:endParaRPr lang="en-US" sz="1000">
                        <a:effectLst/>
                        <a:latin typeface="Times New Roman"/>
                        <a:ea typeface="Times New Roman"/>
                      </a:endParaRPr>
                    </a:p>
                    <a:p>
                      <a:pPr marL="0" marR="0">
                        <a:spcBef>
                          <a:spcPts val="0"/>
                        </a:spcBef>
                        <a:spcAft>
                          <a:spcPts val="0"/>
                        </a:spcAft>
                      </a:pPr>
                      <a:r>
                        <a:rPr lang="en-US" sz="1100">
                          <a:effectLst/>
                          <a:latin typeface="Arial"/>
                          <a:ea typeface="Times New Roman"/>
                        </a:rPr>
                        <a:t> </a:t>
                      </a:r>
                      <a:endParaRPr lang="en-US" sz="1000">
                        <a:effectLst/>
                        <a:latin typeface="Times New Roman"/>
                        <a:ea typeface="Times New Roman"/>
                      </a:endParaRPr>
                    </a:p>
                    <a:p>
                      <a:pPr marL="0" marR="0">
                        <a:spcBef>
                          <a:spcPts val="0"/>
                        </a:spcBef>
                        <a:spcAft>
                          <a:spcPts val="0"/>
                        </a:spcAft>
                      </a:pPr>
                      <a:r>
                        <a:rPr lang="en-US" sz="1100">
                          <a:effectLst/>
                          <a:latin typeface="Arial"/>
                          <a:ea typeface="Times New Roman"/>
                        </a:rPr>
                        <a:t>Also available po</a:t>
                      </a:r>
                      <a:endParaRPr lang="en-US" sz="10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kern="1200" dirty="0" err="1">
                          <a:solidFill>
                            <a:schemeClr val="tx1"/>
                          </a:solidFill>
                          <a:effectLst/>
                          <a:highlight>
                            <a:srgbClr val="FFFF00"/>
                          </a:highlight>
                          <a:latin typeface="Arial"/>
                          <a:ea typeface="Times New Roman"/>
                          <a:cs typeface="+mn-cs"/>
                        </a:rPr>
                        <a:t>Hypercalcemia</a:t>
                      </a:r>
                      <a:r>
                        <a:rPr lang="en-US" sz="1100" dirty="0">
                          <a:effectLst/>
                          <a:latin typeface="Arial"/>
                          <a:ea typeface="Times New Roman"/>
                        </a:rPr>
                        <a:t> manifested by constipation and nausea</a:t>
                      </a:r>
                      <a:endParaRPr lang="en-US" sz="1200" dirty="0">
                        <a:effectLst/>
                        <a:latin typeface="Times New Roman"/>
                        <a:ea typeface="Times New Roman"/>
                      </a:endParaRPr>
                    </a:p>
                    <a:p>
                      <a:pPr marL="0" marR="0">
                        <a:spcBef>
                          <a:spcPts val="0"/>
                        </a:spcBef>
                        <a:spcAft>
                          <a:spcPts val="0"/>
                        </a:spcAft>
                      </a:pPr>
                      <a:r>
                        <a:rPr lang="en-US" sz="1100" dirty="0">
                          <a:effectLst/>
                          <a:latin typeface="Arial"/>
                          <a:ea typeface="Times New Roman"/>
                        </a:rPr>
                        <a:t> </a:t>
                      </a:r>
                      <a:endParaRPr lang="en-US" sz="10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838200" y="5486400"/>
            <a:ext cx="7696200" cy="646331"/>
          </a:xfrm>
          <a:prstGeom prst="rect">
            <a:avLst/>
          </a:prstGeom>
          <a:noFill/>
        </p:spPr>
        <p:txBody>
          <a:bodyPr wrap="square" rtlCol="0">
            <a:spAutoFit/>
          </a:bodyPr>
          <a:lstStyle/>
          <a:p>
            <a:r>
              <a:rPr lang="en-US" b="1" dirty="0" smtClean="0">
                <a:solidFill>
                  <a:srgbClr val="FF0000"/>
                </a:solidFill>
              </a:rPr>
              <a:t>PO </a:t>
            </a:r>
            <a:r>
              <a:rPr lang="en-US" dirty="0" smtClean="0"/>
              <a:t>  for  </a:t>
            </a:r>
            <a:r>
              <a:rPr lang="en-US" sz="1600" dirty="0">
                <a:highlight>
                  <a:srgbClr val="FFFF00"/>
                </a:highlight>
                <a:latin typeface="Arial"/>
                <a:ea typeface="Times New Roman"/>
              </a:rPr>
              <a:t>non-dialysis  </a:t>
            </a:r>
            <a:r>
              <a:rPr lang="en-US" sz="1600" dirty="0" err="1">
                <a:highlight>
                  <a:srgbClr val="FFFF00"/>
                </a:highlight>
                <a:latin typeface="Arial"/>
                <a:ea typeface="Times New Roman"/>
              </a:rPr>
              <a:t>pts</a:t>
            </a:r>
            <a:endParaRPr lang="en-US" sz="1600" dirty="0">
              <a:highlight>
                <a:srgbClr val="FFFF00"/>
              </a:highlight>
              <a:latin typeface="Arial"/>
              <a:ea typeface="Times New Roman"/>
            </a:endParaRPr>
          </a:p>
          <a:p>
            <a:r>
              <a:rPr lang="en-US" b="1" dirty="0">
                <a:solidFill>
                  <a:srgbClr val="FF0000"/>
                </a:solidFill>
              </a:rPr>
              <a:t>IV</a:t>
            </a:r>
            <a:r>
              <a:rPr lang="en-US" dirty="0" smtClean="0"/>
              <a:t> for </a:t>
            </a:r>
            <a:r>
              <a:rPr lang="en-US" sz="1600" dirty="0">
                <a:highlight>
                  <a:srgbClr val="FFFF00"/>
                </a:highlight>
                <a:latin typeface="Arial"/>
                <a:ea typeface="Times New Roman"/>
              </a:rPr>
              <a:t>dialysis </a:t>
            </a:r>
            <a:r>
              <a:rPr lang="en-US" sz="1600" dirty="0" err="1">
                <a:highlight>
                  <a:srgbClr val="FFFF00"/>
                </a:highlight>
                <a:latin typeface="Arial"/>
                <a:ea typeface="Times New Roman"/>
              </a:rPr>
              <a:t>pts</a:t>
            </a:r>
            <a:r>
              <a:rPr lang="en-US" sz="1600" dirty="0">
                <a:highlight>
                  <a:srgbClr val="FFFF00"/>
                </a:highlight>
                <a:latin typeface="Arial"/>
                <a:ea typeface="Times New Roman"/>
              </a:rPr>
              <a:t> </a:t>
            </a:r>
            <a:r>
              <a:rPr lang="en-US" b="1" dirty="0" err="1" smtClean="0"/>
              <a:t>tid</a:t>
            </a:r>
            <a:r>
              <a:rPr lang="en-US" b="1" dirty="0" smtClean="0"/>
              <a:t> </a:t>
            </a:r>
            <a:r>
              <a:rPr lang="en-US" dirty="0" smtClean="0"/>
              <a:t>  …  in compliance with dialysis frequency of </a:t>
            </a:r>
            <a:r>
              <a:rPr lang="en-US" b="1" dirty="0" smtClean="0"/>
              <a:t>3x/</a:t>
            </a:r>
            <a:r>
              <a:rPr lang="en-US" b="1" dirty="0" err="1" smtClean="0"/>
              <a:t>wk</a:t>
            </a:r>
            <a:endParaRPr lang="en-US" b="1" dirty="0"/>
          </a:p>
        </p:txBody>
      </p:sp>
    </p:spTree>
    <p:extLst>
      <p:ext uri="{BB962C8B-B14F-4D97-AF65-F5344CB8AC3E}">
        <p14:creationId xmlns:p14="http://schemas.microsoft.com/office/powerpoint/2010/main" val="20225173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28600"/>
            <a:ext cx="2209800" cy="369332"/>
          </a:xfrm>
          <a:prstGeom prst="rect">
            <a:avLst/>
          </a:prstGeom>
          <a:noFill/>
        </p:spPr>
        <p:txBody>
          <a:bodyPr wrap="square" rtlCol="0">
            <a:spAutoFit/>
          </a:bodyPr>
          <a:lstStyle/>
          <a:p>
            <a:r>
              <a:rPr lang="en-US" b="1" dirty="0" err="1" smtClean="0"/>
              <a:t>Calcimimetic</a:t>
            </a:r>
            <a:r>
              <a:rPr lang="en-US" b="1" dirty="0" smtClean="0"/>
              <a:t> Agents</a:t>
            </a:r>
            <a:endParaRPr lang="en-US" b="1" dirty="0"/>
          </a:p>
        </p:txBody>
      </p:sp>
      <p:sp>
        <p:nvSpPr>
          <p:cNvPr id="3" name="TextBox 2"/>
          <p:cNvSpPr txBox="1"/>
          <p:nvPr/>
        </p:nvSpPr>
        <p:spPr>
          <a:xfrm>
            <a:off x="838200" y="685800"/>
            <a:ext cx="7696200" cy="630942"/>
          </a:xfrm>
          <a:prstGeom prst="rect">
            <a:avLst/>
          </a:prstGeom>
          <a:noFill/>
        </p:spPr>
        <p:txBody>
          <a:bodyPr wrap="square" rtlCol="0">
            <a:spAutoFit/>
          </a:bodyPr>
          <a:lstStyle/>
          <a:p>
            <a:pPr algn="ctr">
              <a:spcBef>
                <a:spcPts val="600"/>
              </a:spcBef>
            </a:pPr>
            <a:r>
              <a:rPr lang="en-US" dirty="0" smtClean="0"/>
              <a:t>Activate </a:t>
            </a:r>
            <a:r>
              <a:rPr lang="en-US" dirty="0" err="1" smtClean="0"/>
              <a:t>Ca</a:t>
            </a:r>
            <a:r>
              <a:rPr lang="en-US" dirty="0" smtClean="0"/>
              <a:t> –sensing receptors on PT glands  …  </a:t>
            </a:r>
            <a:r>
              <a:rPr lang="en-US" b="1" dirty="0">
                <a:solidFill>
                  <a:srgbClr val="FF0000"/>
                </a:solidFill>
              </a:rPr>
              <a:t>regulate  P</a:t>
            </a:r>
            <a:r>
              <a:rPr lang="en-US" b="1" dirty="0" smtClean="0">
                <a:solidFill>
                  <a:srgbClr val="FF0000"/>
                </a:solidFill>
              </a:rPr>
              <a:t>TH secretion</a:t>
            </a:r>
            <a:endParaRPr lang="en-US" dirty="0"/>
          </a:p>
          <a:p>
            <a:pPr algn="ctr">
              <a:spcBef>
                <a:spcPts val="600"/>
              </a:spcBef>
            </a:pPr>
            <a:r>
              <a:rPr lang="en-US" sz="1200" dirty="0" smtClean="0"/>
              <a:t>When activated, receptors become more sensitive to </a:t>
            </a:r>
            <a:r>
              <a:rPr lang="en-US" sz="1200" dirty="0" err="1" smtClean="0"/>
              <a:t>extracellullar</a:t>
            </a:r>
            <a:r>
              <a:rPr lang="en-US" sz="1200" dirty="0" smtClean="0"/>
              <a:t> C which binds &amp; inhibits PTH secretion</a:t>
            </a:r>
            <a:endParaRPr lang="en-US" sz="1200" dirty="0"/>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descr="Untitled-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589" y="1752600"/>
            <a:ext cx="4124325" cy="22383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1143000" y="2695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Box 7"/>
          <p:cNvSpPr txBox="1"/>
          <p:nvPr/>
        </p:nvSpPr>
        <p:spPr>
          <a:xfrm>
            <a:off x="685800" y="4267200"/>
            <a:ext cx="8229600" cy="1308050"/>
          </a:xfrm>
          <a:prstGeom prst="rect">
            <a:avLst/>
          </a:prstGeom>
          <a:noFill/>
        </p:spPr>
        <p:txBody>
          <a:bodyPr wrap="square" rtlCol="0">
            <a:spAutoFit/>
          </a:bodyPr>
          <a:lstStyle/>
          <a:p>
            <a:pPr marR="0" lvl="0">
              <a:spcBef>
                <a:spcPts val="0"/>
              </a:spcBef>
              <a:spcAft>
                <a:spcPts val="600"/>
              </a:spcAft>
              <a:tabLst>
                <a:tab pos="914400" algn="l"/>
              </a:tabLst>
            </a:pPr>
            <a:r>
              <a:rPr lang="en-US" b="1" dirty="0" err="1" smtClean="0">
                <a:latin typeface="+mj-lt"/>
                <a:ea typeface="Times New Roman"/>
              </a:rPr>
              <a:t>Sensipar</a:t>
            </a:r>
            <a:r>
              <a:rPr lang="en-US" b="1" dirty="0">
                <a:latin typeface="+mj-lt"/>
                <a:ea typeface="Times New Roman"/>
                <a:cs typeface="Arial"/>
                <a:sym typeface="Symbol"/>
              </a:rPr>
              <a:t></a:t>
            </a:r>
            <a:r>
              <a:rPr lang="en-US" b="1" dirty="0">
                <a:latin typeface="+mj-lt"/>
                <a:ea typeface="Times New Roman"/>
              </a:rPr>
              <a:t> (</a:t>
            </a:r>
            <a:r>
              <a:rPr lang="en-US" b="1" dirty="0" err="1">
                <a:latin typeface="+mj-lt"/>
                <a:ea typeface="Times New Roman"/>
              </a:rPr>
              <a:t>cinacalcet</a:t>
            </a:r>
            <a:r>
              <a:rPr lang="en-US" b="1" dirty="0">
                <a:latin typeface="+mj-lt"/>
                <a:ea typeface="Times New Roman"/>
              </a:rPr>
              <a:t>) </a:t>
            </a:r>
            <a:r>
              <a:rPr lang="en-US" b="1" dirty="0" smtClean="0">
                <a:latin typeface="+mj-lt"/>
                <a:ea typeface="Times New Roman"/>
              </a:rPr>
              <a:t>- PO</a:t>
            </a:r>
            <a:endParaRPr lang="en-US" sz="1200" dirty="0">
              <a:latin typeface="+mj-lt"/>
              <a:ea typeface="Times New Roman"/>
            </a:endParaRPr>
          </a:p>
          <a:p>
            <a:pPr marL="1709738" indent="-1252538"/>
            <a:r>
              <a:rPr lang="en-US" sz="1400" dirty="0" smtClean="0"/>
              <a:t>NO PTH released under </a:t>
            </a:r>
            <a:r>
              <a:rPr lang="en-US" sz="1400" dirty="0" err="1" smtClean="0"/>
              <a:t>hypoCa</a:t>
            </a:r>
            <a:r>
              <a:rPr lang="en-US" sz="1400" dirty="0" smtClean="0"/>
              <a:t> when </a:t>
            </a:r>
            <a:r>
              <a:rPr lang="en-US" sz="1400" dirty="0" smtClean="0">
                <a:solidFill>
                  <a:srgbClr val="FF0000"/>
                </a:solidFill>
              </a:rPr>
              <a:t>drug bound to receptors</a:t>
            </a:r>
          </a:p>
          <a:p>
            <a:pPr marL="1709738" indent="-1252538"/>
            <a:r>
              <a:rPr lang="en-US" sz="1400" dirty="0" smtClean="0"/>
              <a:t>Only approved in dialysis </a:t>
            </a:r>
            <a:r>
              <a:rPr lang="en-US" sz="1400" dirty="0" err="1" smtClean="0"/>
              <a:t>pts</a:t>
            </a:r>
            <a:r>
              <a:rPr lang="en-US" sz="1400" dirty="0" smtClean="0"/>
              <a:t> in </a:t>
            </a:r>
            <a:r>
              <a:rPr lang="en-US" sz="1400" dirty="0" smtClean="0">
                <a:solidFill>
                  <a:srgbClr val="FF0000"/>
                </a:solidFill>
              </a:rPr>
              <a:t>Stage 5 CKD </a:t>
            </a:r>
            <a:r>
              <a:rPr lang="en-US" sz="1400" dirty="0" smtClean="0"/>
              <a:t>(150-300 </a:t>
            </a:r>
            <a:r>
              <a:rPr lang="en-US" sz="1400" dirty="0" err="1" smtClean="0"/>
              <a:t>pg</a:t>
            </a:r>
            <a:r>
              <a:rPr lang="en-US" sz="1400" dirty="0" smtClean="0"/>
              <a:t>/ml)</a:t>
            </a:r>
          </a:p>
          <a:p>
            <a:pPr marL="1709738" indent="-1252538"/>
            <a:r>
              <a:rPr lang="en-US" sz="1400" dirty="0" smtClean="0"/>
              <a:t>Do Not start </a:t>
            </a:r>
            <a:r>
              <a:rPr lang="en-US" sz="1400" dirty="0" err="1" smtClean="0"/>
              <a:t>Tx</a:t>
            </a:r>
            <a:r>
              <a:rPr lang="en-US" sz="1400" dirty="0" smtClean="0"/>
              <a:t> if serum </a:t>
            </a:r>
            <a:r>
              <a:rPr lang="en-US" sz="1400" dirty="0" err="1" smtClean="0">
                <a:solidFill>
                  <a:srgbClr val="FF0000"/>
                </a:solidFill>
              </a:rPr>
              <a:t>Ca</a:t>
            </a:r>
            <a:r>
              <a:rPr lang="en-US" sz="1400" dirty="0" smtClean="0">
                <a:solidFill>
                  <a:srgbClr val="FF0000"/>
                </a:solidFill>
              </a:rPr>
              <a:t>  &lt; 8.4 mg/dl   </a:t>
            </a:r>
            <a:r>
              <a:rPr lang="en-US" sz="1400" dirty="0" smtClean="0"/>
              <a:t>…  due to </a:t>
            </a:r>
            <a:r>
              <a:rPr lang="en-US" sz="1400" dirty="0" err="1" smtClean="0"/>
              <a:t>hypoCa</a:t>
            </a:r>
            <a:r>
              <a:rPr lang="en-US" sz="1400" dirty="0" smtClean="0"/>
              <a:t>  …   seizure, </a:t>
            </a:r>
            <a:r>
              <a:rPr lang="en-US" sz="1400" dirty="0" err="1" smtClean="0"/>
              <a:t>tetany</a:t>
            </a:r>
            <a:r>
              <a:rPr lang="en-US" sz="1400" dirty="0" smtClean="0"/>
              <a:t>, convulsion, cramping</a:t>
            </a:r>
          </a:p>
          <a:p>
            <a:pPr marL="1709738" indent="-1252538"/>
            <a:r>
              <a:rPr lang="en-US" sz="1400" dirty="0" smtClean="0">
                <a:solidFill>
                  <a:srgbClr val="FF0000"/>
                </a:solidFill>
              </a:rPr>
              <a:t>Add on </a:t>
            </a:r>
            <a:r>
              <a:rPr lang="en-US" sz="1400" dirty="0" err="1" smtClean="0">
                <a:solidFill>
                  <a:srgbClr val="FF0000"/>
                </a:solidFill>
              </a:rPr>
              <a:t>Tx</a:t>
            </a:r>
            <a:r>
              <a:rPr lang="en-US" sz="1400" dirty="0" smtClean="0">
                <a:solidFill>
                  <a:srgbClr val="FF0000"/>
                </a:solidFill>
              </a:rPr>
              <a:t> </a:t>
            </a:r>
            <a:r>
              <a:rPr lang="en-US" sz="1400" dirty="0" smtClean="0"/>
              <a:t>with </a:t>
            </a:r>
            <a:r>
              <a:rPr lang="en-US" sz="1400" dirty="0" err="1" smtClean="0"/>
              <a:t>Vit</a:t>
            </a:r>
            <a:r>
              <a:rPr lang="en-US" sz="1400" dirty="0" smtClean="0"/>
              <a:t> D analogs</a:t>
            </a:r>
            <a:endParaRPr lang="en-US" sz="1400" dirty="0"/>
          </a:p>
        </p:txBody>
      </p:sp>
      <p:sp>
        <p:nvSpPr>
          <p:cNvPr id="9" name="TextBox 8"/>
          <p:cNvSpPr txBox="1"/>
          <p:nvPr/>
        </p:nvSpPr>
        <p:spPr>
          <a:xfrm>
            <a:off x="838200" y="6047169"/>
            <a:ext cx="7848600" cy="646331"/>
          </a:xfrm>
          <a:prstGeom prst="rect">
            <a:avLst/>
          </a:prstGeom>
          <a:noFill/>
        </p:spPr>
        <p:txBody>
          <a:bodyPr wrap="square" rtlCol="0">
            <a:spAutoFit/>
          </a:bodyPr>
          <a:lstStyle/>
          <a:p>
            <a:pPr algn="ctr"/>
            <a:r>
              <a:rPr lang="en-US" b="1" dirty="0" smtClean="0">
                <a:solidFill>
                  <a:srgbClr val="FF0000"/>
                </a:solidFill>
              </a:rPr>
              <a:t>Review Summary Approach to the Prevention &amp; Management of 2</a:t>
            </a:r>
            <a:r>
              <a:rPr lang="en-US" b="1" baseline="30000" dirty="0" smtClean="0">
                <a:solidFill>
                  <a:srgbClr val="FF0000"/>
                </a:solidFill>
              </a:rPr>
              <a:t>o</a:t>
            </a:r>
            <a:r>
              <a:rPr lang="en-US" b="1" dirty="0" smtClean="0">
                <a:solidFill>
                  <a:srgbClr val="FF0000"/>
                </a:solidFill>
              </a:rPr>
              <a:t> HPT</a:t>
            </a:r>
          </a:p>
          <a:p>
            <a:pPr algn="ctr"/>
            <a:r>
              <a:rPr lang="en-US" b="1" dirty="0" smtClean="0">
                <a:solidFill>
                  <a:srgbClr val="FF0000"/>
                </a:solidFill>
              </a:rPr>
              <a:t>GFR  &lt;  50-60 ml/min</a:t>
            </a:r>
            <a:endParaRPr lang="en-US" b="1" dirty="0">
              <a:solidFill>
                <a:srgbClr val="FF0000"/>
              </a:solidFill>
            </a:endParaRPr>
          </a:p>
        </p:txBody>
      </p:sp>
    </p:spTree>
    <p:extLst>
      <p:ext uri="{BB962C8B-B14F-4D97-AF65-F5344CB8AC3E}">
        <p14:creationId xmlns:p14="http://schemas.microsoft.com/office/powerpoint/2010/main" val="6565581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24200" y="227442"/>
            <a:ext cx="2438400" cy="369332"/>
          </a:xfrm>
          <a:prstGeom prst="rect">
            <a:avLst/>
          </a:prstGeom>
          <a:noFill/>
        </p:spPr>
        <p:txBody>
          <a:bodyPr wrap="square" rtlCol="0">
            <a:spAutoFit/>
          </a:bodyPr>
          <a:lstStyle/>
          <a:p>
            <a:pPr marL="457200" indent="-457200" algn="ctr">
              <a:spcBef>
                <a:spcPts val="500"/>
              </a:spcBef>
              <a:buFont typeface="Wingdings" pitchFamily="2" charset="2"/>
              <a:buChar char="q"/>
            </a:pPr>
            <a:r>
              <a:rPr lang="en-US" b="1" dirty="0" smtClean="0"/>
              <a:t>Hyperkalemia</a:t>
            </a:r>
            <a:endParaRPr lang="en-US" b="1" dirty="0"/>
          </a:p>
        </p:txBody>
      </p:sp>
      <p:sp>
        <p:nvSpPr>
          <p:cNvPr id="2" name="TextBox 1"/>
          <p:cNvSpPr txBox="1"/>
          <p:nvPr/>
        </p:nvSpPr>
        <p:spPr>
          <a:xfrm>
            <a:off x="609600" y="1066800"/>
            <a:ext cx="7848600" cy="646331"/>
          </a:xfrm>
          <a:prstGeom prst="rect">
            <a:avLst/>
          </a:prstGeom>
          <a:noFill/>
        </p:spPr>
        <p:txBody>
          <a:bodyPr wrap="square" rtlCol="0">
            <a:spAutoFit/>
          </a:bodyPr>
          <a:lstStyle/>
          <a:p>
            <a:r>
              <a:rPr lang="en-US" dirty="0" smtClean="0"/>
              <a:t>Renal K excretion ↓  …  </a:t>
            </a:r>
            <a:r>
              <a:rPr lang="en-US" sz="1400" dirty="0" smtClean="0"/>
              <a:t>redistribution of K into extracellular fluid due to metabolic acidosis</a:t>
            </a:r>
          </a:p>
          <a:p>
            <a:r>
              <a:rPr lang="en-US" dirty="0" err="1" smtClean="0"/>
              <a:t>Tx</a:t>
            </a:r>
            <a:r>
              <a:rPr lang="en-US" dirty="0" smtClean="0"/>
              <a:t> typically initiated when  </a:t>
            </a:r>
            <a:r>
              <a:rPr lang="en-US" dirty="0">
                <a:highlight>
                  <a:srgbClr val="FFFF00"/>
                </a:highlight>
                <a:latin typeface="Arial"/>
                <a:ea typeface="Times New Roman"/>
              </a:rPr>
              <a:t>K &gt;5.5 </a:t>
            </a:r>
            <a:r>
              <a:rPr lang="en-US" dirty="0" err="1">
                <a:highlight>
                  <a:srgbClr val="FFFF00"/>
                </a:highlight>
                <a:latin typeface="Arial"/>
                <a:ea typeface="Times New Roman"/>
              </a:rPr>
              <a:t>mEq</a:t>
            </a:r>
            <a:r>
              <a:rPr lang="en-US" dirty="0">
                <a:highlight>
                  <a:srgbClr val="FFFF00"/>
                </a:highlight>
                <a:latin typeface="Arial"/>
                <a:ea typeface="Times New Roman"/>
              </a:rPr>
              <a:t>/L</a:t>
            </a:r>
            <a:r>
              <a:rPr lang="en-US" dirty="0" smtClean="0"/>
              <a:t>   …   </a:t>
            </a:r>
            <a:r>
              <a:rPr lang="en-US" sz="1200" dirty="0" smtClean="0"/>
              <a:t>EKG changes typically occurs when  K &gt; 7 </a:t>
            </a:r>
            <a:r>
              <a:rPr lang="en-US" sz="1200" dirty="0" err="1" smtClean="0"/>
              <a:t>mEq</a:t>
            </a:r>
            <a:r>
              <a:rPr lang="en-US" sz="1200" dirty="0" smtClean="0"/>
              <a:t>/L</a:t>
            </a:r>
            <a:endParaRPr lang="en-US" sz="1200" dirty="0"/>
          </a:p>
        </p:txBody>
      </p:sp>
      <p:sp>
        <p:nvSpPr>
          <p:cNvPr id="4" name="TextBox 3"/>
          <p:cNvSpPr txBox="1"/>
          <p:nvPr/>
        </p:nvSpPr>
        <p:spPr>
          <a:xfrm>
            <a:off x="1219200" y="2820412"/>
            <a:ext cx="7010400" cy="3046988"/>
          </a:xfrm>
          <a:prstGeom prst="rect">
            <a:avLst/>
          </a:prstGeom>
          <a:noFill/>
        </p:spPr>
        <p:txBody>
          <a:bodyPr wrap="square" rtlCol="0">
            <a:spAutoFit/>
          </a:bodyPr>
          <a:lstStyle/>
          <a:p>
            <a:r>
              <a:rPr lang="en-US" sz="1400" dirty="0">
                <a:highlight>
                  <a:srgbClr val="FFFF00"/>
                </a:highlight>
                <a:latin typeface="Arial"/>
                <a:ea typeface="Times New Roman"/>
              </a:rPr>
              <a:t>Regular Insulin  </a:t>
            </a:r>
            <a:r>
              <a:rPr lang="en-US" dirty="0" smtClean="0"/>
              <a:t>…  </a:t>
            </a:r>
            <a:r>
              <a:rPr lang="en-US" sz="1400" dirty="0" smtClean="0"/>
              <a:t>IV ± 25-50 g of glucose </a:t>
            </a:r>
          </a:p>
          <a:p>
            <a:pPr indent="795338"/>
            <a:r>
              <a:rPr lang="en-US" sz="1200" dirty="0" smtClean="0"/>
              <a:t>Insulin shift extracellular K back into cell</a:t>
            </a:r>
          </a:p>
          <a:p>
            <a:pPr indent="795338"/>
            <a:r>
              <a:rPr lang="en-US" sz="1200" dirty="0" smtClean="0"/>
              <a:t>Insulin stimulates K uptake by skeletal muscle &amp; hepatic cells</a:t>
            </a:r>
          </a:p>
          <a:p>
            <a:pPr indent="795338"/>
            <a:r>
              <a:rPr lang="en-US" sz="1200" dirty="0" smtClean="0"/>
              <a:t>dextrose given to avoid hypoglycemia only</a:t>
            </a:r>
            <a:endParaRPr lang="en-US" sz="1200" dirty="0"/>
          </a:p>
          <a:p>
            <a:endParaRPr lang="en-US" sz="1200" dirty="0" smtClean="0"/>
          </a:p>
          <a:p>
            <a:r>
              <a:rPr lang="en-US" sz="1400" dirty="0">
                <a:highlight>
                  <a:srgbClr val="FFFF00"/>
                </a:highlight>
                <a:latin typeface="Arial"/>
                <a:ea typeface="Times New Roman"/>
              </a:rPr>
              <a:t>Na Polystyrene </a:t>
            </a:r>
            <a:r>
              <a:rPr lang="en-US" sz="1400" dirty="0" err="1">
                <a:highlight>
                  <a:srgbClr val="FFFF00"/>
                </a:highlight>
                <a:latin typeface="Arial"/>
                <a:ea typeface="Times New Roman"/>
              </a:rPr>
              <a:t>Sulfonate</a:t>
            </a:r>
            <a:r>
              <a:rPr lang="en-US" sz="1400" dirty="0">
                <a:highlight>
                  <a:srgbClr val="FFFF00"/>
                </a:highlight>
                <a:latin typeface="Arial"/>
                <a:ea typeface="Times New Roman"/>
              </a:rPr>
              <a:t> </a:t>
            </a:r>
            <a:r>
              <a:rPr lang="en-US" sz="1200" dirty="0"/>
              <a:t>(P</a:t>
            </a:r>
            <a:r>
              <a:rPr lang="en-US" sz="1200" dirty="0" smtClean="0"/>
              <a:t>O or enema)</a:t>
            </a:r>
          </a:p>
          <a:p>
            <a:pPr indent="804863"/>
            <a:r>
              <a:rPr lang="en-US" sz="1200" dirty="0"/>
              <a:t>Exchange Na for K in GI tract  …  direct effect on K level</a:t>
            </a:r>
          </a:p>
          <a:p>
            <a:pPr indent="804863"/>
            <a:r>
              <a:rPr lang="en-US" sz="1200" dirty="0"/>
              <a:t>Use as maintenance </a:t>
            </a:r>
            <a:r>
              <a:rPr lang="en-US" sz="1200" dirty="0" err="1" smtClean="0"/>
              <a:t>Tx</a:t>
            </a:r>
            <a:endParaRPr lang="en-US" sz="1200" dirty="0" smtClean="0"/>
          </a:p>
          <a:p>
            <a:pPr indent="804863"/>
            <a:endParaRPr lang="en-US" sz="1200" dirty="0"/>
          </a:p>
          <a:p>
            <a:r>
              <a:rPr lang="en-US" sz="1400" dirty="0" err="1">
                <a:highlight>
                  <a:srgbClr val="FFFF00"/>
                </a:highlight>
                <a:latin typeface="Arial"/>
                <a:ea typeface="Times New Roman"/>
              </a:rPr>
              <a:t>Ca</a:t>
            </a:r>
            <a:r>
              <a:rPr lang="en-US" sz="1400" dirty="0">
                <a:highlight>
                  <a:srgbClr val="FFFF00"/>
                </a:highlight>
                <a:latin typeface="Arial"/>
                <a:ea typeface="Times New Roman"/>
              </a:rPr>
              <a:t> </a:t>
            </a:r>
            <a:r>
              <a:rPr lang="en-US" sz="1400" dirty="0" err="1">
                <a:highlight>
                  <a:srgbClr val="FFFF00"/>
                </a:highlight>
                <a:latin typeface="Arial"/>
                <a:ea typeface="Times New Roman"/>
              </a:rPr>
              <a:t>Gluconate</a:t>
            </a:r>
            <a:r>
              <a:rPr lang="en-US" sz="1400" dirty="0">
                <a:highlight>
                  <a:srgbClr val="FFFF00"/>
                </a:highlight>
                <a:latin typeface="Arial"/>
                <a:ea typeface="Times New Roman"/>
              </a:rPr>
              <a:t> or </a:t>
            </a:r>
            <a:r>
              <a:rPr lang="en-US" sz="1400" dirty="0" err="1">
                <a:highlight>
                  <a:srgbClr val="FFFF00"/>
                </a:highlight>
                <a:latin typeface="Arial"/>
                <a:ea typeface="Times New Roman"/>
              </a:rPr>
              <a:t>Ca</a:t>
            </a:r>
            <a:r>
              <a:rPr lang="en-US" sz="1400" dirty="0">
                <a:highlight>
                  <a:srgbClr val="FFFF00"/>
                </a:highlight>
                <a:latin typeface="Arial"/>
                <a:ea typeface="Times New Roman"/>
              </a:rPr>
              <a:t> Chloride </a:t>
            </a:r>
            <a:r>
              <a:rPr lang="en-US" sz="1200" dirty="0" smtClean="0"/>
              <a:t>(IV)</a:t>
            </a:r>
          </a:p>
          <a:p>
            <a:pPr indent="804863"/>
            <a:r>
              <a:rPr lang="en-US" sz="1200" dirty="0"/>
              <a:t>Only indicated when EKG changes are present  …  Emergency with one time dose for acute </a:t>
            </a:r>
            <a:r>
              <a:rPr lang="en-US" sz="1200" dirty="0" err="1" smtClean="0"/>
              <a:t>Tx</a:t>
            </a:r>
            <a:endParaRPr lang="en-US" sz="1200" dirty="0" smtClean="0"/>
          </a:p>
          <a:p>
            <a:pPr indent="804863"/>
            <a:endParaRPr lang="en-US" sz="1200" dirty="0"/>
          </a:p>
          <a:p>
            <a:r>
              <a:rPr lang="en-US" sz="1400" dirty="0">
                <a:highlight>
                  <a:srgbClr val="FFFF00"/>
                </a:highlight>
                <a:latin typeface="Arial"/>
                <a:ea typeface="Times New Roman"/>
              </a:rPr>
              <a:t>Dialysis</a:t>
            </a:r>
          </a:p>
          <a:p>
            <a:pPr indent="804863"/>
            <a:r>
              <a:rPr lang="en-US" sz="1200" dirty="0" smtClean="0"/>
              <a:t>Low K dialysate  …  Hemodialysis most effective at removing K</a:t>
            </a:r>
          </a:p>
          <a:p>
            <a:pPr indent="804863"/>
            <a:r>
              <a:rPr lang="en-US" sz="1200" dirty="0" smtClean="0"/>
              <a:t>Short-time </a:t>
            </a:r>
            <a:r>
              <a:rPr lang="en-US" sz="1200" dirty="0" err="1" smtClean="0"/>
              <a:t>Tx</a:t>
            </a:r>
            <a:r>
              <a:rPr lang="en-US" sz="1200" dirty="0" smtClean="0"/>
              <a:t> for 1 – 2 days</a:t>
            </a:r>
            <a:endParaRPr lang="en-US" sz="1200" dirty="0"/>
          </a:p>
        </p:txBody>
      </p:sp>
      <p:sp>
        <p:nvSpPr>
          <p:cNvPr id="5" name="TextBox 4"/>
          <p:cNvSpPr txBox="1"/>
          <p:nvPr/>
        </p:nvSpPr>
        <p:spPr>
          <a:xfrm>
            <a:off x="3276600" y="2297668"/>
            <a:ext cx="2057400" cy="369332"/>
          </a:xfrm>
          <a:prstGeom prst="rect">
            <a:avLst/>
          </a:prstGeom>
          <a:noFill/>
        </p:spPr>
        <p:txBody>
          <a:bodyPr wrap="square" rtlCol="0">
            <a:spAutoFit/>
          </a:bodyPr>
          <a:lstStyle/>
          <a:p>
            <a:r>
              <a:rPr lang="en-US" b="1" dirty="0" err="1" smtClean="0"/>
              <a:t>Tx</a:t>
            </a:r>
            <a:r>
              <a:rPr lang="en-US" b="1" dirty="0" smtClean="0"/>
              <a:t> of </a:t>
            </a:r>
            <a:r>
              <a:rPr lang="en-US" b="1" dirty="0" err="1" smtClean="0"/>
              <a:t>HyperKalemia</a:t>
            </a:r>
            <a:endParaRPr lang="en-US" b="1" dirty="0"/>
          </a:p>
        </p:txBody>
      </p:sp>
    </p:spTree>
    <p:extLst>
      <p:ext uri="{BB962C8B-B14F-4D97-AF65-F5344CB8AC3E}">
        <p14:creationId xmlns:p14="http://schemas.microsoft.com/office/powerpoint/2010/main" val="12541230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0400" y="228600"/>
            <a:ext cx="2590800" cy="369332"/>
          </a:xfrm>
          <a:prstGeom prst="rect">
            <a:avLst/>
          </a:prstGeom>
          <a:noFill/>
        </p:spPr>
        <p:txBody>
          <a:bodyPr wrap="square" rtlCol="0">
            <a:spAutoFit/>
          </a:bodyPr>
          <a:lstStyle/>
          <a:p>
            <a:pPr marL="457200" indent="-457200">
              <a:spcBef>
                <a:spcPts val="500"/>
              </a:spcBef>
              <a:buFont typeface="Wingdings" pitchFamily="2" charset="2"/>
              <a:buChar char="q"/>
            </a:pPr>
            <a:r>
              <a:rPr lang="en-US" b="1" dirty="0" smtClean="0"/>
              <a:t>Metabolic Acidosis</a:t>
            </a:r>
            <a:endParaRPr lang="en-US" b="1" dirty="0"/>
          </a:p>
        </p:txBody>
      </p:sp>
      <p:pic>
        <p:nvPicPr>
          <p:cNvPr id="4098" name="Picture 2" descr="This diagram depicts a cross section of the left wall of a kidney proximal tubule. The wall is composed of two block-shaped cells arranged vertically one on top of each other. The lumen of the proximal tubule is to the left of the two cells. Yellow-colored urine is flowing through the lumen. There is a small strip of blue interstitial fluid to the right of the two cells. To the right of the interstitial fluid is a cross section of a blood vessel. A loop of chemical reactions is occurring in the diagram. Within the lumen of the proximal tubule, HCO three minus is combining with an H plus ion that enters the lumen from a proximal tubule cell. This reaction forms H two CO three. H two CO three then breaks into H two O and CO two, a reaction catalyzed by the enzyme carbonic anhydrase. The CO two then moves from the lumen of the proximal tubule into one of the proximal tubule cells. There, the reaction runs in reverse, with CO two combining with H two O to form H two CO three. The H two CO three then splits into H plus and HCO three minus. The H plus moves into the lumen, reinitiating the first step of the loop. The HCO three minus leaves the proximal tubule cell and enters the blood stre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6580" y="762000"/>
            <a:ext cx="584102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85800" y="4343400"/>
            <a:ext cx="7620000" cy="2246769"/>
          </a:xfrm>
          <a:prstGeom prst="rect">
            <a:avLst/>
          </a:prstGeom>
          <a:noFill/>
        </p:spPr>
        <p:txBody>
          <a:bodyPr wrap="square" rtlCol="0">
            <a:spAutoFit/>
          </a:bodyPr>
          <a:lstStyle/>
          <a:p>
            <a:r>
              <a:rPr lang="en-US" sz="1400" dirty="0" smtClean="0"/>
              <a:t>Principal </a:t>
            </a:r>
            <a:r>
              <a:rPr lang="en-US" sz="1400" dirty="0"/>
              <a:t>role of the kidneys in maintaining acid-base homeostasis is to </a:t>
            </a:r>
            <a:r>
              <a:rPr lang="en-US" sz="1400" dirty="0">
                <a:solidFill>
                  <a:srgbClr val="FF0000"/>
                </a:solidFill>
              </a:rPr>
              <a:t>regulate the concentration of bicarbonate in the </a:t>
            </a:r>
            <a:r>
              <a:rPr lang="en-US" sz="1400" dirty="0" smtClean="0">
                <a:solidFill>
                  <a:srgbClr val="FF0000"/>
                </a:solidFill>
              </a:rPr>
              <a:t>blood</a:t>
            </a:r>
          </a:p>
          <a:p>
            <a:endParaRPr lang="en-US" sz="1400" dirty="0" smtClean="0">
              <a:solidFill>
                <a:srgbClr val="FF0000"/>
              </a:solidFill>
            </a:endParaRPr>
          </a:p>
          <a:p>
            <a:r>
              <a:rPr lang="en-US" sz="1400" i="1" dirty="0" smtClean="0"/>
              <a:t>Tubular </a:t>
            </a:r>
            <a:r>
              <a:rPr lang="en-US" sz="1400" i="1" dirty="0"/>
              <a:t>cells are not permeable to bicarbonate; thus, bicarbonate </a:t>
            </a:r>
            <a:r>
              <a:rPr lang="en-US" sz="1400" i="1" dirty="0">
                <a:solidFill>
                  <a:srgbClr val="FF0000"/>
                </a:solidFill>
              </a:rPr>
              <a:t>is conserved </a:t>
            </a:r>
            <a:r>
              <a:rPr lang="en-US" sz="1400" i="1" dirty="0"/>
              <a:t>rather than </a:t>
            </a:r>
            <a:r>
              <a:rPr lang="en-US" sz="1400" i="1" dirty="0" smtClean="0"/>
              <a:t>reabsorbed</a:t>
            </a:r>
          </a:p>
          <a:p>
            <a:endParaRPr lang="en-US" sz="1400" dirty="0" smtClean="0"/>
          </a:p>
          <a:p>
            <a:r>
              <a:rPr lang="en-US" sz="1400" dirty="0" smtClean="0"/>
              <a:t>In </a:t>
            </a:r>
            <a:r>
              <a:rPr lang="en-US" sz="1400" dirty="0"/>
              <a:t>the diseased kidneys, there is a </a:t>
            </a:r>
            <a:r>
              <a:rPr lang="en-US" sz="1400" dirty="0">
                <a:solidFill>
                  <a:srgbClr val="FF0000"/>
                </a:solidFill>
              </a:rPr>
              <a:t>decrease in hydrogen ion </a:t>
            </a:r>
            <a:r>
              <a:rPr lang="en-US" sz="1400" dirty="0"/>
              <a:t>production and subsequent reduced </a:t>
            </a:r>
            <a:r>
              <a:rPr lang="en-US" sz="1400" dirty="0" err="1"/>
              <a:t>bicarb</a:t>
            </a:r>
            <a:r>
              <a:rPr lang="en-US" sz="1400" dirty="0"/>
              <a:t> </a:t>
            </a:r>
            <a:r>
              <a:rPr lang="en-US" sz="1400" dirty="0" smtClean="0"/>
              <a:t>absorption</a:t>
            </a:r>
          </a:p>
          <a:p>
            <a:endParaRPr lang="en-US" sz="1400" dirty="0" smtClean="0">
              <a:solidFill>
                <a:srgbClr val="FF0000"/>
              </a:solidFill>
            </a:endParaRPr>
          </a:p>
          <a:p>
            <a:r>
              <a:rPr lang="en-US" sz="1400" dirty="0" smtClean="0">
                <a:solidFill>
                  <a:srgbClr val="FF0000"/>
                </a:solidFill>
              </a:rPr>
              <a:t>Buffering</a:t>
            </a:r>
            <a:r>
              <a:rPr lang="en-US" sz="1400" dirty="0" smtClean="0"/>
              <a:t> </a:t>
            </a:r>
            <a:r>
              <a:rPr lang="en-US" sz="1400" dirty="0"/>
              <a:t>excess H+ ions may be accomplished by the release of calcium and phosphorus from bone, thereby worsening bone disease</a:t>
            </a:r>
            <a:endParaRPr lang="en-US" sz="1400" dirty="0" smtClean="0"/>
          </a:p>
        </p:txBody>
      </p:sp>
    </p:spTree>
    <p:extLst>
      <p:ext uri="{BB962C8B-B14F-4D97-AF65-F5344CB8AC3E}">
        <p14:creationId xmlns:p14="http://schemas.microsoft.com/office/powerpoint/2010/main" val="12541230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392668"/>
            <a:ext cx="2590800" cy="369332"/>
          </a:xfrm>
          <a:prstGeom prst="rect">
            <a:avLst/>
          </a:prstGeom>
          <a:noFill/>
        </p:spPr>
        <p:txBody>
          <a:bodyPr wrap="square" rtlCol="0">
            <a:spAutoFit/>
          </a:bodyPr>
          <a:lstStyle/>
          <a:p>
            <a:r>
              <a:rPr lang="en-US" b="1" dirty="0" err="1" smtClean="0"/>
              <a:t>Tx</a:t>
            </a:r>
            <a:r>
              <a:rPr lang="en-US" b="1" dirty="0" smtClean="0"/>
              <a:t> of Metabolic Acidosis</a:t>
            </a:r>
            <a:endParaRPr lang="en-US" b="1" dirty="0"/>
          </a:p>
        </p:txBody>
      </p:sp>
      <p:sp>
        <p:nvSpPr>
          <p:cNvPr id="5" name="TextBox 4"/>
          <p:cNvSpPr txBox="1"/>
          <p:nvPr/>
        </p:nvSpPr>
        <p:spPr>
          <a:xfrm>
            <a:off x="914400" y="1371600"/>
            <a:ext cx="6781800" cy="1754326"/>
          </a:xfrm>
          <a:prstGeom prst="rect">
            <a:avLst/>
          </a:prstGeom>
          <a:noFill/>
        </p:spPr>
        <p:txBody>
          <a:bodyPr wrap="square" rtlCol="0">
            <a:spAutoFit/>
          </a:bodyPr>
          <a:lstStyle/>
          <a:p>
            <a:pPr algn="ctr"/>
            <a:r>
              <a:rPr lang="en-US" b="1" dirty="0" smtClean="0">
                <a:solidFill>
                  <a:srgbClr val="FF0000"/>
                </a:solidFill>
              </a:rPr>
              <a:t>Bicarbonate replacement when </a:t>
            </a:r>
            <a:r>
              <a:rPr lang="en-US" b="1" dirty="0" err="1" smtClean="0">
                <a:solidFill>
                  <a:srgbClr val="FF0000"/>
                </a:solidFill>
              </a:rPr>
              <a:t>bicarb</a:t>
            </a:r>
            <a:r>
              <a:rPr lang="en-US" b="1" dirty="0" smtClean="0">
                <a:solidFill>
                  <a:srgbClr val="FF0000"/>
                </a:solidFill>
              </a:rPr>
              <a:t> level &lt; 20</a:t>
            </a:r>
          </a:p>
          <a:p>
            <a:endParaRPr lang="en-US" dirty="0"/>
          </a:p>
          <a:p>
            <a:pPr algn="ctr"/>
            <a:r>
              <a:rPr lang="en-US" dirty="0" smtClean="0"/>
              <a:t>Na Bicarbonate tablets</a:t>
            </a:r>
          </a:p>
          <a:p>
            <a:pPr algn="ctr"/>
            <a:r>
              <a:rPr lang="en-US" dirty="0" err="1" smtClean="0"/>
              <a:t>Bicitra</a:t>
            </a:r>
            <a:r>
              <a:rPr lang="en-US" dirty="0" smtClean="0"/>
              <a:t> oral liquid (Na citrate + Citric acid)</a:t>
            </a:r>
          </a:p>
          <a:p>
            <a:pPr algn="ctr"/>
            <a:endParaRPr lang="en-US" dirty="0"/>
          </a:p>
          <a:p>
            <a:pPr algn="ctr"/>
            <a:r>
              <a:rPr lang="en-US" dirty="0" smtClean="0"/>
              <a:t>Doses:  bid or </a:t>
            </a:r>
            <a:r>
              <a:rPr lang="en-US" dirty="0" err="1" smtClean="0"/>
              <a:t>tid</a:t>
            </a:r>
            <a:endParaRPr lang="en-US" dirty="0"/>
          </a:p>
        </p:txBody>
      </p:sp>
    </p:spTree>
    <p:extLst>
      <p:ext uri="{BB962C8B-B14F-4D97-AF65-F5344CB8AC3E}">
        <p14:creationId xmlns:p14="http://schemas.microsoft.com/office/powerpoint/2010/main" val="11220932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95600" y="260011"/>
            <a:ext cx="2895600" cy="369332"/>
          </a:xfrm>
          <a:prstGeom prst="rect">
            <a:avLst/>
          </a:prstGeom>
          <a:noFill/>
        </p:spPr>
        <p:txBody>
          <a:bodyPr wrap="square" rtlCol="0">
            <a:spAutoFit/>
          </a:bodyPr>
          <a:lstStyle/>
          <a:p>
            <a:pPr marL="457200" indent="-457200">
              <a:spcBef>
                <a:spcPts val="500"/>
              </a:spcBef>
              <a:buFont typeface="Wingdings" pitchFamily="2" charset="2"/>
              <a:buChar char="q"/>
            </a:pPr>
            <a:r>
              <a:rPr lang="en-US" b="1" dirty="0" smtClean="0"/>
              <a:t>Vitamin </a:t>
            </a:r>
            <a:r>
              <a:rPr lang="en-US" b="1" dirty="0"/>
              <a:t>Replacement</a:t>
            </a:r>
          </a:p>
        </p:txBody>
      </p:sp>
      <p:sp>
        <p:nvSpPr>
          <p:cNvPr id="2" name="TextBox 1"/>
          <p:cNvSpPr txBox="1"/>
          <p:nvPr/>
        </p:nvSpPr>
        <p:spPr>
          <a:xfrm>
            <a:off x="723900" y="1143000"/>
            <a:ext cx="7239000" cy="2308324"/>
          </a:xfrm>
          <a:prstGeom prst="rect">
            <a:avLst/>
          </a:prstGeom>
          <a:noFill/>
        </p:spPr>
        <p:txBody>
          <a:bodyPr wrap="square" rtlCol="0">
            <a:spAutoFit/>
          </a:bodyPr>
          <a:lstStyle/>
          <a:p>
            <a:pPr algn="ctr"/>
            <a:r>
              <a:rPr lang="en-US" b="1" dirty="0" smtClean="0">
                <a:solidFill>
                  <a:srgbClr val="FF0000"/>
                </a:solidFill>
              </a:rPr>
              <a:t>More commonly used for dialysis </a:t>
            </a:r>
            <a:r>
              <a:rPr lang="en-US" b="1" dirty="0" err="1" smtClean="0">
                <a:solidFill>
                  <a:srgbClr val="FF0000"/>
                </a:solidFill>
              </a:rPr>
              <a:t>pts</a:t>
            </a:r>
            <a:endParaRPr lang="en-US" b="1" dirty="0" smtClean="0">
              <a:solidFill>
                <a:srgbClr val="FF0000"/>
              </a:solidFill>
            </a:endParaRPr>
          </a:p>
          <a:p>
            <a:endParaRPr lang="en-US" dirty="0"/>
          </a:p>
          <a:p>
            <a:pPr algn="ctr"/>
            <a:r>
              <a:rPr lang="en-US" dirty="0" smtClean="0"/>
              <a:t>Water-soluble vitamins:    B complex &amp; C</a:t>
            </a:r>
          </a:p>
          <a:p>
            <a:pPr algn="ctr"/>
            <a:r>
              <a:rPr lang="en-US" dirty="0" smtClean="0"/>
              <a:t>Fat-soluble vitamins:  ADEK  …  not dialyzable  …  </a:t>
            </a:r>
            <a:r>
              <a:rPr lang="en-US" dirty="0" smtClean="0">
                <a:solidFill>
                  <a:srgbClr val="FF0000"/>
                </a:solidFill>
              </a:rPr>
              <a:t>AVOID in </a:t>
            </a:r>
            <a:r>
              <a:rPr lang="en-US" dirty="0" err="1" smtClean="0">
                <a:solidFill>
                  <a:srgbClr val="FF0000"/>
                </a:solidFill>
              </a:rPr>
              <a:t>pts</a:t>
            </a:r>
            <a:r>
              <a:rPr lang="en-US" dirty="0" smtClean="0">
                <a:solidFill>
                  <a:srgbClr val="FF0000"/>
                </a:solidFill>
              </a:rPr>
              <a:t> on dialysis</a:t>
            </a:r>
          </a:p>
          <a:p>
            <a:pPr algn="ctr"/>
            <a:endParaRPr lang="en-US" dirty="0"/>
          </a:p>
          <a:p>
            <a:pPr algn="ctr"/>
            <a:r>
              <a:rPr lang="en-US" dirty="0" err="1" smtClean="0"/>
              <a:t>Nephrocap</a:t>
            </a:r>
            <a:endParaRPr lang="en-US" dirty="0" smtClean="0"/>
          </a:p>
          <a:p>
            <a:pPr algn="ctr"/>
            <a:r>
              <a:rPr lang="en-US" dirty="0" smtClean="0"/>
              <a:t>Renal Multivitamin Formula</a:t>
            </a:r>
          </a:p>
          <a:p>
            <a:pPr algn="ctr"/>
            <a:r>
              <a:rPr lang="en-US" dirty="0" err="1" smtClean="0"/>
              <a:t>Nephrovite</a:t>
            </a:r>
            <a:endParaRPr lang="en-US" dirty="0"/>
          </a:p>
        </p:txBody>
      </p:sp>
    </p:spTree>
    <p:extLst>
      <p:ext uri="{BB962C8B-B14F-4D97-AF65-F5344CB8AC3E}">
        <p14:creationId xmlns:p14="http://schemas.microsoft.com/office/powerpoint/2010/main" val="1254123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0400" y="152400"/>
            <a:ext cx="2438400" cy="369332"/>
          </a:xfrm>
          <a:prstGeom prst="rect">
            <a:avLst/>
          </a:prstGeom>
          <a:noFill/>
        </p:spPr>
        <p:txBody>
          <a:bodyPr wrap="square" rtlCol="0">
            <a:spAutoFit/>
          </a:bodyPr>
          <a:lstStyle/>
          <a:p>
            <a:pPr marL="457200" indent="-457200" algn="ctr">
              <a:spcBef>
                <a:spcPts val="500"/>
              </a:spcBef>
              <a:buFont typeface="Wingdings" pitchFamily="2" charset="2"/>
              <a:buChar char="q"/>
            </a:pPr>
            <a:r>
              <a:rPr lang="en-US" b="1" dirty="0" smtClean="0"/>
              <a:t>Definition </a:t>
            </a:r>
            <a:r>
              <a:rPr lang="en-US" b="1" dirty="0"/>
              <a:t>of </a:t>
            </a:r>
            <a:r>
              <a:rPr lang="en-US" b="1" dirty="0" smtClean="0"/>
              <a:t>CKD</a:t>
            </a:r>
            <a:endParaRPr lang="en-US" b="1" dirty="0"/>
          </a:p>
        </p:txBody>
      </p:sp>
      <p:sp>
        <p:nvSpPr>
          <p:cNvPr id="4" name="TextBox 3"/>
          <p:cNvSpPr txBox="1"/>
          <p:nvPr/>
        </p:nvSpPr>
        <p:spPr>
          <a:xfrm>
            <a:off x="609600" y="914400"/>
            <a:ext cx="8229600" cy="1200329"/>
          </a:xfrm>
          <a:prstGeom prst="rect">
            <a:avLst/>
          </a:prstGeom>
          <a:noFill/>
        </p:spPr>
        <p:txBody>
          <a:bodyPr wrap="square" rtlCol="0">
            <a:spAutoFit/>
          </a:bodyPr>
          <a:lstStyle/>
          <a:p>
            <a:r>
              <a:rPr lang="en-US" b="1" dirty="0" smtClean="0"/>
              <a:t>CKD is defined as</a:t>
            </a:r>
            <a:r>
              <a:rPr lang="en-US" dirty="0" smtClean="0"/>
              <a:t>:</a:t>
            </a:r>
          </a:p>
          <a:p>
            <a:r>
              <a:rPr lang="en-US" dirty="0" smtClean="0"/>
              <a:t>            </a:t>
            </a:r>
            <a:r>
              <a:rPr lang="en-US" b="1" dirty="0" smtClean="0">
                <a:solidFill>
                  <a:srgbClr val="FF0000"/>
                </a:solidFill>
              </a:rPr>
              <a:t> Structural </a:t>
            </a:r>
            <a:r>
              <a:rPr lang="en-US" dirty="0" smtClean="0"/>
              <a:t>– pathophysiological change with blood or protein in urine      </a:t>
            </a:r>
            <a:r>
              <a:rPr lang="en-US" b="1" dirty="0" smtClean="0">
                <a:solidFill>
                  <a:srgbClr val="FF0000"/>
                </a:solidFill>
              </a:rPr>
              <a:t>OR</a:t>
            </a:r>
          </a:p>
          <a:p>
            <a:r>
              <a:rPr lang="en-US" dirty="0" smtClean="0"/>
              <a:t>             </a:t>
            </a:r>
            <a:r>
              <a:rPr lang="en-US" b="1" dirty="0" smtClean="0">
                <a:solidFill>
                  <a:srgbClr val="FF0000"/>
                </a:solidFill>
              </a:rPr>
              <a:t>Functional</a:t>
            </a:r>
            <a:r>
              <a:rPr lang="en-US" dirty="0" smtClean="0"/>
              <a:t> – reduction in GFR &lt; 60 ml/min/1.73 m2</a:t>
            </a:r>
          </a:p>
          <a:p>
            <a:r>
              <a:rPr lang="en-US" dirty="0" smtClean="0"/>
              <a:t>             Damage to the kidneys for </a:t>
            </a:r>
            <a:r>
              <a:rPr lang="en-US" dirty="0" smtClean="0">
                <a:solidFill>
                  <a:srgbClr val="FF0000"/>
                </a:solidFill>
              </a:rPr>
              <a:t>at least 3 months</a:t>
            </a:r>
            <a:endParaRPr lang="en-US" dirty="0">
              <a:solidFill>
                <a:srgbClr val="FF0000"/>
              </a:solidFill>
            </a:endParaRPr>
          </a:p>
        </p:txBody>
      </p:sp>
      <p:sp>
        <p:nvSpPr>
          <p:cNvPr id="5" name="TextBox 4"/>
          <p:cNvSpPr txBox="1"/>
          <p:nvPr/>
        </p:nvSpPr>
        <p:spPr>
          <a:xfrm>
            <a:off x="609600" y="2819400"/>
            <a:ext cx="8229600" cy="2585323"/>
          </a:xfrm>
          <a:prstGeom prst="rect">
            <a:avLst/>
          </a:prstGeom>
          <a:noFill/>
        </p:spPr>
        <p:txBody>
          <a:bodyPr wrap="square" rtlCol="0">
            <a:spAutoFit/>
          </a:bodyPr>
          <a:lstStyle/>
          <a:p>
            <a:r>
              <a:rPr lang="en-US" b="1" dirty="0" smtClean="0"/>
              <a:t>Organizations &amp; Foundations</a:t>
            </a:r>
            <a:r>
              <a:rPr lang="en-US" dirty="0" smtClean="0"/>
              <a:t>:</a:t>
            </a:r>
          </a:p>
          <a:p>
            <a:endParaRPr lang="en-US" dirty="0" smtClean="0"/>
          </a:p>
          <a:p>
            <a:pPr marL="1778000" indent="-1778000"/>
            <a:r>
              <a:rPr lang="en-US" dirty="0"/>
              <a:t> </a:t>
            </a:r>
            <a:r>
              <a:rPr lang="en-US" dirty="0" smtClean="0"/>
              <a:t>     </a:t>
            </a:r>
            <a:r>
              <a:rPr lang="en-US" b="1" dirty="0" smtClean="0">
                <a:solidFill>
                  <a:srgbClr val="FF0000"/>
                </a:solidFill>
              </a:rPr>
              <a:t>NKF – K/DOQI</a:t>
            </a:r>
            <a:r>
              <a:rPr lang="en-US" dirty="0" smtClean="0"/>
              <a:t>:   guidelines for the basis for continuous care &amp; therapy throughout CKD – </a:t>
            </a:r>
            <a:r>
              <a:rPr lang="en-US" dirty="0" smtClean="0">
                <a:solidFill>
                  <a:srgbClr val="FF0000"/>
                </a:solidFill>
              </a:rPr>
              <a:t>Group that developed the CKD classification system</a:t>
            </a:r>
            <a:r>
              <a:rPr lang="en-US" dirty="0" smtClean="0"/>
              <a:t> – for TX of </a:t>
            </a:r>
            <a:r>
              <a:rPr lang="en-US" dirty="0" err="1" smtClean="0">
                <a:solidFill>
                  <a:srgbClr val="FF0000"/>
                </a:solidFill>
              </a:rPr>
              <a:t>pts</a:t>
            </a:r>
            <a:r>
              <a:rPr lang="en-US" dirty="0" smtClean="0">
                <a:solidFill>
                  <a:srgbClr val="FF0000"/>
                </a:solidFill>
              </a:rPr>
              <a:t> on dialysis</a:t>
            </a:r>
          </a:p>
          <a:p>
            <a:endParaRPr lang="en-US" dirty="0"/>
          </a:p>
          <a:p>
            <a:pPr marL="1150938" indent="-1150938"/>
            <a:r>
              <a:rPr lang="en-US" dirty="0" smtClean="0"/>
              <a:t>      </a:t>
            </a:r>
            <a:r>
              <a:rPr lang="en-US" b="1" dirty="0" smtClean="0">
                <a:solidFill>
                  <a:srgbClr val="FF0000"/>
                </a:solidFill>
              </a:rPr>
              <a:t>KDIGO</a:t>
            </a:r>
            <a:r>
              <a:rPr lang="en-US" dirty="0" smtClean="0"/>
              <a:t>:  to improve the care &amp; outcomes of CKD thru promoting coordination, collaboration and integration of initiatives to develop and implement clinical practices guidelines – for TX of </a:t>
            </a:r>
            <a:r>
              <a:rPr lang="en-US" dirty="0" err="1" smtClean="0"/>
              <a:t>pts</a:t>
            </a:r>
            <a:r>
              <a:rPr lang="en-US" dirty="0" smtClean="0"/>
              <a:t> </a:t>
            </a:r>
            <a:r>
              <a:rPr lang="en-US" dirty="0" smtClean="0">
                <a:solidFill>
                  <a:srgbClr val="FF0000"/>
                </a:solidFill>
              </a:rPr>
              <a:t>before or delay dialysis</a:t>
            </a:r>
            <a:endParaRPr lang="en-US" dirty="0">
              <a:solidFill>
                <a:srgbClr val="FF0000"/>
              </a:solidFill>
            </a:endParaRPr>
          </a:p>
        </p:txBody>
      </p:sp>
    </p:spTree>
    <p:extLst>
      <p:ext uri="{BB962C8B-B14F-4D97-AF65-F5344CB8AC3E}">
        <p14:creationId xmlns:p14="http://schemas.microsoft.com/office/powerpoint/2010/main" val="1254123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29000" y="152400"/>
            <a:ext cx="2209800" cy="369332"/>
          </a:xfrm>
          <a:prstGeom prst="rect">
            <a:avLst/>
          </a:prstGeom>
          <a:noFill/>
        </p:spPr>
        <p:txBody>
          <a:bodyPr wrap="square" rtlCol="0">
            <a:spAutoFit/>
          </a:bodyPr>
          <a:lstStyle/>
          <a:p>
            <a:pPr marL="457200" indent="-457200">
              <a:spcBef>
                <a:spcPts val="500"/>
              </a:spcBef>
              <a:buFont typeface="Wingdings" pitchFamily="2" charset="2"/>
              <a:buChar char="q"/>
            </a:pPr>
            <a:r>
              <a:rPr lang="en-US" b="1" dirty="0" smtClean="0"/>
              <a:t>Stages </a:t>
            </a:r>
            <a:r>
              <a:rPr lang="en-US" b="1" dirty="0"/>
              <a:t>of </a:t>
            </a:r>
            <a:r>
              <a:rPr lang="en-US" b="1" dirty="0" smtClean="0"/>
              <a:t>CKD</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2806642386"/>
              </p:ext>
            </p:extLst>
          </p:nvPr>
        </p:nvGraphicFramePr>
        <p:xfrm>
          <a:off x="609600" y="1745903"/>
          <a:ext cx="8153401" cy="3008312"/>
        </p:xfrm>
        <a:graphic>
          <a:graphicData uri="http://schemas.openxmlformats.org/drawingml/2006/table">
            <a:tbl>
              <a:tblPr/>
              <a:tblGrid>
                <a:gridCol w="609600"/>
                <a:gridCol w="1752600"/>
                <a:gridCol w="1600200"/>
                <a:gridCol w="2209800"/>
                <a:gridCol w="1981201"/>
              </a:tblGrid>
              <a:tr h="607019">
                <a:tc>
                  <a:txBody>
                    <a:bodyPr/>
                    <a:lstStyle/>
                    <a:p>
                      <a:pPr marL="0" marR="0" algn="ctr">
                        <a:spcBef>
                          <a:spcPts val="0"/>
                        </a:spcBef>
                        <a:spcAft>
                          <a:spcPts val="0"/>
                        </a:spcAft>
                      </a:pPr>
                      <a:r>
                        <a:rPr lang="en-US" sz="1100" b="1" dirty="0">
                          <a:effectLst/>
                          <a:latin typeface="Arial"/>
                          <a:ea typeface="Times New Roman"/>
                        </a:rPr>
                        <a:t>Stage</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effectLst/>
                          <a:latin typeface="Arial"/>
                          <a:ea typeface="Times New Roman"/>
                        </a:rPr>
                        <a:t>Description</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effectLst/>
                          <a:latin typeface="Arial"/>
                          <a:ea typeface="Times New Roman"/>
                        </a:rPr>
                        <a:t>GFR (ml/min/1.73m</a:t>
                      </a:r>
                      <a:r>
                        <a:rPr lang="en-US" sz="1100" b="1" baseline="30000">
                          <a:effectLst/>
                          <a:latin typeface="Arial"/>
                          <a:ea typeface="Times New Roman"/>
                        </a:rPr>
                        <a:t>2</a:t>
                      </a:r>
                      <a:r>
                        <a:rPr lang="en-US" sz="1100" b="1">
                          <a:effectLst/>
                          <a:latin typeface="Arial"/>
                          <a:ea typeface="Times New Roman"/>
                        </a:rPr>
                        <a:t>)</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effectLst/>
                          <a:latin typeface="Arial"/>
                          <a:ea typeface="Times New Roman"/>
                        </a:rPr>
                        <a:t>Detection, Evaluation and Management</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effectLst/>
                          <a:latin typeface="Arial"/>
                          <a:ea typeface="Times New Roman"/>
                        </a:rPr>
                        <a:t>No. of cases (millions)</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6293">
                <a:tc>
                  <a:txBody>
                    <a:bodyPr/>
                    <a:lstStyle/>
                    <a:p>
                      <a:pPr marL="0" marR="0" algn="ctr">
                        <a:spcBef>
                          <a:spcPts val="0"/>
                        </a:spcBef>
                        <a:spcAft>
                          <a:spcPts val="0"/>
                        </a:spcAft>
                      </a:pPr>
                      <a:r>
                        <a:rPr lang="en-US" sz="1100">
                          <a:effectLst/>
                          <a:latin typeface="Arial"/>
                          <a:ea typeface="Times New Roman"/>
                        </a:rPr>
                        <a:t>1</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Arial"/>
                          <a:ea typeface="Times New Roman"/>
                        </a:rPr>
                        <a:t>Kidney damage with normal or </a:t>
                      </a:r>
                      <a:r>
                        <a:rPr lang="en-US" sz="1100" dirty="0" smtClean="0">
                          <a:effectLst/>
                          <a:latin typeface="Arial"/>
                          <a:ea typeface="Times New Roman"/>
                          <a:cs typeface="Arial"/>
                          <a:sym typeface="Symbol"/>
                        </a:rPr>
                        <a:t></a:t>
                      </a:r>
                      <a:r>
                        <a:rPr lang="en-US" sz="1100" dirty="0" smtClean="0">
                          <a:effectLst/>
                          <a:latin typeface="Arial"/>
                          <a:ea typeface="Times New Roman"/>
                        </a:rPr>
                        <a:t> </a:t>
                      </a:r>
                      <a:r>
                        <a:rPr lang="en-US" sz="1100" dirty="0">
                          <a:effectLst/>
                          <a:latin typeface="Arial"/>
                          <a:ea typeface="Times New Roman"/>
                        </a:rPr>
                        <a:t>GFR</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Arial"/>
                          <a:ea typeface="Times New Roman"/>
                        </a:rPr>
                        <a:t>&gt;90 ml/min</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effectLst/>
                          <a:latin typeface="Arial"/>
                          <a:ea typeface="Times New Roman"/>
                        </a:rPr>
                        <a:t>Diagnosis and treat to slow progression</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effectLst/>
                          <a:latin typeface="Arial"/>
                          <a:ea typeface="Times New Roman"/>
                        </a:rPr>
                        <a:t>3.6 (1.8% US population)</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ctr">
                        <a:spcBef>
                          <a:spcPts val="0"/>
                        </a:spcBef>
                        <a:spcAft>
                          <a:spcPts val="0"/>
                        </a:spcAft>
                      </a:pPr>
                      <a:r>
                        <a:rPr lang="en-US" sz="1100">
                          <a:effectLst/>
                          <a:latin typeface="Arial"/>
                          <a:ea typeface="Times New Roman"/>
                        </a:rPr>
                        <a:t>2</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effectLst/>
                          <a:latin typeface="Arial"/>
                          <a:ea typeface="Times New Roman"/>
                        </a:rPr>
                        <a:t>Kidney damage with </a:t>
                      </a:r>
                      <a:r>
                        <a:rPr lang="en-US" sz="1100" b="1">
                          <a:effectLst/>
                          <a:latin typeface="Arial"/>
                          <a:ea typeface="Times New Roman"/>
                        </a:rPr>
                        <a:t>mild </a:t>
                      </a:r>
                      <a:r>
                        <a:rPr lang="en-US" sz="1100">
                          <a:effectLst/>
                          <a:latin typeface="Arial"/>
                          <a:ea typeface="Times New Roman"/>
                          <a:cs typeface="Arial"/>
                          <a:sym typeface="Symbol"/>
                        </a:rPr>
                        <a:t></a:t>
                      </a:r>
                      <a:r>
                        <a:rPr lang="en-US" sz="1100">
                          <a:effectLst/>
                          <a:latin typeface="Arial"/>
                          <a:ea typeface="Times New Roman"/>
                        </a:rPr>
                        <a:t> GFR</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Arial"/>
                          <a:ea typeface="Times New Roman"/>
                        </a:rPr>
                        <a:t>60-90 ml/min</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Arial"/>
                          <a:ea typeface="Times New Roman"/>
                        </a:rPr>
                        <a:t>Estimate progression</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effectLst/>
                          <a:latin typeface="Arial"/>
                          <a:ea typeface="Times New Roman"/>
                        </a:rPr>
                        <a:t>6.5</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ctr">
                        <a:spcBef>
                          <a:spcPts val="0"/>
                        </a:spcBef>
                        <a:spcAft>
                          <a:spcPts val="0"/>
                        </a:spcAft>
                      </a:pPr>
                      <a:r>
                        <a:rPr lang="en-US" sz="1100">
                          <a:effectLst/>
                          <a:latin typeface="Arial"/>
                          <a:ea typeface="Times New Roman"/>
                        </a:rPr>
                        <a:t>3</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effectLst/>
                          <a:latin typeface="Arial"/>
                          <a:ea typeface="Times New Roman"/>
                        </a:rPr>
                        <a:t>Moderate</a:t>
                      </a:r>
                      <a:r>
                        <a:rPr lang="en-US" sz="1100">
                          <a:effectLst/>
                          <a:latin typeface="Arial"/>
                          <a:ea typeface="Times New Roman"/>
                        </a:rPr>
                        <a:t> </a:t>
                      </a:r>
                      <a:r>
                        <a:rPr lang="en-US" sz="1100">
                          <a:effectLst/>
                          <a:latin typeface="Arial"/>
                          <a:ea typeface="Times New Roman"/>
                          <a:cs typeface="Arial"/>
                          <a:sym typeface="Symbol"/>
                        </a:rPr>
                        <a:t></a:t>
                      </a:r>
                      <a:r>
                        <a:rPr lang="en-US" sz="1100">
                          <a:effectLst/>
                          <a:latin typeface="Arial"/>
                          <a:ea typeface="Times New Roman"/>
                        </a:rPr>
                        <a:t> GFR </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Arial"/>
                          <a:ea typeface="Times New Roman"/>
                        </a:rPr>
                        <a:t>30-60 ml/min</a:t>
                      </a:r>
                      <a:endParaRPr lang="en-US" sz="1000" dirty="0">
                        <a:effectLst/>
                        <a:latin typeface="Times New Roman"/>
                        <a:ea typeface="Times New Roman"/>
                      </a:endParaRPr>
                    </a:p>
                    <a:p>
                      <a:pPr marL="0" marR="0" algn="ctr">
                        <a:spcBef>
                          <a:spcPts val="0"/>
                        </a:spcBef>
                        <a:spcAft>
                          <a:spcPts val="0"/>
                        </a:spcAft>
                      </a:pPr>
                      <a:r>
                        <a:rPr lang="en-US" sz="1100" dirty="0">
                          <a:effectLst/>
                          <a:latin typeface="Arial"/>
                          <a:ea typeface="Times New Roman"/>
                        </a:rPr>
                        <a:t> </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Arial"/>
                          <a:ea typeface="Times New Roman"/>
                        </a:rPr>
                        <a:t>Evaluate and treat complications</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effectLst/>
                          <a:latin typeface="Arial"/>
                          <a:ea typeface="Times New Roman"/>
                        </a:rPr>
                        <a:t>15.5 (7.7% US population)</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9600">
                <a:tc>
                  <a:txBody>
                    <a:bodyPr/>
                    <a:lstStyle/>
                    <a:p>
                      <a:pPr marL="0" marR="0" algn="ctr">
                        <a:spcBef>
                          <a:spcPts val="0"/>
                        </a:spcBef>
                        <a:spcAft>
                          <a:spcPts val="0"/>
                        </a:spcAft>
                      </a:pPr>
                      <a:r>
                        <a:rPr lang="en-US" sz="1100">
                          <a:effectLst/>
                          <a:latin typeface="Arial"/>
                          <a:ea typeface="Times New Roman"/>
                        </a:rPr>
                        <a:t>4</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effectLst/>
                          <a:latin typeface="Arial"/>
                          <a:ea typeface="Times New Roman"/>
                        </a:rPr>
                        <a:t>Severe</a:t>
                      </a:r>
                      <a:r>
                        <a:rPr lang="en-US" sz="1100" dirty="0">
                          <a:effectLst/>
                          <a:latin typeface="Arial"/>
                          <a:ea typeface="Times New Roman"/>
                        </a:rPr>
                        <a:t> </a:t>
                      </a:r>
                      <a:r>
                        <a:rPr lang="en-US" sz="1100" dirty="0">
                          <a:effectLst/>
                          <a:latin typeface="Arial"/>
                          <a:ea typeface="Times New Roman"/>
                          <a:cs typeface="Arial"/>
                          <a:sym typeface="Symbol"/>
                        </a:rPr>
                        <a:t></a:t>
                      </a:r>
                      <a:r>
                        <a:rPr lang="en-US" sz="1100" dirty="0">
                          <a:effectLst/>
                          <a:latin typeface="Arial"/>
                          <a:ea typeface="Times New Roman"/>
                        </a:rPr>
                        <a:t> GFR</a:t>
                      </a:r>
                      <a:endParaRPr lang="en-US" sz="1000" dirty="0">
                        <a:effectLst/>
                        <a:latin typeface="Times New Roman"/>
                        <a:ea typeface="Times New Roman"/>
                      </a:endParaRPr>
                    </a:p>
                    <a:p>
                      <a:pPr marL="0" marR="0" algn="ctr">
                        <a:spcBef>
                          <a:spcPts val="0"/>
                        </a:spcBef>
                        <a:spcAft>
                          <a:spcPts val="0"/>
                        </a:spcAft>
                      </a:pPr>
                      <a:r>
                        <a:rPr lang="en-US" sz="1100" dirty="0">
                          <a:effectLst/>
                          <a:latin typeface="Arial"/>
                          <a:ea typeface="Times New Roman"/>
                        </a:rPr>
                        <a:t> </a:t>
                      </a:r>
                      <a:endParaRPr lang="en-US" sz="1000" dirty="0">
                        <a:effectLst/>
                        <a:latin typeface="Times New Roman"/>
                        <a:ea typeface="Times New Roman"/>
                      </a:endParaRPr>
                    </a:p>
                    <a:p>
                      <a:pPr marL="0" marR="0" algn="ctr">
                        <a:spcBef>
                          <a:spcPts val="0"/>
                        </a:spcBef>
                        <a:spcAft>
                          <a:spcPts val="0"/>
                        </a:spcAft>
                      </a:pPr>
                      <a:r>
                        <a:rPr lang="en-US" sz="1100" dirty="0">
                          <a:effectLst/>
                          <a:latin typeface="Arial"/>
                          <a:ea typeface="Times New Roman"/>
                        </a:rPr>
                        <a:t> </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effectLst/>
                          <a:latin typeface="Arial"/>
                          <a:ea typeface="Times New Roman"/>
                        </a:rPr>
                        <a:t>15-30 ml/min</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Arial"/>
                          <a:ea typeface="Times New Roman"/>
                        </a:rPr>
                        <a:t>Referral to nephrologist and consideration for renal replacement therapy</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Arial"/>
                          <a:ea typeface="Times New Roman"/>
                        </a:rPr>
                        <a:t>0.7</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a:txBody>
                    <a:bodyPr/>
                    <a:lstStyle/>
                    <a:p>
                      <a:pPr marL="0" marR="0" algn="ctr">
                        <a:spcBef>
                          <a:spcPts val="0"/>
                        </a:spcBef>
                        <a:spcAft>
                          <a:spcPts val="0"/>
                        </a:spcAft>
                      </a:pPr>
                      <a:r>
                        <a:rPr lang="en-US" sz="1100" dirty="0">
                          <a:effectLst/>
                          <a:latin typeface="Arial"/>
                          <a:ea typeface="Times New Roman"/>
                        </a:rPr>
                        <a:t>5</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effectLst/>
                          <a:latin typeface="Arial"/>
                          <a:ea typeface="Times New Roman"/>
                        </a:rPr>
                        <a:t>Kidney Failure (ESRD)</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Arial"/>
                          <a:ea typeface="Times New Roman"/>
                        </a:rPr>
                        <a:t>&lt;15ml/min</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effectLst/>
                          <a:latin typeface="Arial"/>
                          <a:ea typeface="Times New Roman"/>
                        </a:rPr>
                        <a:t>Renal replacement therapy</a:t>
                      </a:r>
                      <a:endParaRPr lang="en-US" sz="10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Arial"/>
                          <a:ea typeface="Times New Roman"/>
                        </a:rPr>
                        <a:t>0.5*</a:t>
                      </a:r>
                      <a:endParaRPr lang="en-US" sz="10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300163" y="24844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2057400" y="838200"/>
            <a:ext cx="5410200" cy="461665"/>
          </a:xfrm>
          <a:prstGeom prst="rect">
            <a:avLst/>
          </a:prstGeom>
          <a:noFill/>
        </p:spPr>
        <p:txBody>
          <a:bodyPr wrap="square" rtlCol="0">
            <a:spAutoFit/>
          </a:bodyPr>
          <a:lstStyle/>
          <a:p>
            <a:r>
              <a:rPr lang="en-US" sz="2400" b="1" dirty="0" smtClean="0"/>
              <a:t>By MDRD4 equation – K/DOQI guidelines</a:t>
            </a:r>
            <a:endParaRPr lang="en-US" sz="2400" b="1" dirty="0"/>
          </a:p>
        </p:txBody>
      </p:sp>
    </p:spTree>
    <p:extLst>
      <p:ext uri="{BB962C8B-B14F-4D97-AF65-F5344CB8AC3E}">
        <p14:creationId xmlns:p14="http://schemas.microsoft.com/office/powerpoint/2010/main" val="1254123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28800" y="152400"/>
            <a:ext cx="5334000" cy="369332"/>
          </a:xfrm>
          <a:prstGeom prst="rect">
            <a:avLst/>
          </a:prstGeom>
          <a:noFill/>
        </p:spPr>
        <p:txBody>
          <a:bodyPr wrap="square" rtlCol="0">
            <a:spAutoFit/>
          </a:bodyPr>
          <a:lstStyle/>
          <a:p>
            <a:pPr marL="457200" indent="-457200">
              <a:spcBef>
                <a:spcPts val="500"/>
              </a:spcBef>
              <a:buFont typeface="Wingdings" pitchFamily="2" charset="2"/>
              <a:buChar char="q"/>
            </a:pPr>
            <a:r>
              <a:rPr lang="en-US" b="1" dirty="0" smtClean="0"/>
              <a:t>Pathophysiology </a:t>
            </a:r>
            <a:r>
              <a:rPr lang="en-US" b="1" dirty="0"/>
              <a:t>of Progression of Renal </a:t>
            </a:r>
            <a:r>
              <a:rPr lang="en-US" b="1" dirty="0" smtClean="0"/>
              <a:t>Disease</a:t>
            </a:r>
            <a:endParaRPr lang="en-US" b="1"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1" descr="http://www.accesspharmacy.com/loadBinary.aspx?name=dipi7&amp;filename=%09dipi7_c046f001.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92075" y="762000"/>
            <a:ext cx="8359849" cy="571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4552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54123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57600" y="152400"/>
            <a:ext cx="1701800" cy="369332"/>
          </a:xfrm>
          <a:prstGeom prst="rect">
            <a:avLst/>
          </a:prstGeom>
          <a:noFill/>
        </p:spPr>
        <p:txBody>
          <a:bodyPr wrap="square" rtlCol="0">
            <a:spAutoFit/>
          </a:bodyPr>
          <a:lstStyle/>
          <a:p>
            <a:pPr marL="457200" indent="-457200">
              <a:spcBef>
                <a:spcPts val="500"/>
              </a:spcBef>
              <a:buFont typeface="Wingdings" pitchFamily="2" charset="2"/>
              <a:buChar char="q"/>
            </a:pPr>
            <a:r>
              <a:rPr lang="en-US" b="1" dirty="0" smtClean="0"/>
              <a:t>Prognosis</a:t>
            </a:r>
            <a:endParaRPr lang="en-US" b="1" dirty="0"/>
          </a:p>
        </p:txBody>
      </p:sp>
      <p:sp>
        <p:nvSpPr>
          <p:cNvPr id="5" name="Rectangle 4"/>
          <p:cNvSpPr/>
          <p:nvPr/>
        </p:nvSpPr>
        <p:spPr>
          <a:xfrm>
            <a:off x="762000" y="1066800"/>
            <a:ext cx="7924800" cy="2585323"/>
          </a:xfrm>
          <a:prstGeom prst="rect">
            <a:avLst/>
          </a:prstGeom>
        </p:spPr>
        <p:txBody>
          <a:bodyPr wrap="square">
            <a:spAutoFit/>
          </a:bodyPr>
          <a:lstStyle/>
          <a:p>
            <a:pPr marL="342900" marR="0" lvl="0" indent="-342900">
              <a:spcBef>
                <a:spcPts val="0"/>
              </a:spcBef>
              <a:spcAft>
                <a:spcPts val="0"/>
              </a:spcAft>
              <a:buFont typeface="Symbol"/>
              <a:buChar char=""/>
              <a:tabLst>
                <a:tab pos="685800" algn="l"/>
              </a:tabLst>
            </a:pPr>
            <a:r>
              <a:rPr lang="en-US" dirty="0">
                <a:latin typeface="Arial"/>
                <a:ea typeface="Times New Roman"/>
              </a:rPr>
              <a:t>Loss of renal function typically proceeds </a:t>
            </a:r>
            <a:r>
              <a:rPr lang="en-US" dirty="0">
                <a:highlight>
                  <a:srgbClr val="FFFF00"/>
                </a:highlight>
                <a:latin typeface="Arial"/>
                <a:ea typeface="Times New Roman"/>
              </a:rPr>
              <a:t>slowly</a:t>
            </a:r>
            <a:r>
              <a:rPr lang="en-US" dirty="0">
                <a:latin typeface="Arial"/>
                <a:ea typeface="Times New Roman"/>
              </a:rPr>
              <a:t> and is </a:t>
            </a:r>
            <a:r>
              <a:rPr lang="en-US" dirty="0" smtClean="0">
                <a:highlight>
                  <a:srgbClr val="FFFF00"/>
                </a:highlight>
                <a:latin typeface="Arial"/>
                <a:ea typeface="Times New Roman"/>
              </a:rPr>
              <a:t>irreversible</a:t>
            </a:r>
          </a:p>
          <a:p>
            <a:pPr marR="0" lvl="0">
              <a:spcBef>
                <a:spcPts val="0"/>
              </a:spcBef>
              <a:spcAft>
                <a:spcPts val="0"/>
              </a:spcAft>
              <a:tabLst>
                <a:tab pos="685800" algn="l"/>
              </a:tabLst>
            </a:pPr>
            <a:endParaRPr lang="en-US" sz="1200" dirty="0">
              <a:latin typeface="Times New Roman"/>
              <a:ea typeface="Times New Roman"/>
            </a:endParaRPr>
          </a:p>
          <a:p>
            <a:pPr marL="342900" marR="0" lvl="0" indent="-342900">
              <a:spcBef>
                <a:spcPts val="0"/>
              </a:spcBef>
              <a:spcAft>
                <a:spcPts val="0"/>
              </a:spcAft>
              <a:buFont typeface="Symbol"/>
              <a:buChar char=""/>
              <a:tabLst>
                <a:tab pos="685800" algn="l"/>
              </a:tabLst>
            </a:pPr>
            <a:r>
              <a:rPr lang="en-US" dirty="0">
                <a:latin typeface="Arial"/>
                <a:ea typeface="Times New Roman"/>
              </a:rPr>
              <a:t>Normal loss of GFR with </a:t>
            </a:r>
            <a:r>
              <a:rPr lang="en-US" dirty="0">
                <a:highlight>
                  <a:srgbClr val="FFFF00"/>
                </a:highlight>
                <a:latin typeface="Arial"/>
                <a:ea typeface="Times New Roman"/>
              </a:rPr>
              <a:t>aging is 0.5-1.0 </a:t>
            </a:r>
            <a:r>
              <a:rPr lang="en-US" dirty="0" smtClean="0">
                <a:highlight>
                  <a:srgbClr val="FFFF00"/>
                </a:highlight>
                <a:latin typeface="Arial"/>
                <a:ea typeface="Times New Roman"/>
              </a:rPr>
              <a:t>ml/minute/year</a:t>
            </a:r>
          </a:p>
          <a:p>
            <a:pPr marR="0" lvl="0">
              <a:spcBef>
                <a:spcPts val="0"/>
              </a:spcBef>
              <a:spcAft>
                <a:spcPts val="0"/>
              </a:spcAft>
              <a:tabLst>
                <a:tab pos="685800" algn="l"/>
              </a:tabLst>
            </a:pPr>
            <a:endParaRPr lang="en-US" sz="1200" dirty="0">
              <a:latin typeface="Times New Roman"/>
              <a:ea typeface="Times New Roman"/>
            </a:endParaRPr>
          </a:p>
          <a:p>
            <a:pPr marL="342900" marR="0" lvl="0" indent="-342900">
              <a:spcBef>
                <a:spcPts val="0"/>
              </a:spcBef>
              <a:spcAft>
                <a:spcPts val="0"/>
              </a:spcAft>
              <a:buFont typeface="Symbol"/>
              <a:buChar char=""/>
              <a:tabLst>
                <a:tab pos="685800" algn="l"/>
              </a:tabLst>
            </a:pPr>
            <a:r>
              <a:rPr lang="en-US" dirty="0">
                <a:highlight>
                  <a:srgbClr val="FFFF00"/>
                </a:highlight>
                <a:latin typeface="Arial"/>
                <a:ea typeface="Times New Roman"/>
              </a:rPr>
              <a:t>Presence of </a:t>
            </a:r>
            <a:r>
              <a:rPr lang="en-US" dirty="0" err="1">
                <a:highlight>
                  <a:srgbClr val="FFFF00"/>
                </a:highlight>
                <a:latin typeface="Arial"/>
                <a:ea typeface="Times New Roman"/>
              </a:rPr>
              <a:t>microalbuminuria</a:t>
            </a:r>
            <a:r>
              <a:rPr lang="en-US" dirty="0">
                <a:highlight>
                  <a:srgbClr val="FFFF00"/>
                </a:highlight>
                <a:latin typeface="Arial"/>
                <a:ea typeface="Times New Roman"/>
              </a:rPr>
              <a:t> is a high prognostic factor for cardiovascular </a:t>
            </a:r>
            <a:r>
              <a:rPr lang="en-US" dirty="0" smtClean="0">
                <a:highlight>
                  <a:srgbClr val="FFFF00"/>
                </a:highlight>
                <a:latin typeface="Arial"/>
                <a:ea typeface="Times New Roman"/>
              </a:rPr>
              <a:t>disease</a:t>
            </a:r>
          </a:p>
          <a:p>
            <a:pPr marR="0" lvl="0">
              <a:spcBef>
                <a:spcPts val="0"/>
              </a:spcBef>
              <a:spcAft>
                <a:spcPts val="0"/>
              </a:spcAft>
              <a:tabLst>
                <a:tab pos="685800" algn="l"/>
              </a:tabLst>
            </a:pPr>
            <a:endParaRPr lang="en-US" sz="1200" dirty="0">
              <a:latin typeface="Times New Roman"/>
              <a:ea typeface="Times New Roman"/>
            </a:endParaRPr>
          </a:p>
          <a:p>
            <a:pPr marL="342900" marR="0" lvl="0" indent="-342900">
              <a:spcBef>
                <a:spcPts val="0"/>
              </a:spcBef>
              <a:spcAft>
                <a:spcPts val="0"/>
              </a:spcAft>
              <a:buFont typeface="Symbol"/>
              <a:buChar char=""/>
              <a:tabLst>
                <a:tab pos="685800" algn="l"/>
              </a:tabLst>
            </a:pPr>
            <a:r>
              <a:rPr lang="en-US" dirty="0">
                <a:latin typeface="Arial"/>
                <a:ea typeface="Times New Roman"/>
              </a:rPr>
              <a:t>Long-term prognosis depends not only on controlling the </a:t>
            </a:r>
            <a:r>
              <a:rPr lang="en-US" dirty="0">
                <a:highlight>
                  <a:srgbClr val="FFFF00"/>
                </a:highlight>
                <a:latin typeface="Arial"/>
                <a:ea typeface="Times New Roman"/>
              </a:rPr>
              <a:t>rate of progression of kidney disease</a:t>
            </a:r>
            <a:r>
              <a:rPr lang="en-US" dirty="0">
                <a:latin typeface="Arial"/>
                <a:ea typeface="Times New Roman"/>
              </a:rPr>
              <a:t> but also on controlling </a:t>
            </a:r>
            <a:r>
              <a:rPr lang="en-US" dirty="0">
                <a:highlight>
                  <a:srgbClr val="FFFF00"/>
                </a:highlight>
                <a:latin typeface="Arial"/>
                <a:ea typeface="Times New Roman"/>
              </a:rPr>
              <a:t>cardiovascular risk factors</a:t>
            </a:r>
          </a:p>
        </p:txBody>
      </p:sp>
    </p:spTree>
    <p:extLst>
      <p:ext uri="{BB962C8B-B14F-4D97-AF65-F5344CB8AC3E}">
        <p14:creationId xmlns:p14="http://schemas.microsoft.com/office/powerpoint/2010/main" val="1254123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90800" y="152400"/>
            <a:ext cx="3962400" cy="369332"/>
          </a:xfrm>
          <a:prstGeom prst="rect">
            <a:avLst/>
          </a:prstGeom>
          <a:noFill/>
        </p:spPr>
        <p:txBody>
          <a:bodyPr wrap="square" rtlCol="0">
            <a:spAutoFit/>
          </a:bodyPr>
          <a:lstStyle/>
          <a:p>
            <a:pPr marL="457200" indent="-457200">
              <a:spcBef>
                <a:spcPts val="500"/>
              </a:spcBef>
              <a:buFont typeface="Wingdings" pitchFamily="2" charset="2"/>
              <a:buChar char="q"/>
            </a:pPr>
            <a:r>
              <a:rPr lang="en-US" b="1" dirty="0" smtClean="0"/>
              <a:t>Causes </a:t>
            </a:r>
            <a:r>
              <a:rPr lang="en-US" b="1" dirty="0"/>
              <a:t>of Death in ESRD </a:t>
            </a:r>
            <a:r>
              <a:rPr lang="en-US" b="1" dirty="0" smtClean="0"/>
              <a:t>Patients</a:t>
            </a:r>
            <a:endParaRPr lang="en-US" b="1" dirty="0"/>
          </a:p>
        </p:txBody>
      </p:sp>
      <p:sp>
        <p:nvSpPr>
          <p:cNvPr id="4" name="Rectangle 3"/>
          <p:cNvSpPr/>
          <p:nvPr/>
        </p:nvSpPr>
        <p:spPr>
          <a:xfrm>
            <a:off x="1143000" y="1143000"/>
            <a:ext cx="7239000" cy="1231106"/>
          </a:xfrm>
          <a:prstGeom prst="rect">
            <a:avLst/>
          </a:prstGeom>
        </p:spPr>
        <p:txBody>
          <a:bodyPr wrap="square">
            <a:spAutoFit/>
          </a:bodyPr>
          <a:lstStyle/>
          <a:p>
            <a:pPr marL="342900" marR="0" lvl="0" indent="-342900">
              <a:spcBef>
                <a:spcPts val="600"/>
              </a:spcBef>
              <a:spcAft>
                <a:spcPts val="600"/>
              </a:spcAft>
              <a:buFont typeface="+mj-lt"/>
              <a:buAutoNum type="arabicPeriod"/>
              <a:tabLst>
                <a:tab pos="457200" algn="l"/>
              </a:tabLst>
            </a:pPr>
            <a:r>
              <a:rPr lang="en-US" dirty="0">
                <a:highlight>
                  <a:srgbClr val="FFFF00"/>
                </a:highlight>
                <a:latin typeface="Arial"/>
                <a:ea typeface="Times New Roman"/>
              </a:rPr>
              <a:t>Left ventricular hypertrophy due to many years of fluid retention</a:t>
            </a:r>
            <a:r>
              <a:rPr lang="en-US" dirty="0" smtClean="0">
                <a:highlight>
                  <a:srgbClr val="FFFF00"/>
                </a:highlight>
                <a:latin typeface="Arial"/>
                <a:ea typeface="Times New Roman"/>
              </a:rPr>
              <a:t>)</a:t>
            </a:r>
            <a:endParaRPr lang="en-US" sz="1200" dirty="0">
              <a:latin typeface="Times New Roman"/>
              <a:ea typeface="Times New Roman"/>
            </a:endParaRPr>
          </a:p>
          <a:p>
            <a:pPr marL="342900" marR="0" lvl="0" indent="-342900">
              <a:spcBef>
                <a:spcPts val="600"/>
              </a:spcBef>
              <a:spcAft>
                <a:spcPts val="600"/>
              </a:spcAft>
              <a:buFont typeface="+mj-lt"/>
              <a:buAutoNum type="arabicPeriod"/>
              <a:tabLst>
                <a:tab pos="457200" algn="l"/>
              </a:tabLst>
            </a:pPr>
            <a:r>
              <a:rPr lang="en-US" dirty="0">
                <a:highlight>
                  <a:srgbClr val="FFFF00"/>
                </a:highlight>
                <a:latin typeface="Arial"/>
                <a:ea typeface="Times New Roman"/>
              </a:rPr>
              <a:t>Infection 15% due to dialysis procedure</a:t>
            </a:r>
            <a:endParaRPr lang="en-US" sz="1200" dirty="0">
              <a:latin typeface="Times New Roman"/>
              <a:ea typeface="Times New Roman"/>
            </a:endParaRPr>
          </a:p>
          <a:p>
            <a:pPr marL="342900" marR="0" lvl="0" indent="-342900">
              <a:spcBef>
                <a:spcPts val="600"/>
              </a:spcBef>
              <a:spcAft>
                <a:spcPts val="600"/>
              </a:spcAft>
              <a:buFont typeface="+mj-lt"/>
              <a:buAutoNum type="arabicPeriod"/>
              <a:tabLst>
                <a:tab pos="457200" algn="l"/>
              </a:tabLst>
            </a:pPr>
            <a:r>
              <a:rPr lang="en-US" dirty="0">
                <a:latin typeface="Arial"/>
                <a:ea typeface="Times New Roman"/>
              </a:rPr>
              <a:t>cerebrovascular disease 6% - strokes</a:t>
            </a:r>
            <a:endParaRPr lang="en-US" sz="1200" dirty="0">
              <a:effectLst/>
              <a:latin typeface="Times New Roman"/>
              <a:ea typeface="Times New Roman"/>
            </a:endParaRPr>
          </a:p>
        </p:txBody>
      </p:sp>
    </p:spTree>
    <p:extLst>
      <p:ext uri="{BB962C8B-B14F-4D97-AF65-F5344CB8AC3E}">
        <p14:creationId xmlns:p14="http://schemas.microsoft.com/office/powerpoint/2010/main" val="1254123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24200" y="152400"/>
            <a:ext cx="2667000" cy="369332"/>
          </a:xfrm>
          <a:prstGeom prst="rect">
            <a:avLst/>
          </a:prstGeom>
          <a:noFill/>
        </p:spPr>
        <p:txBody>
          <a:bodyPr wrap="square" rtlCol="0">
            <a:spAutoFit/>
          </a:bodyPr>
          <a:lstStyle/>
          <a:p>
            <a:pPr marL="457200" indent="-457200">
              <a:spcBef>
                <a:spcPts val="500"/>
              </a:spcBef>
              <a:buFont typeface="Wingdings" pitchFamily="2" charset="2"/>
              <a:buChar char="q"/>
            </a:pPr>
            <a:r>
              <a:rPr lang="en-US" b="1" dirty="0" smtClean="0"/>
              <a:t>Prevention </a:t>
            </a:r>
            <a:r>
              <a:rPr lang="en-US" b="1" dirty="0"/>
              <a:t>of </a:t>
            </a:r>
            <a:r>
              <a:rPr lang="en-US" b="1" dirty="0" smtClean="0"/>
              <a:t>CKD</a:t>
            </a:r>
            <a:endParaRPr lang="en-US" b="1" dirty="0"/>
          </a:p>
        </p:txBody>
      </p:sp>
      <p:sp>
        <p:nvSpPr>
          <p:cNvPr id="4" name="Rectangle 3"/>
          <p:cNvSpPr/>
          <p:nvPr/>
        </p:nvSpPr>
        <p:spPr>
          <a:xfrm>
            <a:off x="2286000" y="1066800"/>
            <a:ext cx="4572000" cy="2585323"/>
          </a:xfrm>
          <a:prstGeom prst="rect">
            <a:avLst/>
          </a:prstGeom>
        </p:spPr>
        <p:txBody>
          <a:bodyPr>
            <a:spAutoFit/>
          </a:bodyPr>
          <a:lstStyle/>
          <a:p>
            <a:pPr marL="742950" marR="0" lvl="1" indent="-285750">
              <a:spcBef>
                <a:spcPts val="0"/>
              </a:spcBef>
              <a:spcAft>
                <a:spcPts val="0"/>
              </a:spcAft>
              <a:buFont typeface="Symbol"/>
              <a:buChar char=""/>
              <a:tabLst>
                <a:tab pos="685800" algn="l"/>
              </a:tabLst>
            </a:pPr>
            <a:r>
              <a:rPr lang="en-US" dirty="0">
                <a:latin typeface="Arial"/>
                <a:ea typeface="Times New Roman"/>
              </a:rPr>
              <a:t>Reduce </a:t>
            </a:r>
            <a:r>
              <a:rPr lang="en-US" dirty="0">
                <a:highlight>
                  <a:srgbClr val="FFFF00"/>
                </a:highlight>
                <a:latin typeface="Arial"/>
                <a:ea typeface="Times New Roman"/>
              </a:rPr>
              <a:t>proteinuria</a:t>
            </a:r>
            <a:endParaRPr lang="en-US" sz="1200" dirty="0">
              <a:latin typeface="Times New Roman"/>
              <a:ea typeface="Times New Roman"/>
            </a:endParaRPr>
          </a:p>
          <a:p>
            <a:r>
              <a:rPr lang="en-US" dirty="0">
                <a:latin typeface="Arial"/>
                <a:ea typeface="Times New Roman"/>
              </a:rPr>
              <a:t> </a:t>
            </a:r>
            <a:endParaRPr lang="en-US" sz="1200" dirty="0">
              <a:latin typeface="Times New Roman"/>
              <a:ea typeface="Times New Roman"/>
            </a:endParaRPr>
          </a:p>
          <a:p>
            <a:pPr marL="742950" marR="0" lvl="1" indent="-285750">
              <a:spcBef>
                <a:spcPts val="0"/>
              </a:spcBef>
              <a:spcAft>
                <a:spcPts val="0"/>
              </a:spcAft>
              <a:buFont typeface="Symbol"/>
              <a:buChar char=""/>
              <a:tabLst>
                <a:tab pos="685800" algn="l"/>
              </a:tabLst>
            </a:pPr>
            <a:r>
              <a:rPr lang="en-US" dirty="0">
                <a:latin typeface="Arial"/>
                <a:ea typeface="Times New Roman"/>
              </a:rPr>
              <a:t>Control </a:t>
            </a:r>
            <a:r>
              <a:rPr lang="en-US" dirty="0">
                <a:highlight>
                  <a:srgbClr val="FFFF00"/>
                </a:highlight>
                <a:latin typeface="Arial"/>
                <a:ea typeface="Times New Roman"/>
              </a:rPr>
              <a:t>blood pressure</a:t>
            </a:r>
            <a:endParaRPr lang="en-US" sz="1200" dirty="0">
              <a:latin typeface="Times New Roman"/>
              <a:ea typeface="Times New Roman"/>
            </a:endParaRPr>
          </a:p>
          <a:p>
            <a:r>
              <a:rPr lang="en-US" dirty="0">
                <a:latin typeface="Arial"/>
                <a:ea typeface="Times New Roman"/>
              </a:rPr>
              <a:t> </a:t>
            </a:r>
            <a:endParaRPr lang="en-US" sz="1200" dirty="0">
              <a:latin typeface="Times New Roman"/>
              <a:ea typeface="Times New Roman"/>
            </a:endParaRPr>
          </a:p>
          <a:p>
            <a:pPr marL="742950" marR="0" lvl="1" indent="-285750">
              <a:spcBef>
                <a:spcPts val="0"/>
              </a:spcBef>
              <a:spcAft>
                <a:spcPts val="0"/>
              </a:spcAft>
              <a:buFont typeface="Symbol"/>
              <a:buChar char=""/>
              <a:tabLst>
                <a:tab pos="685800" algn="l"/>
              </a:tabLst>
            </a:pPr>
            <a:r>
              <a:rPr lang="en-US" dirty="0">
                <a:latin typeface="Arial"/>
                <a:ea typeface="Times New Roman"/>
              </a:rPr>
              <a:t>Intensive </a:t>
            </a:r>
            <a:r>
              <a:rPr lang="en-US" dirty="0">
                <a:highlight>
                  <a:srgbClr val="FFFF00"/>
                </a:highlight>
                <a:latin typeface="Arial"/>
                <a:ea typeface="Times New Roman"/>
              </a:rPr>
              <a:t>blood glucose</a:t>
            </a:r>
            <a:r>
              <a:rPr lang="en-US" dirty="0">
                <a:latin typeface="Arial"/>
                <a:ea typeface="Times New Roman"/>
              </a:rPr>
              <a:t> control</a:t>
            </a:r>
            <a:endParaRPr lang="en-US" sz="1200" dirty="0">
              <a:latin typeface="Times New Roman"/>
              <a:ea typeface="Times New Roman"/>
            </a:endParaRPr>
          </a:p>
          <a:p>
            <a:r>
              <a:rPr lang="en-US" dirty="0">
                <a:latin typeface="Arial"/>
                <a:ea typeface="Times New Roman"/>
              </a:rPr>
              <a:t> </a:t>
            </a:r>
            <a:endParaRPr lang="en-US" sz="1200" dirty="0">
              <a:latin typeface="Times New Roman"/>
              <a:ea typeface="Times New Roman"/>
            </a:endParaRPr>
          </a:p>
          <a:p>
            <a:pPr marL="742950" marR="0" lvl="1" indent="-285750">
              <a:spcBef>
                <a:spcPts val="0"/>
              </a:spcBef>
              <a:spcAft>
                <a:spcPts val="0"/>
              </a:spcAft>
              <a:buFont typeface="Symbol"/>
              <a:buChar char=""/>
              <a:tabLst>
                <a:tab pos="685800" algn="l"/>
              </a:tabLst>
            </a:pPr>
            <a:r>
              <a:rPr lang="en-US" dirty="0">
                <a:latin typeface="Arial"/>
                <a:ea typeface="Times New Roman"/>
              </a:rPr>
              <a:t>Treat </a:t>
            </a:r>
            <a:r>
              <a:rPr lang="en-US" dirty="0" smtClean="0">
                <a:highlight>
                  <a:srgbClr val="FFFF00"/>
                </a:highlight>
                <a:latin typeface="Arial"/>
                <a:ea typeface="Times New Roman"/>
              </a:rPr>
              <a:t>hyperlipidemia</a:t>
            </a:r>
            <a:endParaRPr lang="en-US" sz="1200" dirty="0">
              <a:latin typeface="Times New Roman"/>
              <a:ea typeface="Times New Roman"/>
            </a:endParaRPr>
          </a:p>
          <a:p>
            <a:r>
              <a:rPr lang="en-US" dirty="0">
                <a:latin typeface="Arial"/>
                <a:ea typeface="Times New Roman"/>
              </a:rPr>
              <a:t> </a:t>
            </a:r>
            <a:endParaRPr lang="en-US" sz="1200" dirty="0">
              <a:latin typeface="Times New Roman"/>
              <a:ea typeface="Times New Roman"/>
            </a:endParaRPr>
          </a:p>
          <a:p>
            <a:pPr marL="742950" lvl="1" indent="-285750">
              <a:buFont typeface="Symbol"/>
              <a:buChar char=""/>
              <a:tabLst>
                <a:tab pos="685800" algn="l"/>
              </a:tabLst>
            </a:pPr>
            <a:r>
              <a:rPr lang="en-US" dirty="0">
                <a:latin typeface="Arial"/>
                <a:ea typeface="Times New Roman"/>
              </a:rPr>
              <a:t>Lifestyle modifications</a:t>
            </a:r>
          </a:p>
        </p:txBody>
      </p:sp>
      <p:sp>
        <p:nvSpPr>
          <p:cNvPr id="5" name="TextBox 4"/>
          <p:cNvSpPr txBox="1"/>
          <p:nvPr/>
        </p:nvSpPr>
        <p:spPr>
          <a:xfrm>
            <a:off x="762000" y="4267200"/>
            <a:ext cx="7543800" cy="1938992"/>
          </a:xfrm>
          <a:prstGeom prst="rect">
            <a:avLst/>
          </a:prstGeom>
          <a:noFill/>
          <a:ln w="25400">
            <a:solidFill>
              <a:srgbClr val="FF0000"/>
            </a:solidFill>
          </a:ln>
        </p:spPr>
        <p:txBody>
          <a:bodyPr wrap="square" rtlCol="0">
            <a:spAutoFit/>
          </a:bodyPr>
          <a:lstStyle/>
          <a:p>
            <a:r>
              <a:rPr lang="en-US" sz="2400" b="1" dirty="0" smtClean="0">
                <a:solidFill>
                  <a:srgbClr val="C00000"/>
                </a:solidFill>
              </a:rPr>
              <a:t>Micro-albuminuria is the strongest independent predictor for developing ESRD</a:t>
            </a:r>
          </a:p>
          <a:p>
            <a:endParaRPr lang="en-US" sz="2400" b="1" dirty="0">
              <a:solidFill>
                <a:srgbClr val="C00000"/>
              </a:solidFill>
            </a:endParaRPr>
          </a:p>
          <a:p>
            <a:r>
              <a:rPr lang="en-US" sz="2400" b="1" dirty="0" smtClean="0">
                <a:solidFill>
                  <a:srgbClr val="C00000"/>
                </a:solidFill>
              </a:rPr>
              <a:t>Micro-albuminuria is an independent risk factor for CV morbidity and mortality</a:t>
            </a:r>
            <a:endParaRPr lang="en-US" sz="2400" b="1" dirty="0">
              <a:solidFill>
                <a:srgbClr val="C00000"/>
              </a:solidFill>
            </a:endParaRPr>
          </a:p>
        </p:txBody>
      </p:sp>
    </p:spTree>
    <p:extLst>
      <p:ext uri="{BB962C8B-B14F-4D97-AF65-F5344CB8AC3E}">
        <p14:creationId xmlns:p14="http://schemas.microsoft.com/office/powerpoint/2010/main" val="1254123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1248</TotalTime>
  <Words>2500</Words>
  <Application>Microsoft Office PowerPoint</Application>
  <PresentationFormat>On-screen Show (4:3)</PresentationFormat>
  <Paragraphs>471</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Chronic Kidney Disease (CKD) &amp; End Stage Renal Disease (ESRD)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Chronic Kidney Disease (CKD) &amp; End Stage Renal Disease (ESRD)</dc:title>
  <dc:creator>Ngoc</dc:creator>
  <cp:lastModifiedBy>Ngoc</cp:lastModifiedBy>
  <cp:revision>80</cp:revision>
  <dcterms:created xsi:type="dcterms:W3CDTF">2006-08-16T00:00:00Z</dcterms:created>
  <dcterms:modified xsi:type="dcterms:W3CDTF">2014-01-30T22:55:54Z</dcterms:modified>
</cp:coreProperties>
</file>