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04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7502-FE60-6845-B296-BB25187D2541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6F7-D7FE-B34B-B429-F11CA4C88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4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7502-FE60-6845-B296-BB25187D2541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6F7-D7FE-B34B-B429-F11CA4C88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8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7502-FE60-6845-B296-BB25187D2541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6F7-D7FE-B34B-B429-F11CA4C88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7502-FE60-6845-B296-BB25187D2541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6F7-D7FE-B34B-B429-F11CA4C88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7502-FE60-6845-B296-BB25187D2541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6F7-D7FE-B34B-B429-F11CA4C88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4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7502-FE60-6845-B296-BB25187D2541}" type="datetimeFigureOut">
              <a:rPr lang="en-US" smtClean="0"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6F7-D7FE-B34B-B429-F11CA4C88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7502-FE60-6845-B296-BB25187D2541}" type="datetimeFigureOut">
              <a:rPr lang="en-US" smtClean="0"/>
              <a:t>3/25/13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6F7-D7FE-B34B-B429-F11CA4C88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7502-FE60-6845-B296-BB25187D2541}" type="datetimeFigureOut">
              <a:rPr lang="en-US" smtClean="0"/>
              <a:t>3/25/13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6F7-D7FE-B34B-B429-F11CA4C88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0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7502-FE60-6845-B296-BB25187D2541}" type="datetimeFigureOut">
              <a:rPr lang="en-US" smtClean="0"/>
              <a:t>3/25/13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6F7-D7FE-B34B-B429-F11CA4C88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9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7502-FE60-6845-B296-BB25187D2541}" type="datetimeFigureOut">
              <a:rPr lang="en-US" smtClean="0"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6F7-D7FE-B34B-B429-F11CA4C88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7502-FE60-6845-B296-BB25187D2541}" type="datetimeFigureOut">
              <a:rPr lang="en-US" smtClean="0"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6F7-D7FE-B34B-B429-F11CA4C88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5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D7502-FE60-6845-B296-BB25187D2541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E6F7-D7FE-B34B-B429-F11CA4C88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0" y="0"/>
            <a:ext cx="2921000" cy="317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418" y="294598"/>
            <a:ext cx="80040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Types of Renal Replacement Therapy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Hemodialysis</a:t>
            </a:r>
            <a:r>
              <a:rPr lang="en-US" dirty="0" smtClean="0"/>
              <a:t> (HD): remove waste from blood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Peritoneal Dialysis </a:t>
            </a:r>
            <a:r>
              <a:rPr lang="en-US" dirty="0" smtClean="0"/>
              <a:t>(PD): filters through peridontium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800000"/>
                </a:solidFill>
              </a:rPr>
              <a:t>Renal Transplantation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When To Use Dialysis (A-E-I-O-U)</a:t>
            </a:r>
          </a:p>
          <a:p>
            <a:r>
              <a:rPr lang="en-US" dirty="0" smtClean="0"/>
              <a:t>A – Acid/Base Disorders</a:t>
            </a:r>
          </a:p>
          <a:p>
            <a:r>
              <a:rPr lang="en-US" dirty="0" smtClean="0"/>
              <a:t>E – Electrolyte Imbalance</a:t>
            </a:r>
          </a:p>
          <a:p>
            <a:r>
              <a:rPr lang="en-US" dirty="0" smtClean="0"/>
              <a:t>I – intoxication</a:t>
            </a:r>
          </a:p>
          <a:p>
            <a:r>
              <a:rPr lang="en-US" dirty="0" smtClean="0"/>
              <a:t>O – Fluid Overload</a:t>
            </a:r>
          </a:p>
          <a:p>
            <a:r>
              <a:rPr lang="en-US" dirty="0" smtClean="0"/>
              <a:t>U – Uremia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8287" y="3151593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Peritoneal Dialysis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3418" y="4961209"/>
            <a:ext cx="7718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Drugs &gt;</a:t>
            </a:r>
            <a:r>
              <a:rPr lang="en-US" dirty="0"/>
              <a:t>30% eliminated by the kidney requires renal dose adjustment</a:t>
            </a:r>
          </a:p>
        </p:txBody>
      </p:sp>
    </p:spTree>
    <p:extLst>
      <p:ext uri="{BB962C8B-B14F-4D97-AF65-F5344CB8AC3E}">
        <p14:creationId xmlns:p14="http://schemas.microsoft.com/office/powerpoint/2010/main" val="241279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2212" y="-25592"/>
            <a:ext cx="2468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Hemodialysis Modalities</a:t>
            </a:r>
            <a:endParaRPr lang="en-US" u="sng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732021"/>
              </p:ext>
            </p:extLst>
          </p:nvPr>
        </p:nvGraphicFramePr>
        <p:xfrm>
          <a:off x="252212" y="381006"/>
          <a:ext cx="8555592" cy="3114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1524"/>
                <a:gridCol w="1227095"/>
                <a:gridCol w="1869246"/>
                <a:gridCol w="1699846"/>
                <a:gridCol w="19278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Hemodialysis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 based</a:t>
                      </a:r>
                      <a:r>
                        <a:rPr lang="en-US" baseline="0" dirty="0" smtClean="0"/>
                        <a:t> on </a:t>
                      </a:r>
                    </a:p>
                    <a:p>
                      <a:r>
                        <a:rPr lang="en-US" baseline="0" dirty="0" smtClean="0"/>
                        <a:t>concentration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Urea &gt; </a:t>
                      </a:r>
                    </a:p>
                    <a:p>
                      <a:r>
                        <a:rPr lang="en-US" dirty="0" smtClean="0"/>
                        <a:t>Creatinine &gt; </a:t>
                      </a:r>
                    </a:p>
                    <a:p>
                      <a:r>
                        <a:rPr lang="en-US" dirty="0" smtClean="0"/>
                        <a:t>Phosphate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Hemofiltration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 based on </a:t>
                      </a:r>
                    </a:p>
                    <a:p>
                      <a:r>
                        <a:rPr lang="en-US" dirty="0" smtClean="0"/>
                        <a:t>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Solutes:</a:t>
                      </a:r>
                    </a:p>
                    <a:p>
                      <a:r>
                        <a:rPr lang="en-US" dirty="0" smtClean="0"/>
                        <a:t>Heparin</a:t>
                      </a:r>
                    </a:p>
                    <a:p>
                      <a:r>
                        <a:rPr lang="en-US" dirty="0" smtClean="0"/>
                        <a:t>Insulin</a:t>
                      </a:r>
                    </a:p>
                    <a:p>
                      <a:r>
                        <a:rPr lang="en-US" dirty="0" smtClean="0"/>
                        <a:t>Vancomycin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in ICU</a:t>
                      </a:r>
                    </a:p>
                    <a:p>
                      <a:r>
                        <a:rPr lang="en-US" dirty="0" smtClean="0"/>
                        <a:t>Continuously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Hemodiafiltration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2/3</a:t>
                      </a:r>
                      <a:r>
                        <a:rPr lang="en-US" baseline="0" dirty="0" smtClean="0"/>
                        <a:t> diffusion</a:t>
                      </a:r>
                    </a:p>
                    <a:p>
                      <a:r>
                        <a:rPr lang="en-US" baseline="0" dirty="0" smtClean="0"/>
                        <a:t>1/3 convection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in ICU</a:t>
                      </a:r>
                    </a:p>
                    <a:p>
                      <a:r>
                        <a:rPr lang="en-US" dirty="0" smtClean="0"/>
                        <a:t>Continuously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14988"/>
              </p:ext>
            </p:extLst>
          </p:nvPr>
        </p:nvGraphicFramePr>
        <p:xfrm>
          <a:off x="252212" y="3624396"/>
          <a:ext cx="8555592" cy="3114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785"/>
                <a:gridCol w="65218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Thrombosis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term:   TPA (Alteplase) 2 mg in each port PRN</a:t>
                      </a:r>
                    </a:p>
                    <a:p>
                      <a:r>
                        <a:rPr lang="en-US" dirty="0" smtClean="0"/>
                        <a:t>Long</a:t>
                      </a:r>
                      <a:r>
                        <a:rPr lang="en-US" baseline="0" dirty="0" smtClean="0"/>
                        <a:t> term:    Low dose warfarin or ASA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Midodrine 2.5 – 10 mg prior to dialysis</a:t>
                      </a:r>
                    </a:p>
                    <a:p>
                      <a:r>
                        <a:rPr lang="en-US" dirty="0" smtClean="0"/>
                        <a:t>    Pre-dialysis</a:t>
                      </a:r>
                      <a:r>
                        <a:rPr lang="en-US" baseline="0" dirty="0" smtClean="0"/>
                        <a:t> Goal    &lt; 140/90</a:t>
                      </a:r>
                    </a:p>
                    <a:p>
                      <a:r>
                        <a:rPr lang="en-US" baseline="0" dirty="0" smtClean="0"/>
                        <a:t>    Post-dialysis Goal  &lt; 130/80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Infection</a:t>
                      </a:r>
                    </a:p>
                    <a:p>
                      <a:r>
                        <a:rPr lang="en-US" dirty="0" smtClean="0"/>
                        <a:t>  S. epidermis</a:t>
                      </a:r>
                    </a:p>
                    <a:p>
                      <a:r>
                        <a:rPr lang="en-US" baseline="0" dirty="0" smtClean="0"/>
                        <a:t>  S. aureus</a:t>
                      </a:r>
                    </a:p>
                    <a:p>
                      <a:r>
                        <a:rPr lang="en-US" baseline="0" dirty="0" smtClean="0"/>
                        <a:t>  streptococcus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Emperic</a:t>
                      </a:r>
                      <a:r>
                        <a:rPr lang="en-US" dirty="0" smtClean="0"/>
                        <a:t> Therapy:</a:t>
                      </a:r>
                    </a:p>
                    <a:p>
                      <a:r>
                        <a:rPr lang="en-US" dirty="0" smtClean="0"/>
                        <a:t>  Cefazolin 20 mg/kg IV 3 x a week after dialysis </a:t>
                      </a:r>
                    </a:p>
                    <a:p>
                      <a:r>
                        <a:rPr lang="en-US" dirty="0" smtClean="0"/>
                        <a:t>      OR</a:t>
                      </a:r>
                    </a:p>
                    <a:p>
                      <a:r>
                        <a:rPr lang="en-US" dirty="0" smtClean="0"/>
                        <a:t>  Vancomycin 1 </a:t>
                      </a:r>
                      <a:r>
                        <a:rPr lang="en-US" dirty="0" err="1" smtClean="0"/>
                        <a:t>gm</a:t>
                      </a:r>
                      <a:r>
                        <a:rPr lang="en-US" dirty="0" smtClean="0"/>
                        <a:t> IV, repeated necessary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50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522" y="72098"/>
            <a:ext cx="235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Peritoneal Dialysis (PD)</a:t>
            </a:r>
            <a:endParaRPr lang="en-US" u="sng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522" y="552604"/>
            <a:ext cx="6058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Process:</a:t>
            </a:r>
          </a:p>
          <a:p>
            <a:r>
              <a:rPr lang="en-US" dirty="0" smtClean="0"/>
              <a:t>-    2 – 3 L of sterile dialysate solution into the peritoneal cavity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Solution dwells within 4-6 hours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Drain and replace by fresh solution in conventional PD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631195"/>
              </p:ext>
            </p:extLst>
          </p:nvPr>
        </p:nvGraphicFramePr>
        <p:xfrm>
          <a:off x="232674" y="2476504"/>
          <a:ext cx="6019634" cy="3759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785"/>
                <a:gridCol w="398584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Peritonitis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N/V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WBC &gt; 100 /mm</a:t>
                      </a:r>
                      <a:r>
                        <a:rPr lang="en-US" baseline="30000" dirty="0" smtClean="0"/>
                        <a:t>3</a:t>
                      </a:r>
                    </a:p>
                    <a:p>
                      <a:r>
                        <a:rPr lang="en-US" baseline="0" dirty="0" smtClean="0"/>
                        <a:t>Neutrophils &gt; 50%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Organisms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S. Epidermis</a:t>
                      </a:r>
                    </a:p>
                    <a:p>
                      <a:r>
                        <a:rPr lang="en-US" baseline="0" dirty="0" smtClean="0"/>
                        <a:t>S. Aureus</a:t>
                      </a:r>
                    </a:p>
                    <a:p>
                      <a:r>
                        <a:rPr lang="en-US" baseline="0" dirty="0" smtClean="0"/>
                        <a:t>Streptococcus</a:t>
                      </a:r>
                    </a:p>
                    <a:p>
                      <a:r>
                        <a:rPr lang="en-US" baseline="0" dirty="0" smtClean="0"/>
                        <a:t>Entero</a:t>
                      </a:r>
                    </a:p>
                    <a:p>
                      <a:r>
                        <a:rPr lang="en-US" baseline="0" dirty="0" smtClean="0"/>
                        <a:t>Pseudo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Treatment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Cefazolin Intraperitoneal (IP)</a:t>
                      </a:r>
                    </a:p>
                    <a:p>
                      <a:r>
                        <a:rPr lang="en-US" baseline="0" dirty="0" smtClean="0"/>
                        <a:t>   +</a:t>
                      </a:r>
                    </a:p>
                    <a:p>
                      <a:r>
                        <a:rPr lang="en-US" baseline="0" dirty="0" smtClean="0"/>
                        <a:t>Ceftazidime IP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2674" y="2107172"/>
            <a:ext cx="258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Complications: Peritonitis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0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288</Words>
  <Application>Microsoft Macintosh PowerPoint</Application>
  <PresentationFormat>On-screen Show (4:3)</PresentationFormat>
  <Paragraphs>85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16</cp:revision>
  <dcterms:created xsi:type="dcterms:W3CDTF">2013-03-25T23:43:03Z</dcterms:created>
  <dcterms:modified xsi:type="dcterms:W3CDTF">2013-03-26T00:59:57Z</dcterms:modified>
</cp:coreProperties>
</file>