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2" r:id="rId2"/>
    <p:sldId id="259" r:id="rId3"/>
    <p:sldId id="260" r:id="rId4"/>
    <p:sldId id="256" r:id="rId5"/>
    <p:sldId id="257" r:id="rId6"/>
    <p:sldId id="264" r:id="rId7"/>
    <p:sldId id="258" r:id="rId8"/>
    <p:sldId id="266" r:id="rId9"/>
    <p:sldId id="261" r:id="rId10"/>
    <p:sldId id="262" r:id="rId11"/>
    <p:sldId id="269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partments" id="{3B577865-7044-764D-97F7-96E96F6F05D2}">
          <p14:sldIdLst>
            <p14:sldId id="272"/>
            <p14:sldId id="259"/>
          </p14:sldIdLst>
        </p14:section>
        <p14:section name="Compartments" id="{79C9D05F-8796-CB46-B98D-7325071946E9}">
          <p14:sldIdLst>
            <p14:sldId id="260"/>
            <p14:sldId id="256"/>
            <p14:sldId id="257"/>
          </p14:sldIdLst>
        </p14:section>
        <p14:section name="Calculations" id="{40E7ABE3-983F-F942-8291-4BA829250A86}">
          <p14:sldIdLst>
            <p14:sldId id="264"/>
            <p14:sldId id="258"/>
          </p14:sldIdLst>
        </p14:section>
        <p14:section name="Fluid Loss" id="{A48657B2-0461-5842-AE0E-8A7B2B1244A7}">
          <p14:sldIdLst>
            <p14:sldId id="266"/>
            <p14:sldId id="261"/>
            <p14:sldId id="262"/>
          </p14:sldIdLst>
        </p14:section>
        <p14:section name="Crytalloids Vs Colloids" id="{A4CDF97C-BBC9-9A47-80E9-5D6697811553}">
          <p14:sldIdLst>
            <p14:sldId id="269"/>
            <p14:sldId id="267"/>
            <p14:sldId id="268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19" autoAdjust="0"/>
  </p:normalViewPr>
  <p:slideViewPr>
    <p:cSldViewPr snapToGrid="0" snapToObjects="1">
      <p:cViewPr varScale="1">
        <p:scale>
          <a:sx n="81" d="100"/>
          <a:sy n="81" d="100"/>
        </p:scale>
        <p:origin x="-1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CC7C4-4121-684B-B764-EA978BEFA206}" type="datetimeFigureOut">
              <a:rPr lang="en-US" smtClean="0"/>
              <a:t>2/6/14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A13DB-4753-854A-AE53-08C166DA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2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surgstudent.org</a:t>
            </a:r>
            <a:r>
              <a:rPr lang="en-US" dirty="0" smtClean="0"/>
              <a:t>/lectures/</a:t>
            </a:r>
            <a:r>
              <a:rPr lang="en-US" dirty="0" err="1" smtClean="0"/>
              <a:t>flud</a:t>
            </a:r>
            <a:r>
              <a:rPr lang="en-US" smtClean="0"/>
              <a:t>/node22.html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A13DB-4753-854A-AE53-08C166DA5E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4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B7E1-B778-CA4B-80EC-1E62748805DD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FFAA-8A08-9B42-A52A-6BAC0146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8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B7E1-B778-CA4B-80EC-1E62748805DD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FFAA-8A08-9B42-A52A-6BAC0146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9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B7E1-B778-CA4B-80EC-1E62748805DD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FFAA-8A08-9B42-A52A-6BAC0146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1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B7E1-B778-CA4B-80EC-1E62748805DD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FFAA-8A08-9B42-A52A-6BAC0146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B7E1-B778-CA4B-80EC-1E62748805DD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FFAA-8A08-9B42-A52A-6BAC0146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4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B7E1-B778-CA4B-80EC-1E62748805DD}" type="datetimeFigureOut">
              <a:rPr lang="en-US" smtClean="0"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FFAA-8A08-9B42-A52A-6BAC0146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9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B7E1-B778-CA4B-80EC-1E62748805DD}" type="datetimeFigureOut">
              <a:rPr lang="en-US" smtClean="0"/>
              <a:t>2/6/14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FFAA-8A08-9B42-A52A-6BAC0146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0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B7E1-B778-CA4B-80EC-1E62748805DD}" type="datetimeFigureOut">
              <a:rPr lang="en-US" smtClean="0"/>
              <a:t>2/6/14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FFAA-8A08-9B42-A52A-6BAC0146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B7E1-B778-CA4B-80EC-1E62748805DD}" type="datetimeFigureOut">
              <a:rPr lang="en-US" smtClean="0"/>
              <a:t>2/6/14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FFAA-8A08-9B42-A52A-6BAC0146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1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B7E1-B778-CA4B-80EC-1E62748805DD}" type="datetimeFigureOut">
              <a:rPr lang="en-US" smtClean="0"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FFAA-8A08-9B42-A52A-6BAC0146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1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B7E1-B778-CA4B-80EC-1E62748805DD}" type="datetimeFigureOut">
              <a:rPr lang="en-US" smtClean="0"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FFAA-8A08-9B42-A52A-6BAC0146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0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B7E1-B778-CA4B-80EC-1E62748805DD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FFAA-8A08-9B42-A52A-6BAC0146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8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file://localhost/Users/leondo/Documents/Dropbox/PY3%20Semester%202/PT%20Renal/m%20PT%20Renal/06%20Holiday%20Segar%20Method%20.xls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018873"/>
              </p:ext>
            </p:extLst>
          </p:nvPr>
        </p:nvGraphicFramePr>
        <p:xfrm>
          <a:off x="276102" y="683168"/>
          <a:ext cx="8692051" cy="5281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808"/>
                <a:gridCol w="1341124"/>
                <a:gridCol w="1377563"/>
                <a:gridCol w="1206510"/>
                <a:gridCol w="1465046"/>
              </a:tblGrid>
              <a:tr h="6013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Major Indication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Fluid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Intracellular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Interstitial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Intravascular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88" marB="45688"/>
                </a:tc>
              </a:tr>
              <a:tr h="72790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Dehydration </a:t>
                      </a: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D5W</a:t>
                      </a:r>
                      <a:endParaRPr lang="en-US" sz="1800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667 mL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250 mL</a:t>
                      </a:r>
                      <a:endParaRPr lang="en-US" sz="1800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83 mL</a:t>
                      </a:r>
                      <a:endParaRPr lang="en-US" sz="1800" dirty="0"/>
                    </a:p>
                  </a:txBody>
                  <a:tcPr marT="45688" marB="45688"/>
                </a:tc>
              </a:tr>
              <a:tr h="7229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Maintenance fluid</a:t>
                      </a: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D5 + 1/2NS</a:t>
                      </a:r>
                      <a:endParaRPr lang="en-US" sz="1800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333 mL</a:t>
                      </a:r>
                      <a:endParaRPr lang="en-US" sz="1800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500 mL</a:t>
                      </a:r>
                      <a:endParaRPr lang="en-US" sz="1800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167 mL</a:t>
                      </a:r>
                      <a:endParaRPr lang="en-US" sz="1800" dirty="0"/>
                    </a:p>
                  </a:txBody>
                  <a:tcPr marT="45688" marB="45688"/>
                </a:tc>
              </a:tr>
              <a:tr h="105251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Intravascular repletion in symptomatic patients</a:t>
                      </a:r>
                      <a:endParaRPr lang="en-US" sz="1800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 or</a:t>
                      </a:r>
                      <a:r>
                        <a:rPr lang="en-US" sz="1800" baseline="0" dirty="0" smtClean="0"/>
                        <a:t>  </a:t>
                      </a:r>
                      <a:r>
                        <a:rPr lang="en-US" sz="1800" dirty="0" smtClean="0"/>
                        <a:t>LR</a:t>
                      </a:r>
                      <a:endParaRPr lang="en-US" sz="1800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750 mL</a:t>
                      </a:r>
                      <a:endParaRPr lang="en-US" sz="1800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250 mL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688" marB="45688"/>
                </a:tc>
              </a:tr>
              <a:tr h="99902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Severe SYMPOTOMATIC hyponatremia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3% NaCL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750 mL</a:t>
                      </a:r>
                      <a:endParaRPr lang="en-US" sz="1800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250 mL </a:t>
                      </a:r>
                      <a:r>
                        <a:rPr lang="en-US" sz="2400" b="1" dirty="0" smtClean="0"/>
                        <a:t>+</a:t>
                      </a:r>
                      <a:endParaRPr lang="en-US" sz="2400" b="1" dirty="0"/>
                    </a:p>
                  </a:txBody>
                  <a:tcPr marT="45688" marB="45688"/>
                </a:tc>
              </a:tr>
              <a:tr h="117743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Intravascular repletion</a:t>
                      </a:r>
                      <a:r>
                        <a:rPr lang="en-US" sz="1800" baseline="0" dirty="0" smtClean="0"/>
                        <a:t> for symptomatic patients with fluid restriction</a:t>
                      </a:r>
                      <a:endParaRPr lang="en-US" sz="1800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Albumin 5%</a:t>
                      </a:r>
                    </a:p>
                    <a:p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1000 mL</a:t>
                      </a:r>
                    </a:p>
                  </a:txBody>
                  <a:tcPr marT="45688" marB="45688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6102" y="293077"/>
            <a:ext cx="123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Treatment: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32642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428" y="54427"/>
            <a:ext cx="461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Fluid Loss Effect on: Volume and Concentration </a:t>
            </a:r>
            <a:endParaRPr lang="en-US" dirty="0">
              <a:solidFill>
                <a:srgbClr val="008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25782"/>
              </p:ext>
            </p:extLst>
          </p:nvPr>
        </p:nvGraphicFramePr>
        <p:xfrm>
          <a:off x="181428" y="597205"/>
          <a:ext cx="8488324" cy="2651760"/>
        </p:xfrm>
        <a:graphic>
          <a:graphicData uri="http://schemas.openxmlformats.org/drawingml/2006/table">
            <a:tbl>
              <a:tblPr firstRow="1" bandRow="1"/>
              <a:tblGrid>
                <a:gridCol w="1634566"/>
                <a:gridCol w="3426879"/>
                <a:gridCol w="3426879"/>
              </a:tblGrid>
              <a:tr h="13841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Volume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HyPOvolemia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HyPERvolemia</a:t>
                      </a:r>
                      <a:endParaRPr lang="en-US" sz="1600" b="1" dirty="0"/>
                    </a:p>
                  </a:txBody>
                  <a:tcPr/>
                </a:tc>
              </a:tr>
              <a:tr h="1384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Compartment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ECF (outside cell)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ECF (outside cell)</a:t>
                      </a:r>
                      <a:endParaRPr lang="en-US" sz="1600" dirty="0"/>
                    </a:p>
                  </a:txBody>
                  <a:tcPr/>
                </a:tc>
              </a:tr>
              <a:tr h="2422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Diagnosis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Retain</a:t>
                      </a:r>
                      <a:r>
                        <a:rPr lang="en-US" sz="1600" baseline="0" dirty="0" smtClean="0"/>
                        <a:t> 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Urine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Output &lt; 0.5 mL/kg/hr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536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Weight</a:t>
                      </a:r>
                      <a:r>
                        <a:rPr lang="en-US" sz="1600" baseline="0" dirty="0" smtClean="0"/>
                        <a:t> gain from edema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HR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SCr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60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Loop</a:t>
                      </a:r>
                      <a:r>
                        <a:rPr lang="en-US" sz="1600" baseline="0" dirty="0" smtClean="0"/>
                        <a:t> Diuretics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 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Lactated Ringers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188469"/>
              </p:ext>
            </p:extLst>
          </p:nvPr>
        </p:nvGraphicFramePr>
        <p:xfrm>
          <a:off x="181428" y="3579000"/>
          <a:ext cx="8488324" cy="2407920"/>
        </p:xfrm>
        <a:graphic>
          <a:graphicData uri="http://schemas.openxmlformats.org/drawingml/2006/table">
            <a:tbl>
              <a:tblPr firstRow="1" bandRow="1"/>
              <a:tblGrid>
                <a:gridCol w="1634566"/>
                <a:gridCol w="3426879"/>
                <a:gridCol w="3426879"/>
              </a:tblGrid>
              <a:tr h="13841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Concentration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Dehydration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Water intoxication</a:t>
                      </a:r>
                      <a:endParaRPr lang="en-US" sz="1600" b="1" dirty="0"/>
                    </a:p>
                  </a:txBody>
                  <a:tcPr/>
                </a:tc>
              </a:tr>
              <a:tr h="1384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Compartment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ICF (inside cell)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ICF (inside</a:t>
                      </a:r>
                      <a:r>
                        <a:rPr lang="en-US" sz="1600" b="0" baseline="0" dirty="0" smtClean="0"/>
                        <a:t> cell)</a:t>
                      </a:r>
                      <a:endParaRPr lang="en-US" sz="1600" b="0" dirty="0"/>
                    </a:p>
                  </a:txBody>
                  <a:tcPr/>
                </a:tc>
              </a:tr>
              <a:tr h="1384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Cause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----</a:t>
                      </a:r>
                      <a:endParaRPr lang="en-US" sz="1600" b="0" dirty="0"/>
                    </a:p>
                  </a:txBody>
                  <a:tcPr/>
                </a:tc>
              </a:tr>
              <a:tr h="1384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HR      same as hypervolemia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SCr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----</a:t>
                      </a:r>
                      <a:endParaRPr lang="en-US" sz="1600" b="0" dirty="0"/>
                    </a:p>
                  </a:txBody>
                  <a:tcPr/>
                </a:tc>
              </a:tr>
              <a:tr h="1384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D5W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----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51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Fluids	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6771" y="1475695"/>
            <a:ext cx="8229600" cy="4525963"/>
          </a:xfrm>
        </p:spPr>
        <p:txBody>
          <a:bodyPr/>
          <a:lstStyle/>
          <a:p>
            <a:r>
              <a:rPr lang="en-US" dirty="0" smtClean="0"/>
              <a:t>Compartments</a:t>
            </a:r>
          </a:p>
          <a:p>
            <a:r>
              <a:rPr lang="en-US" dirty="0" smtClean="0"/>
              <a:t>Calculations</a:t>
            </a:r>
          </a:p>
          <a:p>
            <a:pPr lvl="1"/>
            <a:r>
              <a:rPr lang="en-US" dirty="0" smtClean="0"/>
              <a:t>Total Body Water</a:t>
            </a:r>
          </a:p>
          <a:p>
            <a:pPr lvl="1"/>
            <a:r>
              <a:rPr lang="en-US" dirty="0" smtClean="0"/>
              <a:t>Holiday Segar method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Fluid loss</a:t>
            </a:r>
          </a:p>
          <a:p>
            <a:pPr lvl="1"/>
            <a:r>
              <a:rPr lang="en-US" dirty="0" smtClean="0"/>
              <a:t>Causes </a:t>
            </a:r>
            <a:r>
              <a:rPr lang="en-US" sz="2000" dirty="0" smtClean="0"/>
              <a:t>(small intestine, urine, gastric, diarrhea, pancreas)</a:t>
            </a:r>
          </a:p>
          <a:p>
            <a:pPr lvl="1"/>
            <a:r>
              <a:rPr lang="en-US" dirty="0" smtClean="0"/>
              <a:t>Effects on Volume and Concentration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Oral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66FF"/>
                </a:solidFill>
              </a:rPr>
              <a:t>Crystalloids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00000"/>
                </a:solidFill>
              </a:rPr>
              <a:t>Colloids 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3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100980"/>
              </p:ext>
            </p:extLst>
          </p:nvPr>
        </p:nvGraphicFramePr>
        <p:xfrm>
          <a:off x="228600" y="914400"/>
          <a:ext cx="8537515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7079"/>
                <a:gridCol w="1388805"/>
                <a:gridCol w="1234519"/>
                <a:gridCol w="1234519"/>
                <a:gridCol w="1418074"/>
                <a:gridCol w="1234519"/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endParaRPr lang="en-US" sz="20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WHO- ROS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Pedialyte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Rehydralyte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Infalyte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Resol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23900" algn="l"/>
                        </a:tabLst>
                        <a:defRPr/>
                      </a:pPr>
                      <a:r>
                        <a:rPr lang="en-US" sz="1600" dirty="0" smtClean="0"/>
                        <a:t>Osmolality (275 – 290)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311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249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304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200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269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876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Carbohydrates (g/L)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13.5 as glucose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25 as glucose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25 as glucose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30 as rice syrup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20 as glucose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Calories (cal/L)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65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100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100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126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80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Electrolytes (mEq/L)</a:t>
                      </a:r>
                      <a:endParaRPr lang="en-US" sz="1600" b="1" i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Sodium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75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45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75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50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50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Potassium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20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20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20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25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20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Chloride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65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35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65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45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50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Citrate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23900" algn="l"/>
                        </a:tabLst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30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30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34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34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Bicarbonate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30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23900" algn="l"/>
                        </a:tabLst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23900" algn="l"/>
                        </a:tabLst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23900" algn="l"/>
                        </a:tabLst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23900" algn="l"/>
                        </a:tabLst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Calcium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23900" algn="l"/>
                        </a:tabLst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23900" algn="l"/>
                        </a:tabLst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23900" algn="l"/>
                        </a:tabLst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23900" algn="l"/>
                        </a:tabLst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Magnesium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23900" algn="l"/>
                        </a:tabLst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23900" algn="l"/>
                        </a:tabLst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23900" algn="l"/>
                        </a:tabLst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23900" algn="l"/>
                        </a:tabLst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Phosphate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23900" algn="l"/>
                        </a:tabLst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23900" algn="l"/>
                        </a:tabLst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23900" algn="l"/>
                        </a:tabLst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723900" algn="l"/>
                        </a:tabLst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600" dirty="0"/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250762"/>
            <a:ext cx="269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dirty="0">
                <a:solidFill>
                  <a:srgbClr val="008000"/>
                </a:solidFill>
              </a:rPr>
              <a:t>Oral Rehydration Solutions</a:t>
            </a:r>
          </a:p>
        </p:txBody>
      </p:sp>
    </p:spTree>
    <p:extLst>
      <p:ext uri="{BB962C8B-B14F-4D97-AF65-F5344CB8AC3E}">
        <p14:creationId xmlns:p14="http://schemas.microsoft.com/office/powerpoint/2010/main" val="1908815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948996"/>
              </p:ext>
            </p:extLst>
          </p:nvPr>
        </p:nvGraphicFramePr>
        <p:xfrm>
          <a:off x="163284" y="519236"/>
          <a:ext cx="8759408" cy="5889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804"/>
                <a:gridCol w="3700802"/>
                <a:gridCol w="3700802"/>
              </a:tblGrid>
              <a:tr h="31292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Crystalloids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800000"/>
                          </a:solidFill>
                        </a:rPr>
                        <a:t>Colloids</a:t>
                      </a:r>
                      <a:endParaRPr lang="en-US" sz="1800" dirty="0">
                        <a:solidFill>
                          <a:srgbClr val="800000"/>
                        </a:solidFill>
                      </a:endParaRPr>
                    </a:p>
                  </a:txBody>
                  <a:tcPr marT="45733" marB="45733"/>
                </a:tc>
              </a:tr>
              <a:tr h="77147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Contains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Na+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as the main particle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Contains large particles such as albumin, blood products, starch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33" marB="45733"/>
                </a:tc>
              </a:tr>
              <a:tr h="77140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Utilized for volume expansion 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   AND 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maintenance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Utilized for volume expansion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33" marB="45733"/>
                </a:tc>
              </a:tr>
              <a:tr h="10030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Permeability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</a:rPr>
                        <a:t>will distribute in the EC compartment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</a:rPr>
                        <a:t>Too large to cross the capillary membrane; therefore will remain in the intravascular space (vein)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33" marB="45733"/>
                </a:tc>
              </a:tr>
              <a:tr h="23913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Products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00"/>
                          </a:solidFill>
                        </a:rPr>
                        <a:t>Isotonic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 Lactated Ringers (LR)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 NS: 154 mEq/L</a:t>
                      </a:r>
                    </a:p>
                    <a:p>
                      <a:endParaRPr lang="en-US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u="sng" baseline="0" dirty="0" smtClean="0">
                          <a:solidFill>
                            <a:srgbClr val="000000"/>
                          </a:solidFill>
                        </a:rPr>
                        <a:t>Hypertonic Tx brain injury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 3% NaCl</a:t>
                      </a:r>
                    </a:p>
                    <a:p>
                      <a:endParaRPr lang="en-US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u="sng" baseline="0" dirty="0" smtClean="0">
                          <a:solidFill>
                            <a:srgbClr val="000000"/>
                          </a:solidFill>
                        </a:rPr>
                        <a:t>Hypotonic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 D5W (cell takes in)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 ½ NS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00"/>
                          </a:solidFill>
                        </a:rPr>
                        <a:t>Starch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Hydroxyethyl starch (Hetastarch)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Dextran</a:t>
                      </a:r>
                    </a:p>
                    <a:p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u="sng" dirty="0" smtClean="0">
                          <a:solidFill>
                            <a:srgbClr val="000000"/>
                          </a:solidFill>
                        </a:rPr>
                        <a:t>Plasma expanders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Albumin 5% and 25%</a:t>
                      </a:r>
                    </a:p>
                    <a:p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u="sng" dirty="0" smtClean="0">
                          <a:solidFill>
                            <a:srgbClr val="000000"/>
                          </a:solidFill>
                        </a:rPr>
                        <a:t>Blood products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Blood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Fresh frozen plasma</a:t>
                      </a:r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286" y="54427"/>
            <a:ext cx="248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Crystalloids And Colloids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9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39157"/>
              </p:ext>
            </p:extLst>
          </p:nvPr>
        </p:nvGraphicFramePr>
        <p:xfrm>
          <a:off x="295257" y="216367"/>
          <a:ext cx="8486561" cy="2531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035"/>
                <a:gridCol w="1696817"/>
                <a:gridCol w="895084"/>
                <a:gridCol w="895084"/>
                <a:gridCol w="986190"/>
                <a:gridCol w="1105158"/>
                <a:gridCol w="1061193"/>
              </a:tblGrid>
              <a:tr h="925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Isotonic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Solution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Tx: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hyPOvolemia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Tx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(mEq/L)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Cl-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(mEq/L)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Dextrose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(gm/dl)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Other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mOsm/L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600" dirty="0" smtClean="0"/>
                        <a:t>275 – 290</a:t>
                      </a:r>
                      <a:endParaRPr kumimoji="0" lang="en-US" sz="1600" b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45717" marB="45717" horzOverflow="overflow"/>
                </a:tc>
              </a:tr>
              <a:tr h="1112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Lactated Ringers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replete in S/S pts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109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Lactate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Potassium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Calcium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273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</a:tr>
              <a:tr h="493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replete in S/S pts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154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154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308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082707"/>
              </p:ext>
            </p:extLst>
          </p:nvPr>
        </p:nvGraphicFramePr>
        <p:xfrm>
          <a:off x="295258" y="5053786"/>
          <a:ext cx="8532929" cy="1121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7380"/>
                <a:gridCol w="1652761"/>
                <a:gridCol w="912164"/>
                <a:gridCol w="930050"/>
                <a:gridCol w="965821"/>
                <a:gridCol w="1073134"/>
                <a:gridCol w="1101619"/>
              </a:tblGrid>
              <a:tr h="493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hyPERtonic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Solution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600" dirty="0" smtClean="0"/>
                        <a:t>Tx: brain injury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/>
                        </a:rPr>
                        <a:t>Tx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(mEq/L)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Cl-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(mEq/L)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Dextrose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(gm/dl)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Other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mOsm/L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600" dirty="0" smtClean="0"/>
                        <a:t>275 – 290</a:t>
                      </a:r>
                      <a:endParaRPr kumimoji="0" lang="en-US" sz="1600" b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45717" marB="45717" horzOverflow="overflow"/>
                </a:tc>
              </a:tr>
              <a:tr h="493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3% saline hypertonic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/>
                        </a:rPr>
                        <a:t>Brain injury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513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513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1026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56186"/>
              </p:ext>
            </p:extLst>
          </p:nvPr>
        </p:nvGraphicFramePr>
        <p:xfrm>
          <a:off x="295258" y="3084958"/>
          <a:ext cx="8504445" cy="1615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1011"/>
                <a:gridCol w="1717015"/>
                <a:gridCol w="894279"/>
                <a:gridCol w="912164"/>
                <a:gridCol w="951238"/>
                <a:gridCol w="1123489"/>
                <a:gridCol w="1055249"/>
              </a:tblGrid>
              <a:tr h="493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HyPOtonic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Solution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Tx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(mEq/L)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Cl-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(mEq/L)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Dextrose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(gm/dl)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Other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mOsm/L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600" dirty="0" smtClean="0"/>
                        <a:t>275 – 290</a:t>
                      </a:r>
                      <a:endParaRPr kumimoji="0" lang="en-US" sz="1600" b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45717" marB="45717" horzOverflow="overflow"/>
                </a:tc>
              </a:tr>
              <a:tr h="493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D5W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Dehydration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253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</a:tr>
              <a:tr h="493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1/2NS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154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717" marB="4571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69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11830"/>
              </p:ext>
            </p:extLst>
          </p:nvPr>
        </p:nvGraphicFramePr>
        <p:xfrm>
          <a:off x="196741" y="1009707"/>
          <a:ext cx="8585076" cy="2920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2266"/>
                <a:gridCol w="2374094"/>
                <a:gridCol w="977494"/>
                <a:gridCol w="977494"/>
                <a:gridCol w="1694432"/>
                <a:gridCol w="1129296"/>
              </a:tblGrid>
              <a:tr h="9285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+mn-lt"/>
                        </a:rPr>
                        <a:t>Colloid Solution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(mEq/L)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Cl-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(mEq/L)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Available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formulations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mOsm/L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dirty="0" smtClean="0"/>
                        <a:t>275 – 290</a:t>
                      </a:r>
                      <a:endParaRPr kumimoji="0" lang="en-US" sz="1800" b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horzOverflow="overflow"/>
                </a:tc>
              </a:tr>
              <a:tr h="663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6% Hetastarch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ICU Fluid Resuscitation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 500 mL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310</a:t>
                      </a:r>
                    </a:p>
                  </a:txBody>
                  <a:tcPr horzOverflow="overflow"/>
                </a:tc>
              </a:tr>
              <a:tr h="663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5% Albumin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ICU Fluid Resuscitation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130-160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130-160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 250-500 mL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330</a:t>
                      </a:r>
                    </a:p>
                  </a:txBody>
                  <a:tcPr horzOverflow="overflow"/>
                </a:tc>
              </a:tr>
              <a:tr h="663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25% Albumin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ICU Fluid Resuscitation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130-160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130-160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 50- 100 mL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330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6741" y="4463293"/>
            <a:ext cx="8585075" cy="1869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A comparison of albumin and saline for fluid resuscitation in the intensive care unit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Showed no difference in outcomes in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     hypovolemic patients 28 days</a:t>
            </a:r>
          </a:p>
          <a:p>
            <a:pPr lvl="2">
              <a:lnSpc>
                <a:spcPct val="90000"/>
              </a:lnSpc>
              <a:buFont typeface="Arial" charset="0"/>
              <a:buChar char="–"/>
            </a:pPr>
            <a:r>
              <a:rPr lang="en-US" sz="1600" dirty="0">
                <a:latin typeface="Arial" charset="0"/>
                <a:cs typeface="Arial" charset="0"/>
              </a:rPr>
              <a:t>No difference in how quickly the patients’ 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latin typeface="Arial" charset="0"/>
                <a:cs typeface="Arial" charset="0"/>
              </a:rPr>
              <a:t>    volume status normalized and no difference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latin typeface="Arial" charset="0"/>
                <a:cs typeface="Arial" charset="0"/>
              </a:rPr>
              <a:t>    in mortality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741" y="273538"/>
            <a:ext cx="495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No difference between crystalloids (NS)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Colloids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98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265408"/>
              </p:ext>
            </p:extLst>
          </p:nvPr>
        </p:nvGraphicFramePr>
        <p:xfrm>
          <a:off x="616857" y="489857"/>
          <a:ext cx="8195246" cy="2479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5147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Goals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Urine</a:t>
                      </a:r>
                      <a:r>
                        <a:rPr lang="en-US" baseline="0" dirty="0" smtClean="0"/>
                        <a:t>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0.5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– 1      </a:t>
                      </a:r>
                      <a:r>
                        <a:rPr lang="en-US" baseline="0" dirty="0" smtClean="0"/>
                        <a:t>mg/kg/hr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Plasma</a:t>
                      </a:r>
                      <a:r>
                        <a:rPr lang="en-US" baseline="0" dirty="0" smtClean="0"/>
                        <a:t> Osmolality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280 – 310 </a:t>
                      </a:r>
                      <a:r>
                        <a:rPr lang="en-US" dirty="0" smtClean="0"/>
                        <a:t>mOsm/kg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268920"/>
              </p:ext>
            </p:extLst>
          </p:nvPr>
        </p:nvGraphicFramePr>
        <p:xfrm>
          <a:off x="616857" y="3340701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Normal Solute </a:t>
                      </a:r>
                      <a:r>
                        <a:rPr lang="en-US" b="1" dirty="0" err="1" smtClean="0"/>
                        <a:t>lvls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ECF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ICF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140  mEq/L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10 mEq/L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Chloride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105 mEq/L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 mEq/L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Bicarb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25 mEq/L 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10 mEq/L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Potassium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 mEq/L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150 mEq/L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Magnesium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 mEq/L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40 mEq/L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Sulfate/Phosphate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5 mg/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dL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150 mg/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dL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718176" y="2097478"/>
            <a:ext cx="2383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Calculated </a:t>
            </a:r>
            <a:r>
              <a:rPr lang="en-US" dirty="0" smtClean="0"/>
              <a:t>osmolarity =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01611" y="2093870"/>
            <a:ext cx="84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2*Na +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44961" y="1993859"/>
            <a:ext cx="92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Glucose</a:t>
            </a:r>
          </a:p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04770" y="1993859"/>
            <a:ext cx="607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BUN</a:t>
            </a:r>
          </a:p>
          <a:p>
            <a:pPr algn="ctr"/>
            <a:r>
              <a:rPr lang="en-US" dirty="0" smtClean="0"/>
              <a:t>2.8</a:t>
            </a:r>
            <a:endParaRPr lang="en-US" dirty="0"/>
          </a:p>
        </p:txBody>
      </p:sp>
      <p:cxnSp>
        <p:nvCxnSpPr>
          <p:cNvPr id="18" name="Straight Connector 17"/>
          <p:cNvCxnSpPr>
            <a:stCxn id="16" idx="1"/>
            <a:endCxn id="16" idx="3"/>
          </p:cNvCxnSpPr>
          <p:nvPr/>
        </p:nvCxnSpPr>
        <p:spPr>
          <a:xfrm>
            <a:off x="6944961" y="2317025"/>
            <a:ext cx="9290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1"/>
            <a:endCxn id="17" idx="3"/>
          </p:cNvCxnSpPr>
          <p:nvPr/>
        </p:nvCxnSpPr>
        <p:spPr>
          <a:xfrm>
            <a:off x="8204770" y="2317025"/>
            <a:ext cx="6073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85448" y="21091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3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Fluids	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6771" y="1475695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Compartments</a:t>
            </a:r>
          </a:p>
          <a:p>
            <a:r>
              <a:rPr lang="en-US" dirty="0" smtClean="0"/>
              <a:t>Calculations</a:t>
            </a:r>
          </a:p>
          <a:p>
            <a:pPr lvl="1"/>
            <a:r>
              <a:rPr lang="en-US" dirty="0" smtClean="0"/>
              <a:t>Total Body Water</a:t>
            </a:r>
          </a:p>
          <a:p>
            <a:pPr lvl="1"/>
            <a:r>
              <a:rPr lang="en-US" dirty="0" smtClean="0"/>
              <a:t>Holiday Segar method</a:t>
            </a:r>
          </a:p>
          <a:p>
            <a:r>
              <a:rPr lang="en-US" dirty="0" smtClean="0"/>
              <a:t>Fluid loss</a:t>
            </a:r>
          </a:p>
          <a:p>
            <a:pPr lvl="1"/>
            <a:r>
              <a:rPr lang="en-US" dirty="0" smtClean="0"/>
              <a:t>Causes </a:t>
            </a:r>
            <a:r>
              <a:rPr lang="en-US" sz="2000" dirty="0" smtClean="0"/>
              <a:t>(small intestine, urine, gastric, diarrhea, pancreas)</a:t>
            </a:r>
          </a:p>
          <a:p>
            <a:pPr lvl="1"/>
            <a:r>
              <a:rPr lang="en-US" dirty="0" smtClean="0"/>
              <a:t>Effects on Volume and Concentration</a:t>
            </a:r>
          </a:p>
          <a:p>
            <a:r>
              <a:rPr lang="en-US" dirty="0">
                <a:solidFill>
                  <a:srgbClr val="000000"/>
                </a:solidFill>
              </a:rPr>
              <a:t>Oral </a:t>
            </a:r>
            <a:r>
              <a:rPr lang="en-US" dirty="0" err="1">
                <a:solidFill>
                  <a:srgbClr val="000000"/>
                </a:solidFill>
              </a:rPr>
              <a:t>Vs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/>
              <a:t>Crystalloids </a:t>
            </a:r>
            <a:r>
              <a:rPr lang="en-US" dirty="0" err="1" smtClean="0"/>
              <a:t>Vs</a:t>
            </a:r>
            <a:r>
              <a:rPr lang="en-US" dirty="0" smtClean="0"/>
              <a:t> Colloids 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369332"/>
            <a:ext cx="7659915" cy="6353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225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84807"/>
                </a:solidFill>
              </a:rPr>
              <a:t>Fluids: Compartments</a:t>
            </a:r>
            <a:endParaRPr lang="en-US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3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296" y="199572"/>
            <a:ext cx="3893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Fluid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Compartments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Male     total body water = Weight * 0.6</a:t>
            </a:r>
          </a:p>
          <a:p>
            <a:r>
              <a:rPr lang="en-US" dirty="0" smtClean="0"/>
              <a:t>Female total body water = Weight * 0.5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93" y="217731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Body Water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779" y="3286779"/>
            <a:ext cx="275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60% Intracellular Fluid (ICF)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3773" y="3342174"/>
            <a:ext cx="284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40% Extracellular Fluid (ECF)</a:t>
            </a:r>
            <a:endParaRPr lang="en-US" dirty="0"/>
          </a:p>
        </p:txBody>
      </p:sp>
      <p:cxnSp>
        <p:nvCxnSpPr>
          <p:cNvPr id="9" name="Straight Connector 8"/>
          <p:cNvCxnSpPr>
            <a:stCxn id="5" idx="2"/>
            <a:endCxn id="6" idx="0"/>
          </p:cNvCxnSpPr>
          <p:nvPr/>
        </p:nvCxnSpPr>
        <p:spPr>
          <a:xfrm flipH="1">
            <a:off x="1910568" y="2546643"/>
            <a:ext cx="1785996" cy="7401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>
            <a:off x="3696564" y="2546643"/>
            <a:ext cx="2037899" cy="795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58888" y="4491503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 75% of ECF contains</a:t>
            </a:r>
          </a:p>
          <a:p>
            <a:pPr algn="ctr"/>
            <a:r>
              <a:rPr lang="en-US" dirty="0" smtClean="0"/>
              <a:t>Interstitial Space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05514" y="4473360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 25% of ECF contains</a:t>
            </a:r>
          </a:p>
          <a:p>
            <a:pPr algn="ctr"/>
            <a:r>
              <a:rPr lang="en-US" dirty="0" smtClean="0"/>
              <a:t>Intravascular Space</a:t>
            </a:r>
            <a:endParaRPr lang="en-US" dirty="0"/>
          </a:p>
        </p:txBody>
      </p: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 flipH="1">
            <a:off x="4519435" y="3711506"/>
            <a:ext cx="1215028" cy="779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16" idx="0"/>
          </p:cNvCxnSpPr>
          <p:nvPr/>
        </p:nvCxnSpPr>
        <p:spPr>
          <a:xfrm>
            <a:off x="5734463" y="3711506"/>
            <a:ext cx="1631598" cy="7618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612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Fluids	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56771" y="1475695"/>
            <a:ext cx="8229600" cy="4525963"/>
          </a:xfrm>
        </p:spPr>
        <p:txBody>
          <a:bodyPr/>
          <a:lstStyle/>
          <a:p>
            <a:r>
              <a:rPr lang="en-US" dirty="0" smtClean="0"/>
              <a:t>Compartments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Calculations</a:t>
            </a:r>
          </a:p>
          <a:p>
            <a:pPr lvl="1"/>
            <a:r>
              <a:rPr lang="en-US" dirty="0" smtClean="0"/>
              <a:t>Total Body Water</a:t>
            </a:r>
          </a:p>
          <a:p>
            <a:pPr lvl="1"/>
            <a:r>
              <a:rPr lang="en-US" dirty="0" smtClean="0"/>
              <a:t>Holiday Segar method</a:t>
            </a:r>
          </a:p>
          <a:p>
            <a:r>
              <a:rPr lang="en-US" dirty="0" smtClean="0"/>
              <a:t>Fluid loss</a:t>
            </a:r>
          </a:p>
          <a:p>
            <a:pPr lvl="1"/>
            <a:r>
              <a:rPr lang="en-US" dirty="0" smtClean="0"/>
              <a:t>Causes </a:t>
            </a:r>
            <a:r>
              <a:rPr lang="en-US" sz="2000" dirty="0" smtClean="0"/>
              <a:t>(small intestine, urine, gastric, diarrhea, pancreas)</a:t>
            </a:r>
          </a:p>
          <a:p>
            <a:pPr lvl="1"/>
            <a:r>
              <a:rPr lang="en-US" dirty="0" smtClean="0"/>
              <a:t>Effects on Volume and Concentration</a:t>
            </a:r>
          </a:p>
          <a:p>
            <a:r>
              <a:rPr lang="en-US" dirty="0">
                <a:solidFill>
                  <a:srgbClr val="000000"/>
                </a:solidFill>
              </a:rPr>
              <a:t>Oral </a:t>
            </a:r>
            <a:r>
              <a:rPr lang="en-US" dirty="0" err="1">
                <a:solidFill>
                  <a:srgbClr val="000000"/>
                </a:solidFill>
              </a:rPr>
              <a:t>Vs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/>
              <a:t>Crystalloids </a:t>
            </a:r>
            <a:r>
              <a:rPr lang="en-US" dirty="0" err="1" smtClean="0"/>
              <a:t>Vs</a:t>
            </a:r>
            <a:r>
              <a:rPr lang="en-US" dirty="0" smtClean="0"/>
              <a:t> Colloids 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5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139" y="345479"/>
            <a:ext cx="4416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  <a:hlinkClick r:id="rId3" action="ppaction://hlinkfile"/>
              </a:rPr>
              <a:t>Holiday Segar Method </a:t>
            </a:r>
            <a:endParaRPr lang="en-US" dirty="0" smtClean="0">
              <a:solidFill>
                <a:srgbClr val="FF6600"/>
              </a:solidFill>
            </a:endParaRPr>
          </a:p>
          <a:p>
            <a:endParaRPr lang="en-US" dirty="0"/>
          </a:p>
          <a:p>
            <a:r>
              <a:rPr lang="en-US" b="1" dirty="0" smtClean="0"/>
              <a:t>Step 1: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6600"/>
                </a:solidFill>
              </a:rPr>
              <a:t>Calculate maintenance fluid </a:t>
            </a:r>
            <a:r>
              <a:rPr lang="en-US" dirty="0" smtClean="0"/>
              <a:t>per hour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525711"/>
              </p:ext>
            </p:extLst>
          </p:nvPr>
        </p:nvGraphicFramePr>
        <p:xfrm>
          <a:off x="369673" y="1268809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r>
                        <a:rPr lang="en-US" baseline="0" dirty="0" smtClean="0"/>
                        <a:t> mg/kg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the first 10 kg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 mg/kg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the next 10</a:t>
                      </a:r>
                      <a:r>
                        <a:rPr lang="en-US" baseline="0" dirty="0" smtClean="0"/>
                        <a:t> kg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 mg/kg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For anything over 20 kg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2311" y="4015213"/>
            <a:ext cx="4378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2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Add 10% volume for each degree above 37 C</a:t>
            </a:r>
          </a:p>
          <a:p>
            <a:endParaRPr lang="en-US" dirty="0"/>
          </a:p>
          <a:p>
            <a:r>
              <a:rPr lang="en-US" b="1" dirty="0"/>
              <a:t>Step 3:</a:t>
            </a:r>
          </a:p>
          <a:p>
            <a:r>
              <a:rPr lang="en-US" dirty="0"/>
              <a:t>Reassess </a:t>
            </a:r>
            <a:r>
              <a:rPr lang="en-US" dirty="0" smtClean="0"/>
              <a:t>daily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06416" y="2491604"/>
            <a:ext cx="2464892" cy="1143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Daily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Maintenance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Fluid Requirement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39774" y="2468087"/>
            <a:ext cx="5459413" cy="11430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=  </a:t>
            </a:r>
            <a:r>
              <a:rPr lang="en-US" sz="2400" dirty="0" smtClean="0">
                <a:solidFill>
                  <a:srgbClr val="FF0000"/>
                </a:solidFill>
              </a:rPr>
              <a:t>1500 mL </a:t>
            </a:r>
            <a:r>
              <a:rPr lang="en-US" sz="2400" dirty="0">
                <a:solidFill>
                  <a:srgbClr val="FF0000"/>
                </a:solidFill>
              </a:rPr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20 mL </a:t>
            </a:r>
            <a:r>
              <a:rPr lang="en-US" sz="2400" dirty="0">
                <a:solidFill>
                  <a:srgbClr val="FF0000"/>
                </a:solidFill>
              </a:rPr>
              <a:t>(# of kg over 20kg)</a:t>
            </a:r>
          </a:p>
        </p:txBody>
      </p:sp>
    </p:spTree>
    <p:extLst>
      <p:ext uri="{BB962C8B-B14F-4D97-AF65-F5344CB8AC3E}">
        <p14:creationId xmlns:p14="http://schemas.microsoft.com/office/powerpoint/2010/main" val="3870858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771" y="1475695"/>
            <a:ext cx="8229600" cy="4525963"/>
          </a:xfrm>
        </p:spPr>
        <p:txBody>
          <a:bodyPr/>
          <a:lstStyle/>
          <a:p>
            <a:r>
              <a:rPr lang="en-US" dirty="0" smtClean="0"/>
              <a:t>Compartments</a:t>
            </a:r>
          </a:p>
          <a:p>
            <a:r>
              <a:rPr lang="en-US" dirty="0" smtClean="0"/>
              <a:t>Calculations</a:t>
            </a:r>
          </a:p>
          <a:p>
            <a:pPr lvl="1"/>
            <a:r>
              <a:rPr lang="en-US" dirty="0" smtClean="0"/>
              <a:t>Total Body Water</a:t>
            </a:r>
          </a:p>
          <a:p>
            <a:pPr lvl="1"/>
            <a:r>
              <a:rPr lang="en-US" dirty="0" smtClean="0"/>
              <a:t>Holiday Segar method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Fluid loss</a:t>
            </a:r>
          </a:p>
          <a:p>
            <a:pPr lvl="1"/>
            <a:r>
              <a:rPr lang="en-US" dirty="0" smtClean="0"/>
              <a:t>Causes </a:t>
            </a:r>
            <a:r>
              <a:rPr lang="en-US" sz="2000" dirty="0" smtClean="0"/>
              <a:t>(small intestine, urine, gastric, diarrhea, pancreas)</a:t>
            </a:r>
          </a:p>
          <a:p>
            <a:pPr lvl="1"/>
            <a:r>
              <a:rPr lang="en-US" dirty="0" smtClean="0"/>
              <a:t>Effects on Volume and Concentration</a:t>
            </a:r>
          </a:p>
          <a:p>
            <a:r>
              <a:rPr lang="en-US" dirty="0">
                <a:solidFill>
                  <a:srgbClr val="000000"/>
                </a:solidFill>
              </a:rPr>
              <a:t>Oral </a:t>
            </a:r>
            <a:r>
              <a:rPr lang="en-US" dirty="0" err="1">
                <a:solidFill>
                  <a:srgbClr val="000000"/>
                </a:solidFill>
              </a:rPr>
              <a:t>Vs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/>
              <a:t>Crystalloids </a:t>
            </a:r>
            <a:r>
              <a:rPr lang="en-US" dirty="0" err="1" smtClean="0"/>
              <a:t>Vs</a:t>
            </a:r>
            <a:r>
              <a:rPr lang="en-US" dirty="0" smtClean="0"/>
              <a:t> Colloids 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5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550438"/>
              </p:ext>
            </p:extLst>
          </p:nvPr>
        </p:nvGraphicFramePr>
        <p:xfrm>
          <a:off x="304801" y="1725745"/>
          <a:ext cx="7940451" cy="2992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7002"/>
                <a:gridCol w="1670761"/>
                <a:gridCol w="1765918"/>
                <a:gridCol w="1235793"/>
                <a:gridCol w="1520977"/>
              </a:tblGrid>
              <a:tr h="65553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 smtClean="0"/>
                        <a:t>Site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Na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sz="18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(mEq/L)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Cl- 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(mEq/L)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K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(mEq/L)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HCO3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8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(mEq/L)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6742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/>
                        <a:t>Small intestine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135-140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90-130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5-15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30-40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6742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/>
                        <a:t>Urine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6742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/>
                        <a:t>Nasogastric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40-64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100-140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minimal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6742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/>
                        <a:t>Diarrhea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25-50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20-40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35-60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30-60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6742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/>
                        <a:t>Pancreas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120-140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90-120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5-15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60-115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1" y="277532"/>
            <a:ext cx="842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Cause of Fluid Loss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patient is losing fluids through one of these mechanisms, the type of IV would mimic the electrolytes the pt is losing.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8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1127</Words>
  <Application>Microsoft Macintosh PowerPoint</Application>
  <PresentationFormat>On-screen Show (4:3)</PresentationFormat>
  <Paragraphs>402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Fluids </vt:lpstr>
      <vt:lpstr>PowerPoint Presentation</vt:lpstr>
      <vt:lpstr>PowerPoint Presentation</vt:lpstr>
      <vt:lpstr>Fluids </vt:lpstr>
      <vt:lpstr>PowerPoint Presentation</vt:lpstr>
      <vt:lpstr>Fluids </vt:lpstr>
      <vt:lpstr>PowerPoint Presentation</vt:lpstr>
      <vt:lpstr>PowerPoint Presentation</vt:lpstr>
      <vt:lpstr>Fluids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58</cp:revision>
  <dcterms:created xsi:type="dcterms:W3CDTF">2013-03-28T01:59:00Z</dcterms:created>
  <dcterms:modified xsi:type="dcterms:W3CDTF">2014-02-06T18:30:41Z</dcterms:modified>
</cp:coreProperties>
</file>