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56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6600" y="272534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Fluids and Electrolytes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92200" y="838200"/>
            <a:ext cx="7010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Homeostasis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sz="1400" dirty="0" smtClean="0"/>
              <a:t>- Blood volume </a:t>
            </a:r>
            <a:r>
              <a:rPr lang="en-US" sz="1200" dirty="0" smtClean="0"/>
              <a:t>… deliver oxygen/nutrients to tissues</a:t>
            </a:r>
          </a:p>
          <a:p>
            <a:r>
              <a:rPr lang="en-US" sz="1200" dirty="0"/>
              <a:t>	</a:t>
            </a:r>
            <a:r>
              <a:rPr lang="en-US" sz="1400" dirty="0" smtClean="0"/>
              <a:t>- Plasma osmolality </a:t>
            </a:r>
            <a:r>
              <a:rPr lang="en-US" sz="1200" dirty="0" smtClean="0"/>
              <a:t>… determine intracellular volume  …  important to brain function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981200"/>
            <a:ext cx="8229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Body Fluid Compartment </a:t>
            </a:r>
            <a:r>
              <a:rPr lang="en-US" dirty="0" smtClean="0"/>
              <a:t>– </a:t>
            </a:r>
            <a:r>
              <a:rPr lang="en-US" sz="1600" dirty="0" smtClean="0"/>
              <a:t>Total Body </a:t>
            </a:r>
            <a:r>
              <a:rPr lang="en-US" sz="1600" b="1" dirty="0" smtClean="0">
                <a:solidFill>
                  <a:srgbClr val="FF0000"/>
                </a:solidFill>
              </a:rPr>
              <a:t>Water:  60%  TBW for M  -  50% for F </a:t>
            </a:r>
            <a:r>
              <a:rPr lang="en-US" sz="1200" dirty="0" smtClean="0"/>
              <a:t>(0.5 - 0.6 L/kg)</a:t>
            </a:r>
          </a:p>
          <a:p>
            <a:pPr>
              <a:spcBef>
                <a:spcPts val="600"/>
              </a:spcBef>
            </a:pPr>
            <a:r>
              <a:rPr lang="en-US" dirty="0"/>
              <a:t>	</a:t>
            </a:r>
            <a:r>
              <a:rPr lang="en-US" dirty="0" smtClean="0"/>
              <a:t>- Intracellular (</a:t>
            </a:r>
            <a:r>
              <a:rPr lang="en-US" b="1" dirty="0" smtClean="0">
                <a:solidFill>
                  <a:srgbClr val="FF0000"/>
                </a:solidFill>
              </a:rPr>
              <a:t>ICF</a:t>
            </a:r>
            <a:r>
              <a:rPr lang="en-US" dirty="0" smtClean="0"/>
              <a:t>)           (60% of TBW)  …  </a:t>
            </a:r>
            <a:r>
              <a:rPr lang="en-US" sz="1200" dirty="0" smtClean="0"/>
              <a:t>cell membrane </a:t>
            </a:r>
            <a:r>
              <a:rPr lang="en-US" sz="1200" dirty="0" smtClean="0">
                <a:solidFill>
                  <a:srgbClr val="FF0000"/>
                </a:solidFill>
              </a:rPr>
              <a:t>permeable to water</a:t>
            </a:r>
          </a:p>
          <a:p>
            <a:pPr>
              <a:spcBef>
                <a:spcPts val="600"/>
              </a:spcBef>
            </a:pPr>
            <a:r>
              <a:rPr lang="en-US" dirty="0"/>
              <a:t>	</a:t>
            </a:r>
            <a:r>
              <a:rPr lang="en-US" dirty="0" smtClean="0"/>
              <a:t>- Extracellular (</a:t>
            </a:r>
            <a:r>
              <a:rPr lang="en-US" b="1" dirty="0" smtClean="0">
                <a:solidFill>
                  <a:srgbClr val="FF0000"/>
                </a:solidFill>
              </a:rPr>
              <a:t>ECF</a:t>
            </a:r>
            <a:r>
              <a:rPr lang="en-US" dirty="0" smtClean="0"/>
              <a:t>)          (40% of TBW)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		- Interstitial Fluid          (75% of ECF)</a:t>
            </a:r>
          </a:p>
          <a:p>
            <a:pPr>
              <a:spcBef>
                <a:spcPts val="600"/>
              </a:spcBef>
            </a:pPr>
            <a:r>
              <a:rPr lang="en-US" dirty="0"/>
              <a:t>	</a:t>
            </a:r>
            <a:r>
              <a:rPr lang="en-US" dirty="0" smtClean="0"/>
              <a:t>	- Intravascular Fluid     (25% of ECF)  …  </a:t>
            </a:r>
            <a:r>
              <a:rPr lang="en-US" sz="1200" dirty="0" err="1" smtClean="0"/>
              <a:t>capillarry</a:t>
            </a:r>
            <a:r>
              <a:rPr lang="en-US" sz="1200" dirty="0" smtClean="0"/>
              <a:t> membrane </a:t>
            </a:r>
            <a:r>
              <a:rPr lang="en-US" sz="1200" dirty="0" smtClean="0">
                <a:solidFill>
                  <a:srgbClr val="FF0000"/>
                </a:solidFill>
              </a:rPr>
              <a:t>permeable to Na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4343400"/>
            <a:ext cx="7848600" cy="1138773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[Na] in body  =  135 – 145 </a:t>
            </a:r>
            <a:r>
              <a:rPr lang="en-US" sz="2400" b="1" dirty="0" err="1" smtClean="0">
                <a:solidFill>
                  <a:srgbClr val="FF0000"/>
                </a:solidFill>
              </a:rPr>
              <a:t>mEq</a:t>
            </a:r>
            <a:r>
              <a:rPr lang="en-US" sz="2400" b="1" dirty="0" smtClean="0">
                <a:solidFill>
                  <a:srgbClr val="FF0000"/>
                </a:solidFill>
              </a:rPr>
              <a:t>/L</a:t>
            </a:r>
            <a:r>
              <a:rPr lang="en-US" sz="2000" b="1" dirty="0" smtClean="0">
                <a:solidFill>
                  <a:srgbClr val="FF0000"/>
                </a:solidFill>
              </a:rPr>
              <a:t>                              NS = 154 </a:t>
            </a:r>
            <a:r>
              <a:rPr lang="en-US" sz="2000" b="1" dirty="0" err="1" smtClean="0">
                <a:solidFill>
                  <a:srgbClr val="FF0000"/>
                </a:solidFill>
              </a:rPr>
              <a:t>mEq</a:t>
            </a:r>
            <a:r>
              <a:rPr lang="en-US" sz="2000" b="1" dirty="0" smtClean="0">
                <a:solidFill>
                  <a:srgbClr val="FF0000"/>
                </a:solidFill>
              </a:rPr>
              <a:t>/L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Plasma osmolality  =  275 – 295 </a:t>
            </a:r>
            <a:r>
              <a:rPr lang="en-US" sz="2400" b="1" dirty="0" err="1" smtClean="0">
                <a:solidFill>
                  <a:srgbClr val="FF0000"/>
                </a:solidFill>
              </a:rPr>
              <a:t>mOsm</a:t>
            </a:r>
            <a:r>
              <a:rPr lang="en-US" sz="2400" b="1" dirty="0" smtClean="0">
                <a:solidFill>
                  <a:srgbClr val="FF0000"/>
                </a:solidFill>
              </a:rPr>
              <a:t>/L</a:t>
            </a:r>
            <a:r>
              <a:rPr lang="en-US" sz="2000" b="1" dirty="0" smtClean="0">
                <a:solidFill>
                  <a:srgbClr val="FF0000"/>
                </a:solidFill>
              </a:rPr>
              <a:t>	     NS = 308 </a:t>
            </a:r>
            <a:r>
              <a:rPr lang="en-US" sz="2000" b="1" dirty="0" err="1" smtClean="0">
                <a:solidFill>
                  <a:srgbClr val="FF0000"/>
                </a:solidFill>
              </a:rPr>
              <a:t>mOsm</a:t>
            </a:r>
            <a:r>
              <a:rPr lang="en-US" sz="2000" b="1" dirty="0" smtClean="0">
                <a:solidFill>
                  <a:srgbClr val="FF0000"/>
                </a:solidFill>
              </a:rPr>
              <a:t>/L</a:t>
            </a:r>
          </a:p>
        </p:txBody>
      </p:sp>
    </p:spTree>
    <p:extLst>
      <p:ext uri="{BB962C8B-B14F-4D97-AF65-F5344CB8AC3E}">
        <p14:creationId xmlns:p14="http://schemas.microsoft.com/office/powerpoint/2010/main" val="140472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90800" y="3810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IV Parenteral Fluids: Plasma Expanders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00400" y="1066800"/>
            <a:ext cx="28956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Crystalloids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Isotonic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Lactate Ringers (LR)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0.9% NS</a:t>
            </a:r>
          </a:p>
          <a:p>
            <a:pPr marL="742950" lvl="1" indent="-285750">
              <a:buFontTx/>
              <a:buChar char="-"/>
            </a:pPr>
            <a:endParaRPr lang="en-US" sz="1000" dirty="0"/>
          </a:p>
          <a:p>
            <a:pPr marL="285750" lvl="1" indent="-285750">
              <a:buFontTx/>
              <a:buChar char="-"/>
            </a:pPr>
            <a:r>
              <a:rPr lang="en-US" sz="1600" dirty="0"/>
              <a:t>Hypotonic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5% Dextrose in water (D5W)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0.45% Saline (1/2 NS)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&lt; 0.45% Saline (x&lt;1/2 NSS)</a:t>
            </a:r>
          </a:p>
          <a:p>
            <a:pPr marL="742950" lvl="1" indent="-285750">
              <a:buFontTx/>
              <a:buChar char="-"/>
            </a:pPr>
            <a:endParaRPr lang="en-US" sz="1000" dirty="0"/>
          </a:p>
          <a:p>
            <a:pPr marL="285750" lvl="1" indent="-285750">
              <a:buFontTx/>
              <a:buChar char="-"/>
            </a:pPr>
            <a:r>
              <a:rPr lang="en-US" sz="1600" dirty="0"/>
              <a:t>Hypertonic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3% Saline (3% </a:t>
            </a:r>
            <a:r>
              <a:rPr lang="en-US" sz="1200" dirty="0" err="1" smtClean="0"/>
              <a:t>NaCl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200400" y="4324350"/>
            <a:ext cx="3276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Colloids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Albumin 5% &amp; 25%</a:t>
            </a:r>
            <a:endParaRPr lang="en-US" sz="1600" dirty="0"/>
          </a:p>
          <a:p>
            <a:pPr marL="742950" lvl="1" indent="-285750">
              <a:buFontTx/>
              <a:buChar char="-"/>
            </a:pPr>
            <a:endParaRPr lang="en-US" sz="1000" dirty="0"/>
          </a:p>
          <a:p>
            <a:pPr marL="285750" lvl="1" indent="-285750">
              <a:buFontTx/>
              <a:buChar char="-"/>
            </a:pPr>
            <a:r>
              <a:rPr lang="en-US" sz="1600" dirty="0" err="1" smtClean="0"/>
              <a:t>Hydroxyethylstarch</a:t>
            </a:r>
            <a:r>
              <a:rPr lang="en-US" sz="1600" dirty="0" smtClean="0"/>
              <a:t> (</a:t>
            </a:r>
            <a:r>
              <a:rPr lang="en-US" sz="1600" dirty="0" err="1" smtClean="0"/>
              <a:t>Hetastarch</a:t>
            </a:r>
            <a:r>
              <a:rPr lang="en-US" sz="1600" dirty="0" smtClean="0"/>
              <a:t>)</a:t>
            </a:r>
            <a:endParaRPr lang="en-US" sz="1600" dirty="0"/>
          </a:p>
          <a:p>
            <a:pPr marL="742950" lvl="1" indent="-285750">
              <a:buFontTx/>
              <a:buChar char="-"/>
            </a:pPr>
            <a:endParaRPr lang="en-US" sz="1000" dirty="0"/>
          </a:p>
          <a:p>
            <a:pPr marL="285750" lvl="1" indent="-285750">
              <a:buFontTx/>
              <a:buChar char="-"/>
            </a:pPr>
            <a:r>
              <a:rPr lang="en-US" sz="1600" dirty="0" smtClean="0"/>
              <a:t>Dextran</a:t>
            </a:r>
          </a:p>
          <a:p>
            <a:pPr marL="285750" lvl="1" indent="-285750">
              <a:buFontTx/>
              <a:buChar char="-"/>
            </a:pPr>
            <a:endParaRPr lang="en-US" sz="1000" dirty="0" smtClean="0"/>
          </a:p>
          <a:p>
            <a:pPr marL="285750" lvl="1" indent="-285750">
              <a:buFontTx/>
              <a:buChar char="-"/>
            </a:pPr>
            <a:r>
              <a:rPr lang="en-US" sz="1600" dirty="0" smtClean="0"/>
              <a:t>Blood/Blood products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83313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850" y="323850"/>
            <a:ext cx="28956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Crystalloids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Isotonic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Lactate Ringers (LR)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0.9% NS</a:t>
            </a:r>
          </a:p>
          <a:p>
            <a:pPr marL="742950" lvl="1" indent="-285750">
              <a:buFontTx/>
              <a:buChar char="-"/>
            </a:pPr>
            <a:endParaRPr lang="en-US" sz="1000" dirty="0"/>
          </a:p>
          <a:p>
            <a:pPr marL="285750" lvl="1" indent="-285750">
              <a:buFontTx/>
              <a:buChar char="-"/>
            </a:pPr>
            <a:r>
              <a:rPr lang="en-US" sz="1600" dirty="0"/>
              <a:t>Hypotonic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5% Dextrose in water (D5W)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0.45% Saline (1/2 NS)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&lt; 0.45% Saline (x&lt;1/2 NSS)</a:t>
            </a:r>
          </a:p>
          <a:p>
            <a:pPr marL="742950" lvl="1" indent="-285750">
              <a:buFontTx/>
              <a:buChar char="-"/>
            </a:pPr>
            <a:endParaRPr lang="en-US" sz="1000" dirty="0"/>
          </a:p>
          <a:p>
            <a:pPr marL="285750" lvl="1" indent="-285750">
              <a:buFontTx/>
              <a:buChar char="-"/>
            </a:pPr>
            <a:r>
              <a:rPr lang="en-US" sz="1600" dirty="0"/>
              <a:t>Hypertonic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3% Saline (3% </a:t>
            </a:r>
            <a:r>
              <a:rPr lang="en-US" sz="1200" dirty="0" err="1" smtClean="0"/>
              <a:t>NaCl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4038600" y="1764268"/>
            <a:ext cx="3886200" cy="990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181600" y="3810000"/>
            <a:ext cx="1676400" cy="1066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53100" y="41587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Cell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52900" y="2080736"/>
            <a:ext cx="14859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Intravascular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152900" y="3179088"/>
            <a:ext cx="14859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Interstitial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362700" y="2076390"/>
            <a:ext cx="7239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25%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62700" y="3155632"/>
            <a:ext cx="723900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7</a:t>
            </a:r>
            <a:r>
              <a:rPr lang="en-US" sz="1600" b="1" dirty="0" smtClean="0"/>
              <a:t>5%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24400" y="6096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0.9% </a:t>
            </a:r>
            <a:r>
              <a:rPr lang="en-US" u="sng" dirty="0" err="1" smtClean="0"/>
              <a:t>NaCl</a:t>
            </a:r>
            <a:r>
              <a:rPr lang="en-US" u="sng" dirty="0" smtClean="0"/>
              <a:t> (154 </a:t>
            </a:r>
            <a:r>
              <a:rPr lang="en-US" u="sng" dirty="0" err="1" smtClean="0"/>
              <a:t>mEq</a:t>
            </a:r>
            <a:r>
              <a:rPr lang="en-US" u="sng" dirty="0" smtClean="0"/>
              <a:t>/L) Solution</a:t>
            </a:r>
            <a:endParaRPr lang="en-US" u="sng" dirty="0"/>
          </a:p>
        </p:txBody>
      </p:sp>
      <p:sp>
        <p:nvSpPr>
          <p:cNvPr id="12" name="Down Arrow 11"/>
          <p:cNvSpPr/>
          <p:nvPr/>
        </p:nvSpPr>
        <p:spPr>
          <a:xfrm>
            <a:off x="5953125" y="1255931"/>
            <a:ext cx="142875" cy="989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-Down Arrow 12"/>
          <p:cNvSpPr/>
          <p:nvPr/>
        </p:nvSpPr>
        <p:spPr>
          <a:xfrm>
            <a:off x="5910262" y="2476500"/>
            <a:ext cx="223838" cy="56483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657600" y="5449669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Isotonic</a:t>
            </a:r>
            <a:r>
              <a:rPr lang="en-US" dirty="0" smtClean="0"/>
              <a:t> expands intravascular compartment  …  Plasma expander  …  for </a:t>
            </a:r>
            <a:r>
              <a:rPr lang="en-US" b="1" dirty="0" smtClean="0">
                <a:solidFill>
                  <a:srgbClr val="FF0000"/>
                </a:solidFill>
              </a:rPr>
              <a:t>HYPOVOLEMIA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850" y="4061936"/>
            <a:ext cx="38290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                              </a:t>
            </a:r>
            <a:r>
              <a:rPr lang="en-US" sz="1400" u="sng" dirty="0" smtClean="0"/>
              <a:t>Na+        </a:t>
            </a:r>
            <a:r>
              <a:rPr lang="en-US" sz="1400" u="sng" dirty="0" err="1" smtClean="0"/>
              <a:t>Cl</a:t>
            </a:r>
            <a:r>
              <a:rPr lang="en-US" sz="1400" u="sng" dirty="0" smtClean="0"/>
              <a:t>-         K+      </a:t>
            </a:r>
            <a:r>
              <a:rPr lang="en-US" sz="1400" u="sng" dirty="0" err="1" smtClean="0"/>
              <a:t>mOsm</a:t>
            </a:r>
            <a:r>
              <a:rPr lang="en-US" sz="1400" u="sng" dirty="0" smtClean="0"/>
              <a:t>/L</a:t>
            </a:r>
          </a:p>
          <a:p>
            <a:r>
              <a:rPr lang="en-US" sz="1400" dirty="0" smtClean="0"/>
              <a:t>Lactated Ringer       130        109        4            273</a:t>
            </a:r>
          </a:p>
          <a:p>
            <a:r>
              <a:rPr lang="en-US" sz="1400" dirty="0" smtClean="0"/>
              <a:t>0.9% NS (154)          154        154        0            308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495800" y="32385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ISOTONIC CRYSTALLOIDS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9200" y="549515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Adverse RX:  NO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05400" y="4904601"/>
            <a:ext cx="1962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Cell is impermeable to Na+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74216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850" y="323850"/>
            <a:ext cx="28956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Crystalloids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Isotonic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Lactate Ringers (LR)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0.9% NS</a:t>
            </a:r>
          </a:p>
          <a:p>
            <a:pPr marL="742950" lvl="1" indent="-285750">
              <a:buFontTx/>
              <a:buChar char="-"/>
            </a:pPr>
            <a:endParaRPr lang="en-US" sz="1000" dirty="0"/>
          </a:p>
          <a:p>
            <a:pPr marL="285750" lvl="1" indent="-285750">
              <a:buFontTx/>
              <a:buChar char="-"/>
            </a:pPr>
            <a:r>
              <a:rPr lang="en-US" sz="1600" dirty="0"/>
              <a:t>Hypotonic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5% Dextrose in water (D5W)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0.45% Saline (1/2 NS)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&lt; 0.45% Saline (x&lt;1/2 NSS)</a:t>
            </a:r>
          </a:p>
          <a:p>
            <a:pPr marL="742950" lvl="1" indent="-285750">
              <a:buFontTx/>
              <a:buChar char="-"/>
            </a:pPr>
            <a:endParaRPr lang="en-US" sz="1000" dirty="0"/>
          </a:p>
          <a:p>
            <a:pPr marL="285750" lvl="1" indent="-285750">
              <a:buFontTx/>
              <a:buChar char="-"/>
            </a:pPr>
            <a:r>
              <a:rPr lang="en-US" sz="1600" dirty="0"/>
              <a:t>Hypertonic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3% Saline (3% </a:t>
            </a:r>
            <a:r>
              <a:rPr lang="en-US" sz="1200" dirty="0" err="1" smtClean="0"/>
              <a:t>NaCl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4038600" y="1764268"/>
            <a:ext cx="3886200" cy="990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181600" y="3810000"/>
            <a:ext cx="1676400" cy="1066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53100" y="41587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Cell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52900" y="2080736"/>
            <a:ext cx="14859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Intravascular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152900" y="3179088"/>
            <a:ext cx="14859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Interstitial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362700" y="2076390"/>
            <a:ext cx="7239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10%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62700" y="3155632"/>
            <a:ext cx="723900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30%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52900" y="697468"/>
            <a:ext cx="36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Dextrose, 0.45% </a:t>
            </a:r>
            <a:r>
              <a:rPr lang="en-US" dirty="0" err="1" smtClean="0"/>
              <a:t>NaCl</a:t>
            </a:r>
            <a:r>
              <a:rPr lang="en-US" dirty="0" smtClean="0"/>
              <a:t>, &lt; 0.45% </a:t>
            </a:r>
            <a:r>
              <a:rPr lang="en-US" dirty="0" err="1" smtClean="0"/>
              <a:t>NaCl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5953125" y="1255931"/>
            <a:ext cx="142875" cy="989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-Down Arrow 12"/>
          <p:cNvSpPr/>
          <p:nvPr/>
        </p:nvSpPr>
        <p:spPr>
          <a:xfrm>
            <a:off x="5910262" y="2476500"/>
            <a:ext cx="223838" cy="168223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657600" y="5449669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Hypotonic</a:t>
            </a:r>
            <a:r>
              <a:rPr lang="en-US" dirty="0" smtClean="0"/>
              <a:t> is inadequate for fluid resuscitation  …  </a:t>
            </a:r>
            <a:r>
              <a:rPr lang="en-US" sz="1200" dirty="0" smtClean="0"/>
              <a:t>cell swelling (hemolysis, cerebral edema, herniation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4061936"/>
            <a:ext cx="3886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                          </a:t>
            </a:r>
            <a:r>
              <a:rPr lang="en-US" sz="1400" u="sng" dirty="0" smtClean="0"/>
              <a:t>Na+        </a:t>
            </a:r>
            <a:r>
              <a:rPr lang="en-US" sz="1400" u="sng" dirty="0" err="1" smtClean="0"/>
              <a:t>Cl</a:t>
            </a:r>
            <a:r>
              <a:rPr lang="en-US" sz="1400" u="sng" dirty="0" smtClean="0"/>
              <a:t>-         </a:t>
            </a:r>
            <a:r>
              <a:rPr lang="en-US" sz="1400" u="sng" dirty="0" err="1" smtClean="0"/>
              <a:t>Dext</a:t>
            </a:r>
            <a:r>
              <a:rPr lang="en-US" sz="1400" u="sng" dirty="0" smtClean="0"/>
              <a:t>     </a:t>
            </a:r>
            <a:r>
              <a:rPr lang="en-US" sz="1400" u="sng" dirty="0" err="1" smtClean="0"/>
              <a:t>mOsm</a:t>
            </a:r>
            <a:r>
              <a:rPr lang="en-US" sz="1400" u="sng" dirty="0" smtClean="0"/>
              <a:t>/L</a:t>
            </a:r>
          </a:p>
          <a:p>
            <a:r>
              <a:rPr lang="en-US" sz="1400" dirty="0" smtClean="0"/>
              <a:t>5% </a:t>
            </a:r>
            <a:r>
              <a:rPr lang="en-US" sz="1400" dirty="0" err="1" smtClean="0"/>
              <a:t>Dext</a:t>
            </a:r>
            <a:r>
              <a:rPr lang="en-US" sz="1400" dirty="0" smtClean="0"/>
              <a:t> (D5W)     30        109             5         252</a:t>
            </a:r>
          </a:p>
          <a:p>
            <a:r>
              <a:rPr lang="en-US" sz="1400" dirty="0" smtClean="0"/>
              <a:t>0.45% NS                77          77             0         154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419600" y="32385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HYPOTONIC CRYSTALLOIDS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" y="5105400"/>
            <a:ext cx="3048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Adverse RX:</a:t>
            </a:r>
          </a:p>
          <a:p>
            <a:r>
              <a:rPr lang="en-US" sz="1200" b="1" dirty="0" smtClean="0"/>
              <a:t>&lt; 1/2 NS  NEVER use by itself – Always with other sol to ↑ osmolality (D5 + ¼ NS)</a:t>
            </a:r>
            <a:endParaRPr 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400800" y="4116884"/>
            <a:ext cx="723900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60%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191000" y="490460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Cell is impermeable to Na+  &amp; permeable to dextrose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17943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850" y="323850"/>
            <a:ext cx="28956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Crystalloids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Isotonic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Lactate Ringers (LR)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0.9% NS</a:t>
            </a:r>
          </a:p>
          <a:p>
            <a:pPr marL="742950" lvl="1" indent="-285750">
              <a:buFontTx/>
              <a:buChar char="-"/>
            </a:pPr>
            <a:endParaRPr lang="en-US" sz="1000" dirty="0"/>
          </a:p>
          <a:p>
            <a:pPr marL="285750" lvl="1" indent="-285750">
              <a:buFontTx/>
              <a:buChar char="-"/>
            </a:pPr>
            <a:r>
              <a:rPr lang="en-US" sz="1600" dirty="0"/>
              <a:t>Hypotonic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5% Dextrose in water (D5W)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0.45% Saline (1/2 NS)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&lt; 0.45% Saline (x&lt;1/2 NSS)</a:t>
            </a:r>
          </a:p>
          <a:p>
            <a:pPr marL="742950" lvl="1" indent="-285750">
              <a:buFontTx/>
              <a:buChar char="-"/>
            </a:pPr>
            <a:endParaRPr lang="en-US" sz="1000" dirty="0"/>
          </a:p>
          <a:p>
            <a:pPr marL="285750" lvl="1" indent="-285750">
              <a:buFontTx/>
              <a:buChar char="-"/>
            </a:pPr>
            <a:r>
              <a:rPr lang="en-US" sz="1600" dirty="0"/>
              <a:t>Hypertonic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3% Saline (3% </a:t>
            </a:r>
            <a:r>
              <a:rPr lang="en-US" sz="1200" dirty="0" err="1" smtClean="0"/>
              <a:t>NaCl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4038600" y="1764268"/>
            <a:ext cx="3886200" cy="990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181600" y="3810000"/>
            <a:ext cx="1676400" cy="1066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53100" y="41587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Cell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52900" y="2080736"/>
            <a:ext cx="14859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Intravascular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152900" y="3179088"/>
            <a:ext cx="14859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Interstitial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43700" y="2076390"/>
            <a:ext cx="7239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25%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819900" y="3155632"/>
            <a:ext cx="723900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75%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410200" y="6096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3% </a:t>
            </a:r>
            <a:r>
              <a:rPr lang="en-US" dirty="0" err="1" smtClean="0"/>
              <a:t>NaCl</a:t>
            </a:r>
            <a:endParaRPr lang="en-US" dirty="0" smtClean="0"/>
          </a:p>
          <a:p>
            <a:pPr algn="ctr"/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5953125" y="1255931"/>
            <a:ext cx="142875" cy="989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-Down Arrow 12"/>
          <p:cNvSpPr/>
          <p:nvPr/>
        </p:nvSpPr>
        <p:spPr>
          <a:xfrm>
            <a:off x="5924550" y="2476500"/>
            <a:ext cx="185738" cy="67913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657600" y="5449669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Hypertonic</a:t>
            </a:r>
            <a:r>
              <a:rPr lang="en-US" dirty="0" smtClean="0"/>
              <a:t> ONLY via Central Line  …  for traumatic brain injury, severe </a:t>
            </a:r>
            <a:r>
              <a:rPr lang="en-US" u="sng" dirty="0" smtClean="0"/>
              <a:t>SYMPTOMATIC</a:t>
            </a:r>
            <a:r>
              <a:rPr lang="en-US" dirty="0" smtClean="0"/>
              <a:t>  </a:t>
            </a:r>
            <a:r>
              <a:rPr lang="en-US" dirty="0" err="1" smtClean="0"/>
              <a:t>hyponatremia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4061936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              </a:t>
            </a:r>
            <a:r>
              <a:rPr lang="en-US" sz="1400" u="sng" dirty="0" smtClean="0"/>
              <a:t>Na+        </a:t>
            </a:r>
            <a:r>
              <a:rPr lang="en-US" sz="1400" u="sng" dirty="0" err="1" smtClean="0"/>
              <a:t>Cl</a:t>
            </a:r>
            <a:r>
              <a:rPr lang="en-US" sz="1400" u="sng" dirty="0" smtClean="0"/>
              <a:t>-        </a:t>
            </a:r>
            <a:r>
              <a:rPr lang="en-US" sz="1400" u="sng" dirty="0" err="1" smtClean="0"/>
              <a:t>mOsm</a:t>
            </a:r>
            <a:r>
              <a:rPr lang="en-US" sz="1400" u="sng" dirty="0" smtClean="0"/>
              <a:t>/L</a:t>
            </a:r>
          </a:p>
          <a:p>
            <a:r>
              <a:rPr lang="en-US" sz="1400" dirty="0" smtClean="0"/>
              <a:t>3% </a:t>
            </a:r>
            <a:r>
              <a:rPr lang="en-US" sz="1400" dirty="0" err="1" smtClean="0"/>
              <a:t>NaCl</a:t>
            </a:r>
            <a:r>
              <a:rPr lang="en-US" sz="1400" dirty="0" smtClean="0"/>
              <a:t>     513       513         1026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419600" y="32385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HYPERTONIC CRYSTALLOIDS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0600" y="5313402"/>
            <a:ext cx="152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Adverse RX:</a:t>
            </a:r>
          </a:p>
          <a:p>
            <a:pPr algn="ctr"/>
            <a:r>
              <a:rPr lang="en-US" sz="1200" b="1" dirty="0" smtClean="0"/>
              <a:t>HIGH ALERT</a:t>
            </a:r>
            <a:endParaRPr 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105400" y="4953000"/>
            <a:ext cx="1943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Cell is impermeable to Na+</a:t>
            </a:r>
            <a:endParaRPr lang="en-US" sz="1200" dirty="0"/>
          </a:p>
        </p:txBody>
      </p:sp>
      <p:sp>
        <p:nvSpPr>
          <p:cNvPr id="19" name="Up Arrow 18"/>
          <p:cNvSpPr/>
          <p:nvPr/>
        </p:nvSpPr>
        <p:spPr>
          <a:xfrm>
            <a:off x="6286499" y="3363754"/>
            <a:ext cx="171449" cy="8257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17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850" y="323850"/>
            <a:ext cx="28956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Crystalloids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Isotonic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Lactate Ringers (LR)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0.9% NS</a:t>
            </a:r>
          </a:p>
          <a:p>
            <a:pPr marL="742950" lvl="1" indent="-285750">
              <a:buFontTx/>
              <a:buChar char="-"/>
            </a:pPr>
            <a:endParaRPr lang="en-US" sz="1000" dirty="0"/>
          </a:p>
          <a:p>
            <a:pPr marL="285750" lvl="1" indent="-285750">
              <a:buFontTx/>
              <a:buChar char="-"/>
            </a:pPr>
            <a:r>
              <a:rPr lang="en-US" sz="1600" dirty="0"/>
              <a:t>Hypotonic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5% Dextrose in water (D5W)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0.45% Saline (1/2 NS)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&lt; 0.45% Saline (x&lt;1/2 NSS)</a:t>
            </a:r>
          </a:p>
          <a:p>
            <a:pPr marL="742950" lvl="1" indent="-285750">
              <a:buFontTx/>
              <a:buChar char="-"/>
            </a:pPr>
            <a:endParaRPr lang="en-US" sz="1000" dirty="0"/>
          </a:p>
          <a:p>
            <a:pPr marL="285750" lvl="1" indent="-285750">
              <a:buFontTx/>
              <a:buChar char="-"/>
            </a:pPr>
            <a:r>
              <a:rPr lang="en-US" sz="1600" dirty="0"/>
              <a:t>Hypertonic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3% Saline (3% </a:t>
            </a:r>
            <a:r>
              <a:rPr lang="en-US" sz="1200" dirty="0" err="1" smtClean="0"/>
              <a:t>NaCl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800600" y="32385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SUMMARY of Crystalloids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038600" y="990600"/>
            <a:ext cx="41148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Water Distribution</a:t>
            </a:r>
            <a:r>
              <a:rPr lang="en-US" dirty="0"/>
              <a:t> </a:t>
            </a:r>
            <a:r>
              <a:rPr lang="en-US" sz="1400" dirty="0" smtClean="0"/>
              <a:t>(% in each compartment – Intravascular / Interstitial / Intracellular)</a:t>
            </a:r>
          </a:p>
          <a:p>
            <a:r>
              <a:rPr lang="en-US" dirty="0"/>
              <a:t>	</a:t>
            </a:r>
            <a:r>
              <a:rPr lang="en-US" dirty="0" smtClean="0"/>
              <a:t>- Isotonic:       	25/75/0</a:t>
            </a:r>
          </a:p>
          <a:p>
            <a:r>
              <a:rPr lang="en-US" dirty="0"/>
              <a:t>	</a:t>
            </a:r>
            <a:r>
              <a:rPr lang="en-US" dirty="0" smtClean="0"/>
              <a:t>- Hypotonic:	10/30/60</a:t>
            </a:r>
          </a:p>
          <a:p>
            <a:r>
              <a:rPr lang="en-US" dirty="0"/>
              <a:t>	</a:t>
            </a:r>
            <a:r>
              <a:rPr lang="en-US" dirty="0" smtClean="0"/>
              <a:t>- Hypertonic:	25/75/</a:t>
            </a:r>
            <a:r>
              <a:rPr lang="en-US" dirty="0" err="1" smtClean="0"/>
              <a:t>neg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124200" y="3364468"/>
            <a:ext cx="274320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Osmolality </a:t>
            </a:r>
            <a:r>
              <a:rPr lang="en-US" b="1" dirty="0" smtClean="0">
                <a:solidFill>
                  <a:srgbClr val="FF0000"/>
                </a:solidFill>
              </a:rPr>
              <a:t>Scale 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mOsm</a:t>
            </a:r>
            <a:r>
              <a:rPr lang="en-US" sz="1400" b="1" dirty="0" smtClean="0"/>
              <a:t>/L)</a:t>
            </a:r>
            <a:endParaRPr lang="en-US" sz="1400" b="1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914400" y="4648200"/>
            <a:ext cx="7772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20000" y="4674632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1026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86300" y="466879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308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6250" y="467463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438400" y="467463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05150" y="46863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270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933950" y="429791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90900" y="43053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280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1012" y="5038130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¼ NS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391400" y="5055632"/>
            <a:ext cx="97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3% </a:t>
            </a:r>
            <a:r>
              <a:rPr lang="en-US" dirty="0" err="1" smtClean="0"/>
              <a:t>NaCl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24387" y="5086350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105150" y="5055632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314575" y="5049798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D5W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638925" y="4114800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Hypertonic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404937" y="4139684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Hypotonic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838575" y="4120634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Isotonic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404937" y="4120634"/>
            <a:ext cx="1238250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629400" y="4114800"/>
            <a:ext cx="1238250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90950" y="4114800"/>
            <a:ext cx="1238250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3490912" y="4114800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372100" y="4114800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419600" y="563880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Colloids </a:t>
            </a:r>
            <a:r>
              <a:rPr lang="en-US" sz="1600" dirty="0"/>
              <a:t>(310-330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40983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457200" y="474345"/>
            <a:ext cx="28956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Colloids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Albumin</a:t>
            </a:r>
            <a:endParaRPr lang="en-US" sz="1600" dirty="0"/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Albumin 5% and 25%</a:t>
            </a:r>
          </a:p>
          <a:p>
            <a:pPr marL="742950" lvl="1" indent="-285750">
              <a:buFontTx/>
              <a:buChar char="-"/>
            </a:pPr>
            <a:endParaRPr lang="en-US" sz="1000" dirty="0"/>
          </a:p>
          <a:p>
            <a:pPr marL="285750" lvl="1" indent="-285750">
              <a:buFontTx/>
              <a:buChar char="-"/>
            </a:pPr>
            <a:r>
              <a:rPr lang="en-US" sz="1600" dirty="0" err="1" smtClean="0"/>
              <a:t>Hydroxyethylstarch</a:t>
            </a:r>
            <a:endParaRPr lang="en-US" sz="1600" dirty="0"/>
          </a:p>
          <a:p>
            <a:pPr marL="742950" lvl="1" indent="-285750">
              <a:buFontTx/>
              <a:buChar char="-"/>
            </a:pPr>
            <a:r>
              <a:rPr lang="en-US" sz="1200" dirty="0" err="1" smtClean="0"/>
              <a:t>Hetastarch</a:t>
            </a:r>
            <a:endParaRPr lang="en-US" sz="1200" dirty="0" smtClean="0"/>
          </a:p>
          <a:p>
            <a:pPr marL="742950" lvl="1" indent="-285750">
              <a:buFontTx/>
              <a:buChar char="-"/>
            </a:pPr>
            <a:endParaRPr lang="en-US" sz="1000" dirty="0"/>
          </a:p>
          <a:p>
            <a:pPr marL="285750" lvl="1" indent="-285750">
              <a:buFontTx/>
              <a:buChar char="-"/>
            </a:pPr>
            <a:r>
              <a:rPr lang="en-US" sz="1600" dirty="0" smtClean="0"/>
              <a:t>Dextran</a:t>
            </a:r>
            <a:endParaRPr lang="en-US" sz="1600" dirty="0"/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Dextran 40,70,75</a:t>
            </a:r>
          </a:p>
          <a:p>
            <a:pPr marL="742950" lvl="1" indent="-285750">
              <a:buFontTx/>
              <a:buChar char="-"/>
            </a:pPr>
            <a:endParaRPr lang="en-US" sz="1200" dirty="0"/>
          </a:p>
          <a:p>
            <a:pPr marL="285750" lvl="1" indent="-285750">
              <a:buFontTx/>
              <a:buChar char="-"/>
            </a:pPr>
            <a:r>
              <a:rPr lang="en-US" sz="1600" dirty="0"/>
              <a:t>Blood/ Blood Products</a:t>
            </a:r>
          </a:p>
          <a:p>
            <a:pPr marL="742950" lvl="1" indent="-285750">
              <a:buFontTx/>
              <a:buChar char="-"/>
            </a:pPr>
            <a:r>
              <a:rPr lang="en-US" sz="1200" dirty="0"/>
              <a:t>Packed red blood cells (PRBCs)</a:t>
            </a:r>
          </a:p>
          <a:p>
            <a:pPr marL="742950" lvl="1" indent="-285750">
              <a:buFontTx/>
              <a:buChar char="-"/>
            </a:pPr>
            <a:r>
              <a:rPr lang="en-US" sz="1200" dirty="0"/>
              <a:t>Fresh-frozen plasma (FFP)</a:t>
            </a:r>
          </a:p>
          <a:p>
            <a:pPr marL="742950" lvl="1" indent="-285750">
              <a:buFontTx/>
              <a:buChar char="-"/>
            </a:pPr>
            <a:r>
              <a:rPr lang="en-US" sz="1200" dirty="0"/>
              <a:t>Platelets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038600" y="1459468"/>
            <a:ext cx="3886200" cy="990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181600" y="3505200"/>
            <a:ext cx="1676400" cy="1066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753100" y="38539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Cell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152900" y="1775936"/>
            <a:ext cx="14859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Intravascular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152900" y="2874288"/>
            <a:ext cx="14859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Interstitial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362700" y="1771590"/>
            <a:ext cx="7239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100%</a:t>
            </a:r>
            <a:endParaRPr lang="en-US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4819650" y="5450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Colloid Solution</a:t>
            </a:r>
            <a:endParaRPr lang="en-US" u="sng" dirty="0"/>
          </a:p>
        </p:txBody>
      </p:sp>
      <p:sp>
        <p:nvSpPr>
          <p:cNvPr id="55" name="Down Arrow 54"/>
          <p:cNvSpPr/>
          <p:nvPr/>
        </p:nvSpPr>
        <p:spPr>
          <a:xfrm>
            <a:off x="5953125" y="951131"/>
            <a:ext cx="142875" cy="989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657600" y="4876800"/>
            <a:ext cx="4724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Colloids</a:t>
            </a:r>
            <a:r>
              <a:rPr lang="en-US" dirty="0" smtClean="0"/>
              <a:t> expands intravascular compartment  …  Plasma expander  …  for </a:t>
            </a:r>
            <a:r>
              <a:rPr lang="en-US" b="1" dirty="0" smtClean="0">
                <a:solidFill>
                  <a:srgbClr val="FF0000"/>
                </a:solidFill>
              </a:rPr>
              <a:t>HYPOVOLEMIA</a:t>
            </a:r>
          </a:p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No difference compared to NS for resuscitation in ICU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76900" y="5820668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SAFE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3962400"/>
            <a:ext cx="1828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Adverse Rx: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Fluid overload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Anaphylaxis </a:t>
            </a:r>
            <a:r>
              <a:rPr lang="en-US" sz="1200" dirty="0" err="1" smtClean="0"/>
              <a:t>rx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Renal dysfunction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rgbClr val="FF0000"/>
                </a:solidFill>
              </a:rPr>
              <a:t>Bleeding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Albumin</a:t>
            </a:r>
          </a:p>
          <a:p>
            <a:pPr marL="285750" lvl="1" indent="-285750">
              <a:buFontTx/>
              <a:buChar char="-"/>
            </a:pPr>
            <a:r>
              <a:rPr lang="en-US" sz="1200" dirty="0">
                <a:solidFill>
                  <a:srgbClr val="FF0000"/>
                </a:solidFill>
              </a:rPr>
              <a:t>Pruritus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Albumin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Dextran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60319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1133832"/>
            <a:ext cx="28956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Crystalloids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Isotonic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Lactate Ringers (LR)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0.9% NS</a:t>
            </a:r>
          </a:p>
          <a:p>
            <a:pPr marL="742950" lvl="1" indent="-285750">
              <a:buFontTx/>
              <a:buChar char="-"/>
            </a:pPr>
            <a:endParaRPr lang="en-US" sz="1000" dirty="0"/>
          </a:p>
          <a:p>
            <a:pPr marL="285750" lvl="1" indent="-285750">
              <a:buFontTx/>
              <a:buChar char="-"/>
            </a:pPr>
            <a:r>
              <a:rPr lang="en-US" sz="1600" dirty="0"/>
              <a:t>Hypotonic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5% Dextrose in water (D5W)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0.45% Saline (1/2 NS)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&lt; 0.45% Saline (x&lt;1/2 NSS)</a:t>
            </a:r>
          </a:p>
          <a:p>
            <a:pPr marL="742950" lvl="1" indent="-285750">
              <a:buFontTx/>
              <a:buChar char="-"/>
            </a:pPr>
            <a:endParaRPr lang="en-US" sz="1000" dirty="0"/>
          </a:p>
          <a:p>
            <a:pPr marL="285750" lvl="1" indent="-285750">
              <a:buFontTx/>
              <a:buChar char="-"/>
            </a:pPr>
            <a:r>
              <a:rPr lang="en-US" sz="1600" dirty="0"/>
              <a:t>Hypertonic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3% Saline (3% </a:t>
            </a:r>
            <a:r>
              <a:rPr lang="en-US" sz="1200" dirty="0" err="1" smtClean="0"/>
              <a:t>NaCl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609850" y="323850"/>
            <a:ext cx="417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SUMMARY of Crystalloids &amp; Colloids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334000" y="838200"/>
            <a:ext cx="28956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Colloids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Albumin</a:t>
            </a:r>
            <a:endParaRPr lang="en-US" sz="1600" dirty="0"/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Albumin 5% and 25%</a:t>
            </a:r>
          </a:p>
          <a:p>
            <a:pPr marL="742950" lvl="1" indent="-285750">
              <a:buFontTx/>
              <a:buChar char="-"/>
            </a:pPr>
            <a:endParaRPr lang="en-US" sz="1000" dirty="0"/>
          </a:p>
          <a:p>
            <a:pPr marL="285750" lvl="1" indent="-285750">
              <a:buFontTx/>
              <a:buChar char="-"/>
            </a:pPr>
            <a:r>
              <a:rPr lang="en-US" sz="1600" dirty="0" err="1" smtClean="0"/>
              <a:t>Hydroxyethylstarch</a:t>
            </a:r>
            <a:endParaRPr lang="en-US" sz="1600" dirty="0"/>
          </a:p>
          <a:p>
            <a:pPr marL="742950" lvl="1" indent="-285750">
              <a:buFontTx/>
              <a:buChar char="-"/>
            </a:pPr>
            <a:r>
              <a:rPr lang="en-US" sz="1200" dirty="0" err="1" smtClean="0"/>
              <a:t>Hetastarch</a:t>
            </a:r>
            <a:endParaRPr lang="en-US" sz="1200" dirty="0" smtClean="0"/>
          </a:p>
          <a:p>
            <a:pPr marL="742950" lvl="1" indent="-285750">
              <a:buFontTx/>
              <a:buChar char="-"/>
            </a:pPr>
            <a:endParaRPr lang="en-US" sz="1000" dirty="0"/>
          </a:p>
          <a:p>
            <a:pPr marL="285750" lvl="1" indent="-285750">
              <a:buFontTx/>
              <a:buChar char="-"/>
            </a:pPr>
            <a:r>
              <a:rPr lang="en-US" sz="1600" dirty="0" smtClean="0"/>
              <a:t>Dextran</a:t>
            </a:r>
            <a:endParaRPr lang="en-US" sz="1600" dirty="0"/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Dextran 40,70,75</a:t>
            </a:r>
          </a:p>
          <a:p>
            <a:pPr marL="742950" lvl="1" indent="-285750">
              <a:buFontTx/>
              <a:buChar char="-"/>
            </a:pPr>
            <a:endParaRPr lang="en-US" sz="1200" dirty="0"/>
          </a:p>
          <a:p>
            <a:pPr marL="285750" lvl="1" indent="-285750">
              <a:buFontTx/>
              <a:buChar char="-"/>
            </a:pPr>
            <a:r>
              <a:rPr lang="en-US" sz="1600" dirty="0"/>
              <a:t>Blood/ Blood Products</a:t>
            </a:r>
          </a:p>
          <a:p>
            <a:pPr marL="742950" lvl="1" indent="-285750">
              <a:buFontTx/>
              <a:buChar char="-"/>
            </a:pPr>
            <a:r>
              <a:rPr lang="en-US" sz="1200" dirty="0"/>
              <a:t>Packed red blood cells (PRBCs)</a:t>
            </a:r>
          </a:p>
          <a:p>
            <a:pPr marL="742950" lvl="1" indent="-285750">
              <a:buFontTx/>
              <a:buChar char="-"/>
            </a:pPr>
            <a:r>
              <a:rPr lang="en-US" sz="1200" dirty="0"/>
              <a:t>Fresh-frozen plasma (FFP)</a:t>
            </a:r>
          </a:p>
          <a:p>
            <a:pPr marL="742950" lvl="1" indent="-285750">
              <a:buFontTx/>
              <a:buChar char="-"/>
            </a:pPr>
            <a:r>
              <a:rPr lang="en-US" sz="1200" dirty="0"/>
              <a:t>Platelets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62500" y="3747700"/>
            <a:ext cx="403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Albumin, </a:t>
            </a:r>
            <a:r>
              <a:rPr lang="en-US" sz="1200" dirty="0" err="1" smtClean="0"/>
              <a:t>Hydroxyethylstarch</a:t>
            </a:r>
            <a:r>
              <a:rPr lang="en-US" sz="1200" dirty="0" smtClean="0"/>
              <a:t>, Dextran  …  plasma expanders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4648200"/>
            <a:ext cx="647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3150" algn="l"/>
                <a:tab pos="5715000" algn="l"/>
              </a:tabLst>
            </a:pPr>
            <a:r>
              <a:rPr lang="en-US" sz="1400" dirty="0" err="1" smtClean="0"/>
              <a:t>Osmo</a:t>
            </a:r>
            <a:r>
              <a:rPr lang="en-US" sz="1400" dirty="0" smtClean="0"/>
              <a:t> Particles                </a:t>
            </a:r>
            <a:r>
              <a:rPr lang="en-US" sz="1600" dirty="0" smtClean="0"/>
              <a:t>	Na                            </a:t>
            </a:r>
            <a:r>
              <a:rPr lang="en-US" sz="1600" dirty="0"/>
              <a:t>	</a:t>
            </a:r>
            <a:r>
              <a:rPr lang="en-US" sz="1600" dirty="0" smtClean="0"/>
              <a:t>Na</a:t>
            </a:r>
          </a:p>
          <a:p>
            <a:pPr>
              <a:tabLst>
                <a:tab pos="2343150" algn="l"/>
                <a:tab pos="5715000" algn="l"/>
              </a:tabLst>
            </a:pPr>
            <a:r>
              <a:rPr lang="en-US" sz="1400" dirty="0" smtClean="0"/>
              <a:t>Volume expansion           </a:t>
            </a:r>
            <a:r>
              <a:rPr lang="en-US" sz="1600" dirty="0" smtClean="0"/>
              <a:t>	+                                       	+</a:t>
            </a:r>
          </a:p>
          <a:p>
            <a:pPr>
              <a:tabLst>
                <a:tab pos="2343150" algn="l"/>
                <a:tab pos="5715000" algn="l"/>
              </a:tabLst>
            </a:pPr>
            <a:r>
              <a:rPr lang="en-US" sz="1400" dirty="0" smtClean="0"/>
              <a:t>Volume maintenance       </a:t>
            </a:r>
            <a:r>
              <a:rPr lang="en-US" sz="1600" dirty="0" smtClean="0"/>
              <a:t>	+         	-</a:t>
            </a:r>
          </a:p>
          <a:p>
            <a:pPr>
              <a:tabLst>
                <a:tab pos="2343150" algn="l"/>
                <a:tab pos="5715000" algn="l"/>
              </a:tabLst>
            </a:pPr>
            <a:r>
              <a:rPr lang="en-US" sz="1400" dirty="0" smtClean="0"/>
              <a:t>Permeability to cell           </a:t>
            </a:r>
            <a:r>
              <a:rPr lang="en-US" sz="1600" dirty="0" smtClean="0"/>
              <a:t>	-                                       	-</a:t>
            </a:r>
          </a:p>
          <a:p>
            <a:pPr>
              <a:tabLst>
                <a:tab pos="2343150" algn="l"/>
                <a:tab pos="5715000" algn="l"/>
              </a:tabLst>
            </a:pPr>
            <a:r>
              <a:rPr lang="en-US" sz="1400" dirty="0" smtClean="0"/>
              <a:t>Capillary membrane        </a:t>
            </a:r>
            <a:r>
              <a:rPr lang="en-US" sz="1600" dirty="0" smtClean="0"/>
              <a:t>	+                   	-</a:t>
            </a:r>
          </a:p>
          <a:p>
            <a:pPr>
              <a:tabLst>
                <a:tab pos="2343150" algn="l"/>
                <a:tab pos="5715000" algn="l"/>
              </a:tabLst>
            </a:pPr>
            <a:r>
              <a:rPr lang="en-US" sz="1400" dirty="0" smtClean="0"/>
              <a:t>Correction of electrolytes   </a:t>
            </a:r>
            <a:r>
              <a:rPr lang="en-US" sz="1600" dirty="0" smtClean="0"/>
              <a:t>	+       	-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00400" y="3886200"/>
            <a:ext cx="0" cy="626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553200" y="4114800"/>
            <a:ext cx="0" cy="44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29000" y="6324600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Colloids  … similar </a:t>
            </a:r>
            <a:r>
              <a:rPr lang="en-US" sz="1400" dirty="0" err="1" smtClean="0"/>
              <a:t>mEq</a:t>
            </a:r>
            <a:r>
              <a:rPr lang="en-US" sz="1400" dirty="0" smtClean="0"/>
              <a:t>/L to NS (154)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0254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143250" y="323850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Sodium Homeostasis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914400"/>
            <a:ext cx="655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 smtClean="0"/>
              <a:t>Normal range of Na+ in body:    </a:t>
            </a:r>
            <a:r>
              <a:rPr lang="en-US" sz="1400" b="1" dirty="0" smtClean="0">
                <a:solidFill>
                  <a:srgbClr val="FF0000"/>
                </a:solidFill>
              </a:rPr>
              <a:t>135 – 145 </a:t>
            </a:r>
            <a:r>
              <a:rPr lang="en-US" sz="1400" b="1" dirty="0" err="1" smtClean="0">
                <a:solidFill>
                  <a:srgbClr val="FF0000"/>
                </a:solidFill>
              </a:rPr>
              <a:t>mEq</a:t>
            </a:r>
            <a:r>
              <a:rPr lang="en-US" sz="1400" b="1" dirty="0" smtClean="0">
                <a:solidFill>
                  <a:srgbClr val="FF0000"/>
                </a:solidFill>
              </a:rPr>
              <a:t>/L</a:t>
            </a:r>
          </a:p>
          <a:p>
            <a:pPr>
              <a:spcBef>
                <a:spcPts val="600"/>
              </a:spcBef>
            </a:pPr>
            <a:r>
              <a:rPr lang="en-US" sz="1400" dirty="0" smtClean="0"/>
              <a:t>Changes in </a:t>
            </a:r>
            <a:r>
              <a:rPr lang="en-US" sz="1400" dirty="0" smtClean="0">
                <a:solidFill>
                  <a:srgbClr val="FF0000"/>
                </a:solidFill>
              </a:rPr>
              <a:t>serum concentration </a:t>
            </a:r>
            <a:r>
              <a:rPr lang="en-US" sz="1400" dirty="0" smtClean="0"/>
              <a:t>reflect changes in water balance; however </a:t>
            </a:r>
            <a:r>
              <a:rPr lang="en-US" sz="1400" dirty="0" smtClean="0">
                <a:solidFill>
                  <a:srgbClr val="FF0000"/>
                </a:solidFill>
              </a:rPr>
              <a:t>total body Na concentration </a:t>
            </a:r>
            <a:r>
              <a:rPr lang="en-US" sz="1400" dirty="0" smtClean="0"/>
              <a:t>may be ↑↓ or↔</a:t>
            </a:r>
          </a:p>
          <a:p>
            <a:pPr>
              <a:spcBef>
                <a:spcPts val="600"/>
              </a:spcBef>
            </a:pPr>
            <a:r>
              <a:rPr lang="en-US" sz="1400" b="1" u="sng" dirty="0" smtClean="0">
                <a:solidFill>
                  <a:srgbClr val="FF0000"/>
                </a:solidFill>
              </a:rPr>
              <a:t>ALWAYS</a:t>
            </a:r>
            <a:r>
              <a:rPr lang="en-US" sz="1400" dirty="0" smtClean="0"/>
              <a:t> assess volume status in </a:t>
            </a:r>
            <a:r>
              <a:rPr lang="en-US" sz="1400" dirty="0" err="1" smtClean="0"/>
              <a:t>pts</a:t>
            </a:r>
            <a:r>
              <a:rPr lang="en-US" sz="1400" dirty="0" smtClean="0"/>
              <a:t> presenting with Na disorders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2438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Sodium Disorders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05000" y="3200400"/>
            <a:ext cx="2514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HYPO</a:t>
            </a:r>
            <a:r>
              <a:rPr lang="en-US" dirty="0" err="1" smtClean="0"/>
              <a:t>natremia</a:t>
            </a:r>
            <a:endParaRPr lang="en-US" dirty="0" smtClean="0"/>
          </a:p>
          <a:p>
            <a:r>
              <a:rPr lang="en-US" sz="1600" dirty="0" smtClean="0"/>
              <a:t>- Isotonic</a:t>
            </a:r>
          </a:p>
          <a:p>
            <a:r>
              <a:rPr lang="en-US" sz="1600" dirty="0" smtClean="0"/>
              <a:t>- Hypertonic</a:t>
            </a:r>
          </a:p>
          <a:p>
            <a:r>
              <a:rPr lang="en-US" sz="1600" dirty="0" smtClean="0"/>
              <a:t>- Hypotonic</a:t>
            </a:r>
          </a:p>
          <a:p>
            <a:pPr>
              <a:tabLst>
                <a:tab pos="514350" algn="l"/>
              </a:tabLst>
            </a:pPr>
            <a:r>
              <a:rPr lang="en-US" dirty="0"/>
              <a:t>	</a:t>
            </a:r>
            <a:r>
              <a:rPr lang="en-US" sz="1400" dirty="0" smtClean="0"/>
              <a:t>Hypovolemic</a:t>
            </a:r>
          </a:p>
          <a:p>
            <a:pPr>
              <a:tabLst>
                <a:tab pos="514350" algn="l"/>
              </a:tabLst>
            </a:pPr>
            <a:r>
              <a:rPr lang="en-US" sz="1400" dirty="0"/>
              <a:t>	</a:t>
            </a:r>
            <a:r>
              <a:rPr lang="en-US" sz="1400" dirty="0" err="1" smtClean="0"/>
              <a:t>Hypervolemic</a:t>
            </a:r>
            <a:endParaRPr lang="en-US" sz="1400" dirty="0" smtClean="0"/>
          </a:p>
          <a:p>
            <a:pPr>
              <a:tabLst>
                <a:tab pos="514350" algn="l"/>
              </a:tabLst>
            </a:pPr>
            <a:r>
              <a:rPr lang="en-US" sz="1400" dirty="0"/>
              <a:t>	</a:t>
            </a:r>
            <a:r>
              <a:rPr lang="en-US" sz="1400" dirty="0" err="1" smtClean="0"/>
              <a:t>Euvolemic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724400" y="3200400"/>
            <a:ext cx="2514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HYPER</a:t>
            </a:r>
            <a:r>
              <a:rPr lang="en-US" dirty="0" err="1" smtClean="0"/>
              <a:t>natremia</a:t>
            </a:r>
            <a:endParaRPr lang="en-US" dirty="0" smtClean="0"/>
          </a:p>
          <a:p>
            <a:r>
              <a:rPr lang="en-US" sz="1600" dirty="0" smtClean="0"/>
              <a:t>- Hypertonic</a:t>
            </a:r>
          </a:p>
          <a:p>
            <a:pPr>
              <a:tabLst>
                <a:tab pos="514350" algn="l"/>
              </a:tabLst>
            </a:pPr>
            <a:r>
              <a:rPr lang="en-US" sz="1400" dirty="0"/>
              <a:t>	Hypovolemic</a:t>
            </a:r>
          </a:p>
          <a:p>
            <a:pPr>
              <a:tabLst>
                <a:tab pos="514350" algn="l"/>
              </a:tabLst>
            </a:pPr>
            <a:r>
              <a:rPr lang="en-US" sz="1400" dirty="0"/>
              <a:t>	</a:t>
            </a:r>
            <a:r>
              <a:rPr lang="en-US" sz="1400" dirty="0" err="1" smtClean="0"/>
              <a:t>Hypervolemic</a:t>
            </a:r>
            <a:endParaRPr lang="en-US" sz="1400" dirty="0" smtClean="0"/>
          </a:p>
          <a:p>
            <a:pPr>
              <a:tabLst>
                <a:tab pos="514350" algn="l"/>
              </a:tabLst>
            </a:pPr>
            <a:r>
              <a:rPr lang="en-US" sz="1400" dirty="0"/>
              <a:t>	</a:t>
            </a:r>
            <a:r>
              <a:rPr lang="en-US" sz="1400" dirty="0" err="1" smtClean="0"/>
              <a:t>Euvolemic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21993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05200" y="381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HYPO</a:t>
            </a:r>
            <a:r>
              <a:rPr lang="en-US" b="1" dirty="0" err="1" smtClean="0"/>
              <a:t>natremia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0" y="838200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Assess [Na+]</a:t>
            </a:r>
          </a:p>
          <a:p>
            <a:r>
              <a:rPr lang="en-US" sz="1600" dirty="0" smtClean="0"/>
              <a:t>Assess plasma </a:t>
            </a:r>
            <a:r>
              <a:rPr lang="en-US" sz="1600" b="1" dirty="0" smtClean="0">
                <a:solidFill>
                  <a:srgbClr val="FF0000"/>
                </a:solidFill>
              </a:rPr>
              <a:t>osmolality</a:t>
            </a:r>
          </a:p>
          <a:p>
            <a:r>
              <a:rPr lang="en-US" sz="1600" dirty="0" smtClean="0"/>
              <a:t>Clinically assess </a:t>
            </a:r>
            <a:r>
              <a:rPr lang="en-US" sz="1600" dirty="0" err="1" smtClean="0"/>
              <a:t>pt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volume</a:t>
            </a:r>
            <a:r>
              <a:rPr lang="en-US" sz="1600" dirty="0" smtClean="0"/>
              <a:t> status (hypo, hyper, </a:t>
            </a:r>
            <a:r>
              <a:rPr lang="en-US" sz="1600" dirty="0" err="1" smtClean="0"/>
              <a:t>euvolemic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33400" y="3124200"/>
            <a:ext cx="792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67200" y="2743200"/>
            <a:ext cx="6096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280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7600" y="3429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Isotonic</a:t>
            </a:r>
            <a:r>
              <a:rPr lang="en-US" dirty="0" smtClean="0"/>
              <a:t> </a:t>
            </a:r>
            <a:r>
              <a:rPr lang="en-US" dirty="0" err="1" smtClean="0"/>
              <a:t>HypoNa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0" y="3429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Hypertonic</a:t>
            </a:r>
            <a:r>
              <a:rPr lang="en-US" dirty="0" smtClean="0"/>
              <a:t> </a:t>
            </a:r>
            <a:r>
              <a:rPr lang="en-US" dirty="0" err="1" smtClean="0"/>
              <a:t>HypoNa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34025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Hypotonic</a:t>
            </a:r>
            <a:r>
              <a:rPr lang="en-US" dirty="0" smtClean="0"/>
              <a:t> </a:t>
            </a:r>
            <a:r>
              <a:rPr lang="en-US" dirty="0" err="1" smtClean="0"/>
              <a:t>HypoNa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456307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Hypervolemic</a:t>
            </a:r>
            <a:endParaRPr lang="en-US" dirty="0" smtClean="0"/>
          </a:p>
          <a:p>
            <a:pPr algn="ctr"/>
            <a:r>
              <a:rPr lang="en-US" dirty="0" smtClean="0"/>
              <a:t>Hypovolemic</a:t>
            </a:r>
          </a:p>
          <a:p>
            <a:pPr algn="ctr"/>
            <a:r>
              <a:rPr lang="en-US" dirty="0" err="1" smtClean="0"/>
              <a:t>Euvolemic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0" y="46598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Pseudo-</a:t>
            </a:r>
            <a:r>
              <a:rPr lang="en-US" dirty="0" err="1" smtClean="0"/>
              <a:t>HypoNa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48400" y="4633436"/>
            <a:ext cx="190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Hyperglycemia</a:t>
            </a:r>
          </a:p>
          <a:p>
            <a:pPr algn="ctr"/>
            <a:r>
              <a:rPr lang="en-US" sz="1200" dirty="0" smtClean="0"/>
              <a:t>(unmeasured effective </a:t>
            </a:r>
            <a:r>
              <a:rPr lang="en-US" sz="1200" dirty="0" err="1" smtClean="0"/>
              <a:t>osmole</a:t>
            </a:r>
            <a:r>
              <a:rPr lang="en-US" sz="1200" dirty="0" smtClean="0"/>
              <a:t>  - glycine, </a:t>
            </a:r>
            <a:r>
              <a:rPr lang="en-US" sz="1200" dirty="0" err="1" smtClean="0"/>
              <a:t>mannitol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2133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Osmolality</a:t>
            </a:r>
            <a:r>
              <a:rPr lang="en-US" dirty="0" smtClean="0"/>
              <a:t> </a:t>
            </a:r>
            <a:r>
              <a:rPr lang="en-US" b="1" dirty="0" smtClean="0"/>
              <a:t>Scale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66900" y="4038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48200" y="4038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162800" y="4038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434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05200" y="381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HYPO</a:t>
            </a:r>
            <a:r>
              <a:rPr lang="en-US" b="1" dirty="0" err="1" smtClean="0"/>
              <a:t>natremia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0" y="685800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Assess [Na+]</a:t>
            </a:r>
          </a:p>
          <a:p>
            <a:r>
              <a:rPr lang="en-US" sz="1600" dirty="0" smtClean="0"/>
              <a:t>Assess plasma </a:t>
            </a:r>
            <a:r>
              <a:rPr lang="en-US" sz="1600" b="1" dirty="0" smtClean="0">
                <a:solidFill>
                  <a:srgbClr val="FF0000"/>
                </a:solidFill>
              </a:rPr>
              <a:t>osmolality</a:t>
            </a:r>
          </a:p>
          <a:p>
            <a:r>
              <a:rPr lang="en-US" sz="1600" dirty="0" smtClean="0"/>
              <a:t>Clinically assess </a:t>
            </a:r>
            <a:r>
              <a:rPr lang="en-US" sz="1600" dirty="0" err="1" smtClean="0"/>
              <a:t>pt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volume</a:t>
            </a:r>
            <a:r>
              <a:rPr lang="en-US" sz="1600" dirty="0" smtClean="0"/>
              <a:t> status (hypo, hyper, </a:t>
            </a:r>
            <a:r>
              <a:rPr lang="en-US" sz="1600" dirty="0" err="1" smtClean="0"/>
              <a:t>euvolemic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276600" y="1905000"/>
            <a:ext cx="259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ISOTONIC </a:t>
            </a:r>
            <a:r>
              <a:rPr lang="en-US" dirty="0" err="1" smtClean="0"/>
              <a:t>hyponatremia</a:t>
            </a:r>
            <a:endParaRPr lang="en-US" dirty="0" smtClean="0"/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Pseudohyponatremia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2438400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Causes:</a:t>
            </a:r>
          </a:p>
          <a:p>
            <a:r>
              <a:rPr lang="en-US" sz="1200" dirty="0" smtClean="0"/>
              <a:t>- Hyperlipidemia or </a:t>
            </a:r>
            <a:r>
              <a:rPr lang="en-US" sz="1200" dirty="0" err="1" smtClean="0"/>
              <a:t>hyperproteinemia</a:t>
            </a:r>
            <a:r>
              <a:rPr lang="en-US" sz="1200" dirty="0" smtClean="0"/>
              <a:t>  …  rare, uncommon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200400" y="3505200"/>
            <a:ext cx="29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HYPERTONIC </a:t>
            </a:r>
            <a:r>
              <a:rPr lang="en-US" dirty="0" err="1" smtClean="0"/>
              <a:t>hyponatremia</a:t>
            </a:r>
            <a:endParaRPr lang="en-US" dirty="0" smtClean="0"/>
          </a:p>
        </p:txBody>
      </p:sp>
      <p:sp>
        <p:nvSpPr>
          <p:cNvPr id="15" name="Oval 14"/>
          <p:cNvSpPr/>
          <p:nvPr/>
        </p:nvSpPr>
        <p:spPr>
          <a:xfrm>
            <a:off x="6934200" y="4876800"/>
            <a:ext cx="1447800" cy="1143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53300" y="5263634"/>
            <a:ext cx="609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Cell</a:t>
            </a:r>
            <a:endParaRPr lang="en-US" b="1" dirty="0"/>
          </a:p>
        </p:txBody>
      </p:sp>
      <p:sp>
        <p:nvSpPr>
          <p:cNvPr id="21" name="Up Arrow 20"/>
          <p:cNvSpPr/>
          <p:nvPr/>
        </p:nvSpPr>
        <p:spPr>
          <a:xfrm>
            <a:off x="7543800" y="4572000"/>
            <a:ext cx="190500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800850" y="41148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Non-Na </a:t>
            </a:r>
            <a:r>
              <a:rPr lang="en-US" sz="1600" b="1" dirty="0" err="1" smtClean="0">
                <a:solidFill>
                  <a:srgbClr val="0070C0"/>
                </a:solidFill>
              </a:rPr>
              <a:t>osmoles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4400" y="3982760"/>
            <a:ext cx="504825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Water from ICF  … to  ECF due to non-Na effective </a:t>
            </a:r>
            <a:r>
              <a:rPr lang="en-US" sz="1400" b="1" dirty="0" err="1" smtClean="0">
                <a:solidFill>
                  <a:srgbClr val="0070C0"/>
                </a:solidFill>
              </a:rPr>
              <a:t>osmoles</a:t>
            </a:r>
            <a:r>
              <a:rPr lang="en-US" sz="1400" b="1" dirty="0" smtClean="0">
                <a:solidFill>
                  <a:srgbClr val="0070C0"/>
                </a:solidFill>
              </a:rPr>
              <a:t> in ECF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Hyperglycemia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Every ↑ 100 mg/</a:t>
            </a:r>
            <a:r>
              <a:rPr lang="en-US" sz="1200" dirty="0" err="1" smtClean="0"/>
              <a:t>dL</a:t>
            </a:r>
            <a:r>
              <a:rPr lang="en-US" sz="1200" dirty="0" smtClean="0"/>
              <a:t> in serum glucose … ↓ 1.7 </a:t>
            </a:r>
            <a:r>
              <a:rPr lang="en-US" sz="1200" dirty="0" err="1" smtClean="0"/>
              <a:t>mEq</a:t>
            </a:r>
            <a:r>
              <a:rPr lang="en-US" sz="1200" dirty="0" smtClean="0"/>
              <a:t>/L serum Na  …  and  ↑ 2 </a:t>
            </a:r>
            <a:r>
              <a:rPr lang="en-US" sz="1200" dirty="0" err="1" smtClean="0"/>
              <a:t>mOsm</a:t>
            </a:r>
            <a:r>
              <a:rPr lang="en-US" sz="1200" dirty="0" smtClean="0"/>
              <a:t>/kg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Hypertonic sodium-free solutions (</a:t>
            </a:r>
            <a:r>
              <a:rPr lang="en-US" sz="1200" dirty="0" err="1" smtClean="0"/>
              <a:t>mannitol</a:t>
            </a:r>
            <a:r>
              <a:rPr lang="en-US" sz="1200" dirty="0" smtClean="0"/>
              <a:t>, glycine, sorbitol)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028700" y="543508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Corrected [Na]  =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390900" y="527685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(Glucose  -  100 )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000500" y="5695950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05100" y="543508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  +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067300" y="5421868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  1.7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467100" y="5619750"/>
            <a:ext cx="163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028700" y="5257800"/>
            <a:ext cx="4762500" cy="788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047875" y="6096000"/>
            <a:ext cx="267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Na : </a:t>
            </a:r>
            <a:r>
              <a:rPr lang="en-US" sz="1200" dirty="0" err="1" smtClean="0"/>
              <a:t>mEq</a:t>
            </a:r>
            <a:r>
              <a:rPr lang="en-US" sz="1200" dirty="0" smtClean="0"/>
              <a:t>/L                Glucose :  mg/</a:t>
            </a:r>
            <a:r>
              <a:rPr lang="en-US" sz="1200" dirty="0" err="1" smtClean="0"/>
              <a:t>dL</a:t>
            </a:r>
            <a:endParaRPr lang="en-US" sz="1200" dirty="0" smtClean="0"/>
          </a:p>
          <a:p>
            <a:r>
              <a:rPr lang="en-US" sz="1200" dirty="0" smtClean="0"/>
              <a:t>Normal [Glucose]  =  100 mg/</a:t>
            </a:r>
            <a:r>
              <a:rPr lang="en-US" sz="1200" dirty="0" err="1" smtClean="0"/>
              <a:t>dL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04276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l_fi" descr="http://www.studydroid.com/imageCards/05/fo/card-5759110-fron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"/>
            <a:ext cx="7696200" cy="58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066800" y="1143000"/>
            <a:ext cx="1600200" cy="30162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Na (140 </a:t>
            </a:r>
            <a:r>
              <a:rPr lang="en-US" sz="1400" b="1" dirty="0" err="1" smtClean="0"/>
              <a:t>mEq</a:t>
            </a:r>
            <a:r>
              <a:rPr lang="en-US" sz="1400" b="1" dirty="0" smtClean="0"/>
              <a:t>/L)</a:t>
            </a:r>
          </a:p>
          <a:p>
            <a:pPr algn="ctr"/>
            <a:r>
              <a:rPr lang="en-US" sz="1400" b="1" dirty="0" err="1" smtClean="0"/>
              <a:t>Cl</a:t>
            </a:r>
            <a:r>
              <a:rPr lang="en-US" sz="1400" b="1" dirty="0" smtClean="0"/>
              <a:t> (105)</a:t>
            </a:r>
          </a:p>
          <a:p>
            <a:pPr algn="ctr"/>
            <a:r>
              <a:rPr lang="en-US" sz="1400" b="1" dirty="0" err="1" smtClean="0"/>
              <a:t>Bicarb</a:t>
            </a:r>
            <a:r>
              <a:rPr lang="en-US" sz="1400" b="1" dirty="0" smtClean="0"/>
              <a:t> (25)</a:t>
            </a:r>
          </a:p>
          <a:p>
            <a:pPr algn="ctr"/>
            <a:endParaRPr lang="en-US" sz="1400" b="1" dirty="0" smtClean="0"/>
          </a:p>
          <a:p>
            <a:pPr algn="ctr"/>
            <a:endParaRPr lang="en-US" sz="1400" b="1" dirty="0" smtClean="0"/>
          </a:p>
          <a:p>
            <a:pPr algn="ctr"/>
            <a:r>
              <a:rPr lang="en-US" b="1" dirty="0" smtClean="0"/>
              <a:t>Water  Electrolytes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 smtClean="0"/>
          </a:p>
          <a:p>
            <a:pPr algn="ctr"/>
            <a:r>
              <a:rPr lang="en-US" sz="1400" b="1" dirty="0" smtClean="0"/>
              <a:t>K (150 </a:t>
            </a:r>
            <a:r>
              <a:rPr lang="en-US" sz="1400" b="1" dirty="0" err="1" smtClean="0"/>
              <a:t>mEq</a:t>
            </a:r>
            <a:r>
              <a:rPr lang="en-US" sz="1400" b="1" dirty="0" smtClean="0"/>
              <a:t>/L)</a:t>
            </a:r>
          </a:p>
          <a:p>
            <a:pPr algn="ctr"/>
            <a:r>
              <a:rPr lang="en-US" sz="1400" b="1" dirty="0" smtClean="0"/>
              <a:t>Mg (40)</a:t>
            </a:r>
          </a:p>
          <a:p>
            <a:pPr algn="ctr"/>
            <a:r>
              <a:rPr lang="en-US" sz="1400" b="1" dirty="0" smtClean="0"/>
              <a:t>Sulfate/Phosphate (150)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7000" y="2209800"/>
            <a:ext cx="1905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Lymphatic Fluid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667000" y="1428690"/>
            <a:ext cx="2362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Blood, Plasma, Fluid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248400" y="2971800"/>
            <a:ext cx="0" cy="2895600"/>
          </a:xfrm>
          <a:prstGeom prst="straightConnector1">
            <a:avLst/>
          </a:prstGeom>
          <a:ln w="889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210300" y="990600"/>
            <a:ext cx="38100" cy="1905000"/>
          </a:xfrm>
          <a:prstGeom prst="straightConnector1">
            <a:avLst/>
          </a:prstGeom>
          <a:ln w="889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91200" y="1733490"/>
            <a:ext cx="838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 40%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867400" y="4219545"/>
            <a:ext cx="838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 60%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86600" y="1228635"/>
            <a:ext cx="838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 25%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02549" y="2110563"/>
            <a:ext cx="838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 75%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800350" y="333345"/>
            <a:ext cx="36195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60% TBW (M)      50% TBW (F)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8709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71850" y="304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HYPOTONIC </a:t>
            </a:r>
            <a:r>
              <a:rPr lang="en-US" dirty="0" err="1" smtClean="0"/>
              <a:t>hyponatremia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124200" y="970002"/>
            <a:ext cx="3352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↓ Plasma Osmolality  +  ↓[Na]</a:t>
            </a:r>
          </a:p>
          <a:p>
            <a:pPr algn="ctr"/>
            <a:r>
              <a:rPr lang="en-US" sz="1200" b="1" dirty="0" smtClean="0"/>
              <a:t>(most common form of </a:t>
            </a:r>
            <a:r>
              <a:rPr lang="en-US" sz="1200" b="1" dirty="0" err="1" smtClean="0"/>
              <a:t>hypoNa</a:t>
            </a:r>
            <a:r>
              <a:rPr lang="en-US" sz="1200" b="1" dirty="0" smtClean="0"/>
              <a:t>)</a:t>
            </a:r>
            <a:endParaRPr lang="en-US" sz="12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191000" y="609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715000" y="6741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24050" y="1905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Hypo-</a:t>
            </a:r>
            <a:r>
              <a:rPr lang="en-US" dirty="0" err="1" smtClean="0"/>
              <a:t>volemic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962400" y="1905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Eu-volemic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553200" y="1905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Hyper-</a:t>
            </a:r>
            <a:r>
              <a:rPr lang="en-US" dirty="0" err="1" smtClean="0"/>
              <a:t>volemic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57400" y="2427744"/>
            <a:ext cx="1600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↓ Na + ↓ Fluid</a:t>
            </a:r>
          </a:p>
          <a:p>
            <a:endParaRPr lang="en-US" sz="1400" dirty="0"/>
          </a:p>
          <a:p>
            <a:r>
              <a:rPr lang="en-US" sz="1400" dirty="0" smtClean="0"/>
              <a:t>GI fluid loss</a:t>
            </a:r>
          </a:p>
          <a:p>
            <a:r>
              <a:rPr lang="en-US" sz="1400" dirty="0" smtClean="0"/>
              <a:t>Diuretics</a:t>
            </a:r>
          </a:p>
          <a:p>
            <a:r>
              <a:rPr lang="en-US" sz="1400" dirty="0" smtClean="0"/>
              <a:t>Third spacing</a:t>
            </a:r>
          </a:p>
          <a:p>
            <a:endParaRPr lang="en-US" sz="1400" dirty="0"/>
          </a:p>
          <a:p>
            <a:r>
              <a:rPr lang="en-US" sz="1400" dirty="0" smtClean="0"/>
              <a:t>Thirsty, ↓ UO</a:t>
            </a:r>
          </a:p>
          <a:p>
            <a:r>
              <a:rPr lang="en-US" sz="1400" dirty="0" smtClean="0"/>
              <a:t>Tachycardia</a:t>
            </a:r>
          </a:p>
          <a:p>
            <a:endParaRPr lang="en-US" sz="1400" dirty="0"/>
          </a:p>
          <a:p>
            <a:r>
              <a:rPr lang="en-US" sz="1400" dirty="0" err="1" smtClean="0"/>
              <a:t>Tx</a:t>
            </a:r>
            <a:r>
              <a:rPr lang="en-US" sz="1400" dirty="0" smtClean="0"/>
              <a:t> for hypovolemic</a:t>
            </a:r>
          </a:p>
          <a:p>
            <a:endParaRPr lang="en-US" sz="1400" dirty="0"/>
          </a:p>
          <a:p>
            <a:r>
              <a:rPr lang="en-US" sz="1400" dirty="0" smtClean="0"/>
              <a:t>IV normal saline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4038600" y="2438400"/>
            <a:ext cx="2209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↔ Na + ↑ Fluid</a:t>
            </a:r>
          </a:p>
          <a:p>
            <a:endParaRPr lang="en-US" sz="1400" dirty="0"/>
          </a:p>
          <a:p>
            <a:r>
              <a:rPr lang="en-US" sz="1400" dirty="0" smtClean="0"/>
              <a:t>SIADH</a:t>
            </a:r>
          </a:p>
          <a:p>
            <a:r>
              <a:rPr lang="en-US" sz="1400" dirty="0" smtClean="0"/>
              <a:t>Psychogenic H20</a:t>
            </a:r>
          </a:p>
          <a:p>
            <a:r>
              <a:rPr lang="en-US" sz="1400" dirty="0" smtClean="0"/>
              <a:t>Drinking</a:t>
            </a:r>
          </a:p>
          <a:p>
            <a:endParaRPr lang="en-US" sz="1400" dirty="0"/>
          </a:p>
          <a:p>
            <a:r>
              <a:rPr lang="en-US" sz="1400" dirty="0" smtClean="0"/>
              <a:t>Highly concentrated Urine</a:t>
            </a:r>
          </a:p>
          <a:p>
            <a:endParaRPr lang="en-US" sz="1400" dirty="0"/>
          </a:p>
          <a:p>
            <a:r>
              <a:rPr lang="en-US" sz="1400" dirty="0" smtClean="0"/>
              <a:t>Remove offending agents</a:t>
            </a:r>
          </a:p>
          <a:p>
            <a:r>
              <a:rPr lang="en-US" sz="1400" dirty="0" smtClean="0"/>
              <a:t>Fluid restriction</a:t>
            </a:r>
          </a:p>
          <a:p>
            <a:r>
              <a:rPr lang="en-US" sz="1400" dirty="0" err="1" smtClean="0"/>
              <a:t>Demeclocycline</a:t>
            </a:r>
            <a:endParaRPr lang="en-US" sz="1400" dirty="0" smtClean="0"/>
          </a:p>
          <a:p>
            <a:r>
              <a:rPr lang="en-US" sz="1400" dirty="0" smtClean="0"/>
              <a:t>Vasopressin receptor </a:t>
            </a:r>
            <a:r>
              <a:rPr lang="en-US" sz="1400" dirty="0" err="1" smtClean="0"/>
              <a:t>antag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6629400" y="2438400"/>
            <a:ext cx="2057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↑ Na + ↑ Fluid</a:t>
            </a:r>
          </a:p>
          <a:p>
            <a:endParaRPr lang="en-US" sz="1400" dirty="0"/>
          </a:p>
          <a:p>
            <a:r>
              <a:rPr lang="en-US" sz="1400" dirty="0" smtClean="0"/>
              <a:t>CHF</a:t>
            </a:r>
          </a:p>
          <a:p>
            <a:r>
              <a:rPr lang="en-US" sz="1400" dirty="0" smtClean="0"/>
              <a:t>Cirrhosis</a:t>
            </a:r>
          </a:p>
          <a:p>
            <a:r>
              <a:rPr lang="en-US" sz="1400" dirty="0" err="1" smtClean="0"/>
              <a:t>Nephrotic</a:t>
            </a:r>
            <a:r>
              <a:rPr lang="en-US" sz="1400" dirty="0" smtClean="0"/>
              <a:t> syndrome</a:t>
            </a:r>
          </a:p>
          <a:p>
            <a:endParaRPr lang="en-US" sz="1400" dirty="0"/>
          </a:p>
          <a:p>
            <a:r>
              <a:rPr lang="en-US" sz="1400" dirty="0" smtClean="0"/>
              <a:t>Edema</a:t>
            </a:r>
          </a:p>
          <a:p>
            <a:endParaRPr lang="en-US" sz="1400" dirty="0"/>
          </a:p>
          <a:p>
            <a:r>
              <a:rPr lang="en-US" sz="1400" dirty="0" smtClean="0"/>
              <a:t>Water restriction</a:t>
            </a:r>
          </a:p>
          <a:p>
            <a:r>
              <a:rPr lang="en-US" sz="1400" dirty="0" smtClean="0"/>
              <a:t>Vasopressin </a:t>
            </a:r>
            <a:r>
              <a:rPr lang="en-US" sz="1400" dirty="0" err="1" smtClean="0"/>
              <a:t>recep</a:t>
            </a:r>
            <a:r>
              <a:rPr lang="en-US" sz="1400" dirty="0" smtClean="0"/>
              <a:t> </a:t>
            </a:r>
            <a:r>
              <a:rPr lang="en-US" sz="1400" dirty="0" err="1" smtClean="0"/>
              <a:t>antag</a:t>
            </a:r>
            <a:endParaRPr lang="en-US" sz="1400" dirty="0" smtClean="0"/>
          </a:p>
          <a:p>
            <a:r>
              <a:rPr lang="en-US" sz="1400" dirty="0" smtClean="0"/>
              <a:t>3% </a:t>
            </a:r>
            <a:r>
              <a:rPr lang="en-US" sz="1400" dirty="0" err="1" smtClean="0"/>
              <a:t>NaCl</a:t>
            </a:r>
            <a:r>
              <a:rPr lang="en-US" sz="1400" dirty="0" smtClean="0"/>
              <a:t> ± loop </a:t>
            </a:r>
            <a:r>
              <a:rPr lang="en-US" sz="1400" dirty="0" err="1" smtClean="0"/>
              <a:t>diure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33400" y="2438400"/>
            <a:ext cx="121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Description</a:t>
            </a:r>
          </a:p>
          <a:p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b="1" dirty="0" smtClean="0">
                <a:solidFill>
                  <a:srgbClr val="FF0000"/>
                </a:solidFill>
              </a:rPr>
              <a:t>Causes</a:t>
            </a:r>
          </a:p>
          <a:p>
            <a:endParaRPr lang="en-US" sz="1600" b="1" dirty="0" smtClean="0">
              <a:solidFill>
                <a:srgbClr val="FF0000"/>
              </a:solidFill>
            </a:endParaRPr>
          </a:p>
          <a:p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b="1" dirty="0" smtClean="0">
                <a:solidFill>
                  <a:srgbClr val="FF0000"/>
                </a:solidFill>
              </a:rPr>
              <a:t>S/</a:t>
            </a:r>
            <a:r>
              <a:rPr lang="en-US" sz="1600" b="1" dirty="0" err="1" smtClean="0">
                <a:solidFill>
                  <a:srgbClr val="FF0000"/>
                </a:solidFill>
              </a:rPr>
              <a:t>Sx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endParaRPr lang="en-US" sz="1600" b="1" dirty="0" smtClean="0">
              <a:solidFill>
                <a:srgbClr val="FF0000"/>
              </a:solidFill>
            </a:endParaRPr>
          </a:p>
          <a:p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b="1" dirty="0" err="1" smtClean="0">
                <a:solidFill>
                  <a:srgbClr val="FF0000"/>
                </a:solidFill>
              </a:rPr>
              <a:t>Tx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47800" y="53340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Una</a:t>
            </a:r>
            <a:r>
              <a:rPr lang="en-US" sz="1200" dirty="0" smtClean="0"/>
              <a:t> &lt; 20 </a:t>
            </a:r>
            <a:r>
              <a:rPr lang="en-US" sz="1200" dirty="0" err="1" smtClean="0"/>
              <a:t>mEq</a:t>
            </a:r>
            <a:r>
              <a:rPr lang="en-US" sz="1200" dirty="0" smtClean="0"/>
              <a:t>/L  … </a:t>
            </a:r>
            <a:r>
              <a:rPr lang="en-US" sz="1200" dirty="0" err="1" smtClean="0"/>
              <a:t>extrarenal</a:t>
            </a:r>
            <a:r>
              <a:rPr lang="en-US" sz="1200" dirty="0" smtClean="0"/>
              <a:t> loss of Na</a:t>
            </a:r>
          </a:p>
          <a:p>
            <a:r>
              <a:rPr lang="en-US" sz="1200" dirty="0" err="1" smtClean="0"/>
              <a:t>Una</a:t>
            </a:r>
            <a:r>
              <a:rPr lang="en-US" sz="1200" dirty="0" smtClean="0"/>
              <a:t> &gt; 20 </a:t>
            </a:r>
            <a:r>
              <a:rPr lang="en-US" sz="1200" dirty="0" err="1" smtClean="0"/>
              <a:t>mEq</a:t>
            </a:r>
            <a:r>
              <a:rPr lang="en-US" sz="1200" dirty="0" smtClean="0"/>
              <a:t>/L … renal loss of Na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267200" y="5645259"/>
            <a:ext cx="24384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SIADH</a:t>
            </a:r>
          </a:p>
          <a:p>
            <a:pPr>
              <a:spcAft>
                <a:spcPts val="600"/>
              </a:spcAft>
            </a:pPr>
            <a:r>
              <a:rPr lang="en-US" sz="1200" dirty="0" err="1"/>
              <a:t>Una</a:t>
            </a:r>
            <a:r>
              <a:rPr lang="en-US" sz="1200" dirty="0"/>
              <a:t> &gt; 20 </a:t>
            </a:r>
            <a:r>
              <a:rPr lang="en-US" sz="1200" dirty="0" err="1"/>
              <a:t>mEq</a:t>
            </a:r>
            <a:r>
              <a:rPr lang="en-US" sz="1200" dirty="0"/>
              <a:t>/L … renal loss of Na</a:t>
            </a:r>
          </a:p>
          <a:p>
            <a:r>
              <a:rPr lang="en-US" sz="1200" dirty="0" err="1" smtClean="0"/>
              <a:t>Pshchogenic</a:t>
            </a:r>
            <a:r>
              <a:rPr lang="en-US" sz="1200" dirty="0"/>
              <a:t> </a:t>
            </a:r>
            <a:r>
              <a:rPr lang="en-US" sz="1200" dirty="0" smtClean="0"/>
              <a:t>polydipsia</a:t>
            </a:r>
          </a:p>
          <a:p>
            <a:r>
              <a:rPr lang="en-US" sz="1200" dirty="0" err="1" smtClean="0"/>
              <a:t>Una</a:t>
            </a:r>
            <a:r>
              <a:rPr lang="en-US" sz="1200" dirty="0" smtClean="0"/>
              <a:t> &lt; 20 </a:t>
            </a:r>
            <a:r>
              <a:rPr lang="en-US" sz="1200" dirty="0" err="1" smtClean="0"/>
              <a:t>mEq</a:t>
            </a:r>
            <a:r>
              <a:rPr lang="en-US" sz="1200" dirty="0" smtClean="0"/>
              <a:t>/L  … urinary dilution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934200" y="5438001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Una</a:t>
            </a:r>
            <a:r>
              <a:rPr lang="en-US" sz="1200" dirty="0" smtClean="0"/>
              <a:t> &lt; 20 </a:t>
            </a:r>
            <a:r>
              <a:rPr lang="en-US" sz="1200" dirty="0" err="1" smtClean="0"/>
              <a:t>mEq</a:t>
            </a:r>
            <a:r>
              <a:rPr lang="en-US" sz="1200" dirty="0" smtClean="0"/>
              <a:t>/L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4800" y="54102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Diagnosis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533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3810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Clinical Manifestations of </a:t>
            </a:r>
            <a:r>
              <a:rPr lang="en-US" b="1" dirty="0" err="1" smtClean="0">
                <a:solidFill>
                  <a:srgbClr val="FF0000"/>
                </a:solidFill>
              </a:rPr>
              <a:t>HYPO</a:t>
            </a:r>
            <a:r>
              <a:rPr lang="en-US" b="1" dirty="0" err="1" smtClean="0"/>
              <a:t>natremia</a:t>
            </a:r>
            <a:endParaRPr lang="en-US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14400" y="3131403"/>
            <a:ext cx="777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86300" y="27694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135 </a:t>
            </a:r>
            <a:r>
              <a:rPr lang="en-US" b="1" dirty="0" err="1" smtClean="0">
                <a:solidFill>
                  <a:srgbClr val="FF0000"/>
                </a:solidFill>
              </a:rPr>
              <a:t>mEq</a:t>
            </a:r>
            <a:r>
              <a:rPr lang="en-US" b="1" dirty="0" smtClean="0">
                <a:solidFill>
                  <a:srgbClr val="FF0000"/>
                </a:solidFill>
              </a:rPr>
              <a:t>/L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86500" y="27694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145 </a:t>
            </a:r>
            <a:r>
              <a:rPr lang="en-US" b="1" dirty="0" err="1" smtClean="0">
                <a:solidFill>
                  <a:srgbClr val="FF0000"/>
                </a:solidFill>
              </a:rPr>
              <a:t>mEq</a:t>
            </a:r>
            <a:r>
              <a:rPr lang="en-US" b="1" dirty="0" smtClean="0">
                <a:solidFill>
                  <a:srgbClr val="FF0000"/>
                </a:solidFill>
              </a:rPr>
              <a:t>/L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86000" y="315200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115 </a:t>
            </a:r>
            <a:r>
              <a:rPr lang="en-US" b="1" dirty="0" err="1" smtClean="0"/>
              <a:t>mEq</a:t>
            </a:r>
            <a:r>
              <a:rPr lang="en-US" b="1" dirty="0" smtClean="0"/>
              <a:t>/L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351240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Severe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3771900" y="3408581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Mild/</a:t>
            </a:r>
          </a:p>
          <a:p>
            <a:pPr algn="ctr"/>
            <a:r>
              <a:rPr lang="en-US" sz="1600" dirty="0" smtClean="0"/>
              <a:t>Moderate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562600" y="33630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Normal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181600" y="2598003"/>
            <a:ext cx="0" cy="1252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781800" y="2521803"/>
            <a:ext cx="0" cy="1252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66800" y="3893403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Seizure, Coma,</a:t>
            </a:r>
          </a:p>
          <a:p>
            <a:r>
              <a:rPr lang="en-US" sz="1200" dirty="0" smtClean="0"/>
              <a:t>Permanent brain damage,</a:t>
            </a:r>
          </a:p>
          <a:p>
            <a:r>
              <a:rPr lang="en-US" sz="1200" dirty="0" smtClean="0"/>
              <a:t>Respiratory arrest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657600" y="4053006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N/V, HA, disorientation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133600" y="1371600"/>
            <a:ext cx="3962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Goal</a:t>
            </a:r>
            <a:r>
              <a:rPr lang="en-US" dirty="0" smtClean="0"/>
              <a:t>:  </a:t>
            </a:r>
            <a:r>
              <a:rPr lang="en-US" sz="1600" dirty="0" smtClean="0"/>
              <a:t>↑ serum Na to 5% or </a:t>
            </a:r>
            <a:r>
              <a:rPr lang="en-US" sz="1600" b="1" dirty="0" smtClean="0">
                <a:solidFill>
                  <a:srgbClr val="FF0000"/>
                </a:solidFill>
              </a:rPr>
              <a:t>120 </a:t>
            </a:r>
            <a:r>
              <a:rPr lang="en-US" sz="1600" b="1" dirty="0" err="1" smtClean="0">
                <a:solidFill>
                  <a:srgbClr val="FF0000"/>
                </a:solidFill>
              </a:rPr>
              <a:t>mEq</a:t>
            </a:r>
            <a:r>
              <a:rPr lang="en-US" sz="1600" b="1" dirty="0" smtClean="0">
                <a:solidFill>
                  <a:srgbClr val="FF0000"/>
                </a:solidFill>
              </a:rPr>
              <a:t>/L</a:t>
            </a:r>
          </a:p>
          <a:p>
            <a:pPr algn="ctr"/>
            <a:r>
              <a:rPr lang="en-US" sz="1200" dirty="0" smtClean="0"/>
              <a:t>By max 0.5 – 1 </a:t>
            </a:r>
            <a:r>
              <a:rPr lang="en-US" sz="1200" dirty="0" err="1" smtClean="0"/>
              <a:t>mEq</a:t>
            </a:r>
            <a:r>
              <a:rPr lang="en-US" sz="1200" dirty="0" smtClean="0"/>
              <a:t>/</a:t>
            </a:r>
            <a:r>
              <a:rPr lang="en-US" sz="1200" dirty="0" err="1" smtClean="0"/>
              <a:t>hr</a:t>
            </a:r>
            <a:r>
              <a:rPr lang="en-US" sz="1200" dirty="0" smtClean="0"/>
              <a:t> in order to avoid osmotic demyelination syndrome</a:t>
            </a:r>
            <a:endParaRPr lang="en-US" sz="12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114800" y="2110264"/>
            <a:ext cx="0" cy="843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90800" y="51054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Drugs:    </a:t>
            </a:r>
            <a:r>
              <a:rPr lang="en-US" sz="1600" dirty="0" err="1" smtClean="0"/>
              <a:t>Conivaptan</a:t>
            </a:r>
            <a:r>
              <a:rPr lang="en-US" sz="1600" dirty="0" smtClean="0"/>
              <a:t> (IV)    or    </a:t>
            </a:r>
            <a:r>
              <a:rPr lang="en-US" sz="1600" dirty="0" err="1" smtClean="0"/>
              <a:t>Tolvaptan</a:t>
            </a:r>
            <a:r>
              <a:rPr lang="en-US" sz="1600" dirty="0" smtClean="0"/>
              <a:t> (PO)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352800" y="5638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Monitor</a:t>
            </a:r>
            <a:r>
              <a:rPr lang="en-US" dirty="0" smtClean="0"/>
              <a:t> </a:t>
            </a:r>
            <a:r>
              <a:rPr lang="en-US" sz="1600" dirty="0" smtClean="0"/>
              <a:t>Na+  every 2 – 4 </a:t>
            </a:r>
            <a:r>
              <a:rPr lang="en-US" sz="1600" dirty="0" err="1" smtClean="0"/>
              <a:t>hrs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619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81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HYPER</a:t>
            </a:r>
            <a:r>
              <a:rPr lang="en-US" b="1" dirty="0" err="1" smtClean="0"/>
              <a:t>natremia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05000" y="1447800"/>
            <a:ext cx="51054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1-  Assess serum Na+</a:t>
            </a:r>
          </a:p>
          <a:p>
            <a:endParaRPr lang="en-US" sz="1000" b="1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2-  Plasma osmolality ↑</a:t>
            </a:r>
            <a:r>
              <a:rPr lang="en-US" dirty="0" smtClean="0"/>
              <a:t>  …  change  volume of ECF</a:t>
            </a:r>
          </a:p>
          <a:p>
            <a:pPr marL="628650" indent="-285750">
              <a:buFontTx/>
              <a:buChar char="-"/>
            </a:pPr>
            <a:r>
              <a:rPr lang="en-US" dirty="0" smtClean="0"/>
              <a:t>Hypovolemic  …  low volume</a:t>
            </a:r>
          </a:p>
          <a:p>
            <a:pPr marL="628650" indent="-285750">
              <a:buFontTx/>
              <a:buChar char="-"/>
            </a:pPr>
            <a:r>
              <a:rPr lang="en-US" dirty="0" err="1" smtClean="0"/>
              <a:t>Euvolemic</a:t>
            </a:r>
            <a:r>
              <a:rPr lang="en-US" dirty="0" smtClean="0"/>
              <a:t>  …  normal volume</a:t>
            </a:r>
          </a:p>
          <a:p>
            <a:pPr marL="628650" indent="-285750">
              <a:buFontTx/>
              <a:buChar char="-"/>
            </a:pPr>
            <a:r>
              <a:rPr lang="en-US" dirty="0" err="1" smtClean="0"/>
              <a:t>Hypervolemic</a:t>
            </a:r>
            <a:r>
              <a:rPr lang="en-US" dirty="0" smtClean="0"/>
              <a:t>  …  increased volume</a:t>
            </a:r>
          </a:p>
          <a:p>
            <a:pPr marL="342900"/>
            <a:endParaRPr lang="en-US" sz="1000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3-  Assess </a:t>
            </a:r>
            <a:r>
              <a:rPr lang="en-US" b="1" dirty="0">
                <a:solidFill>
                  <a:srgbClr val="FF0000"/>
                </a:solidFill>
              </a:rPr>
              <a:t>urine osmolality (</a:t>
            </a:r>
            <a:r>
              <a:rPr lang="en-US" b="1" dirty="0" err="1">
                <a:solidFill>
                  <a:srgbClr val="FF0000"/>
                </a:solidFill>
              </a:rPr>
              <a:t>Uosm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4234934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Clinical </a:t>
            </a:r>
            <a:r>
              <a:rPr lang="en-US" b="1" dirty="0" err="1" smtClean="0">
                <a:solidFill>
                  <a:srgbClr val="FF0000"/>
                </a:solidFill>
              </a:rPr>
              <a:t>Manisfestations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due to ↓</a:t>
            </a:r>
            <a:r>
              <a:rPr lang="en-US" sz="1200" dirty="0"/>
              <a:t>neuronal cell </a:t>
            </a:r>
            <a:r>
              <a:rPr lang="en-US" sz="1200" dirty="0" smtClean="0"/>
              <a:t>volume … Intense </a:t>
            </a:r>
            <a:r>
              <a:rPr lang="en-US" sz="1200" dirty="0"/>
              <a:t>thirst, weakness, lethargy, spastic, seizure, coma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990600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ALWAYS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Hypertonic</a:t>
            </a:r>
            <a:r>
              <a:rPr lang="en-US" dirty="0"/>
              <a:t>  …  b/c of Water deficit relative to ECF sodium content ↑</a:t>
            </a:r>
          </a:p>
        </p:txBody>
      </p:sp>
    </p:spTree>
    <p:extLst>
      <p:ext uri="{BB962C8B-B14F-4D97-AF65-F5344CB8AC3E}">
        <p14:creationId xmlns:p14="http://schemas.microsoft.com/office/powerpoint/2010/main" val="1411451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90800" y="3810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Common Etiologies of Hypernatremia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81100" y="1228636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Renal Adrenal</a:t>
            </a:r>
          </a:p>
          <a:p>
            <a:r>
              <a:rPr lang="en-US" dirty="0" smtClean="0"/>
              <a:t>GI, Lung, Skin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27548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Water loss  &gt;  Na loss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81100" y="3757136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Hypovolemic</a:t>
            </a:r>
          </a:p>
          <a:p>
            <a:pPr algn="ctr"/>
            <a:r>
              <a:rPr lang="en-US" dirty="0" err="1" smtClean="0"/>
              <a:t>HyperNa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81400" y="1016169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 overload</a:t>
            </a:r>
          </a:p>
          <a:p>
            <a:pPr algn="ctr"/>
            <a:r>
              <a:rPr lang="en-US" dirty="0" smtClean="0"/>
              <a:t>Mineralocorticoid excess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81400" y="270646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 gain  &gt;  Water gain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62400" y="377326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Hypervolemic</a:t>
            </a:r>
            <a:endParaRPr lang="en-US" dirty="0" smtClean="0"/>
          </a:p>
          <a:p>
            <a:pPr algn="ctr"/>
            <a:r>
              <a:rPr lang="en-US" dirty="0" err="1" smtClean="0"/>
              <a:t>HyperNa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8382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Diabetes </a:t>
            </a:r>
            <a:r>
              <a:rPr lang="en-US" dirty="0" err="1" smtClean="0"/>
              <a:t>insipidus</a:t>
            </a:r>
            <a:endParaRPr lang="en-US" dirty="0" smtClean="0"/>
          </a:p>
          <a:p>
            <a:pPr algn="ctr"/>
            <a:r>
              <a:rPr lang="en-US" dirty="0" smtClean="0"/>
              <a:t>Skin loss, </a:t>
            </a:r>
            <a:r>
              <a:rPr lang="en-US" dirty="0" err="1" smtClean="0"/>
              <a:t>latrogenic</a:t>
            </a:r>
            <a:r>
              <a:rPr lang="en-US" dirty="0" smtClean="0"/>
              <a:t>,</a:t>
            </a:r>
          </a:p>
          <a:p>
            <a:pPr algn="ctr"/>
            <a:r>
              <a:rPr lang="en-US" dirty="0" smtClean="0"/>
              <a:t>Osmotic diuresis</a:t>
            </a:r>
          </a:p>
          <a:p>
            <a:pPr algn="ctr"/>
            <a:r>
              <a:rPr lang="en-US" dirty="0" smtClean="0"/>
              <a:t>Primary polydipsia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0" y="25908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Loss of Water</a:t>
            </a:r>
          </a:p>
          <a:p>
            <a:pPr algn="ctr"/>
            <a:r>
              <a:rPr lang="en-US" dirty="0" smtClean="0"/>
              <a:t>Normal total body Na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77000" y="37338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Euvolemic</a:t>
            </a:r>
            <a:endParaRPr lang="en-US" dirty="0" smtClean="0"/>
          </a:p>
          <a:p>
            <a:pPr algn="ctr"/>
            <a:r>
              <a:rPr lang="en-US" dirty="0" err="1" smtClean="0"/>
              <a:t>HyperNa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05000" y="2004536"/>
            <a:ext cx="0" cy="452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905000" y="3147536"/>
            <a:ext cx="0" cy="452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239000" y="3276600"/>
            <a:ext cx="0" cy="452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43450" y="3163669"/>
            <a:ext cx="0" cy="452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705350" y="2096869"/>
            <a:ext cx="0" cy="452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200900" y="2057400"/>
            <a:ext cx="0" cy="452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81100" y="4595336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Uosm</a:t>
            </a:r>
            <a:r>
              <a:rPr lang="en-US" sz="1600" dirty="0" smtClean="0"/>
              <a:t> &gt; 450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2971800" y="63246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Normal </a:t>
            </a:r>
            <a:r>
              <a:rPr lang="en-US" b="1" dirty="0" err="1" smtClean="0">
                <a:solidFill>
                  <a:srgbClr val="FF0000"/>
                </a:solidFill>
              </a:rPr>
              <a:t>Uosm</a:t>
            </a:r>
            <a:r>
              <a:rPr lang="en-US" b="1" dirty="0" smtClean="0">
                <a:solidFill>
                  <a:srgbClr val="FF0000"/>
                </a:solidFill>
              </a:rPr>
              <a:t>:  500 – 800 </a:t>
            </a:r>
            <a:r>
              <a:rPr lang="en-US" b="1" dirty="0" err="1" smtClean="0">
                <a:solidFill>
                  <a:srgbClr val="FF0000"/>
                </a:solidFill>
              </a:rPr>
              <a:t>mOsm</a:t>
            </a:r>
            <a:r>
              <a:rPr lang="en-US" b="1" dirty="0" smtClean="0">
                <a:solidFill>
                  <a:srgbClr val="FF0000"/>
                </a:solidFill>
              </a:rPr>
              <a:t>/L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52500" y="5128736"/>
            <a:ext cx="2247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Tx</a:t>
            </a:r>
            <a:r>
              <a:rPr lang="en-US" dirty="0" smtClean="0"/>
              <a:t>:  </a:t>
            </a:r>
            <a:r>
              <a:rPr lang="en-US" sz="1200" dirty="0" smtClean="0"/>
              <a:t>NS, LR  for </a:t>
            </a:r>
            <a:r>
              <a:rPr lang="en-US" sz="1200" dirty="0" err="1" smtClean="0"/>
              <a:t>vol</a:t>
            </a:r>
            <a:r>
              <a:rPr lang="en-US" sz="1200" dirty="0" smtClean="0"/>
              <a:t> expansion &amp; Na replacement then  ½ NS or D5W for water deficit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76200" y="1298376"/>
            <a:ext cx="87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Cause: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200" y="2395032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Description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200" y="4572000"/>
            <a:ext cx="1104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Diagnosis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38600" y="4614446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Uosm</a:t>
            </a:r>
            <a:r>
              <a:rPr lang="en-US" sz="1600" dirty="0" smtClean="0"/>
              <a:t> &gt; 450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3619500" y="5128736"/>
            <a:ext cx="2247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Tx</a:t>
            </a:r>
            <a:r>
              <a:rPr lang="en-US" dirty="0" smtClean="0"/>
              <a:t>:  </a:t>
            </a:r>
            <a:r>
              <a:rPr lang="en-US" sz="1200" dirty="0" smtClean="0"/>
              <a:t>Removal of Na </a:t>
            </a:r>
            <a:r>
              <a:rPr lang="en-US" sz="1200" dirty="0" err="1" smtClean="0"/>
              <a:t>proucts</a:t>
            </a:r>
            <a:endParaRPr lang="en-US" sz="1200" dirty="0" smtClean="0"/>
          </a:p>
          <a:p>
            <a:pPr algn="ctr"/>
            <a:r>
              <a:rPr lang="en-US" sz="1200" dirty="0" smtClean="0"/>
              <a:t>Na restriction</a:t>
            </a:r>
          </a:p>
          <a:p>
            <a:pPr algn="ctr"/>
            <a:r>
              <a:rPr lang="en-US" sz="1200" dirty="0" smtClean="0"/>
              <a:t>Loop diuretics + D5W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943600" y="4621708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Polydipsia … large </a:t>
            </a:r>
            <a:r>
              <a:rPr lang="en-US" sz="1200" dirty="0" err="1" smtClean="0"/>
              <a:t>vol</a:t>
            </a:r>
            <a:r>
              <a:rPr lang="en-US" sz="1200" dirty="0" smtClean="0"/>
              <a:t> of hypotonic urine</a:t>
            </a:r>
          </a:p>
          <a:p>
            <a:pPr algn="ctr"/>
            <a:r>
              <a:rPr lang="en-US" sz="1600" dirty="0" err="1" smtClean="0"/>
              <a:t>Uosm</a:t>
            </a:r>
            <a:r>
              <a:rPr lang="en-US" sz="1600" dirty="0" smtClean="0"/>
              <a:t> &lt; 250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6134100" y="5128736"/>
            <a:ext cx="224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Tx</a:t>
            </a:r>
            <a:r>
              <a:rPr lang="en-US" dirty="0" smtClean="0"/>
              <a:t>:  </a:t>
            </a:r>
            <a:r>
              <a:rPr lang="en-US" sz="1200" dirty="0" err="1" smtClean="0"/>
              <a:t>Desmopressin</a:t>
            </a:r>
            <a:r>
              <a:rPr lang="en-US" sz="1200" dirty="0" smtClean="0"/>
              <a:t>, Vasopressin</a:t>
            </a:r>
          </a:p>
          <a:p>
            <a:pPr algn="ctr"/>
            <a:r>
              <a:rPr lang="en-US" sz="1200" dirty="0" err="1" smtClean="0"/>
              <a:t>Nephrogenic</a:t>
            </a:r>
            <a:r>
              <a:rPr lang="en-US" sz="1200" dirty="0" smtClean="0"/>
              <a:t> DI (remove causative agent, salt restriction, thiazide diuretic)</a:t>
            </a:r>
          </a:p>
        </p:txBody>
      </p:sp>
    </p:spTree>
    <p:extLst>
      <p:ext uri="{BB962C8B-B14F-4D97-AF65-F5344CB8AC3E}">
        <p14:creationId xmlns:p14="http://schemas.microsoft.com/office/powerpoint/2010/main" val="1644300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90800" y="3810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Calculation of Water Deficit for Hypernatremia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581150" y="192988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Water Deficit (liters) =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86200" y="190928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Body Water  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57900" y="1705570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Sna</a:t>
            </a:r>
            <a:r>
              <a:rPr lang="en-US" dirty="0" smtClean="0"/>
              <a:t> - 140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24600" y="2209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140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096000" y="2133600"/>
            <a:ext cx="914400" cy="4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Bracket 19"/>
          <p:cNvSpPr/>
          <p:nvPr/>
        </p:nvSpPr>
        <p:spPr>
          <a:xfrm>
            <a:off x="5943600" y="1705570"/>
            <a:ext cx="114300" cy="96143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ket 20"/>
          <p:cNvSpPr/>
          <p:nvPr/>
        </p:nvSpPr>
        <p:spPr>
          <a:xfrm>
            <a:off x="6934200" y="1705570"/>
            <a:ext cx="152400" cy="96143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81150" y="1447800"/>
            <a:ext cx="5657850" cy="15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343400" y="48122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Infusate</a:t>
            </a:r>
            <a:r>
              <a:rPr lang="en-US" dirty="0" smtClean="0"/>
              <a:t> Na+)  -  (</a:t>
            </a:r>
            <a:r>
              <a:rPr lang="en-US" dirty="0" err="1" smtClean="0"/>
              <a:t>SNa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43400" y="53456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(Total Body Water  +  1)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4343400" y="5269468"/>
            <a:ext cx="236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24000" y="40386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Prevention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of rapid correction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514600" y="508480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in </a:t>
            </a:r>
            <a:r>
              <a:rPr lang="en-US" dirty="0" err="1" smtClean="0"/>
              <a:t>SNa</a:t>
            </a:r>
            <a:r>
              <a:rPr lang="en-US" dirty="0" smtClean="0"/>
              <a:t>  =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90800" y="3183523"/>
            <a:ext cx="3676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Correct half the water deficit over 24 </a:t>
            </a:r>
            <a:r>
              <a:rPr lang="en-US" sz="1600" dirty="0" err="1" smtClean="0"/>
              <a:t>hrs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419350" y="4572000"/>
            <a:ext cx="4514850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8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4200" y="27253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Plasma Osmolality </a:t>
            </a:r>
            <a:r>
              <a:rPr lang="en-US" dirty="0" smtClean="0"/>
              <a:t>(</a:t>
            </a:r>
            <a:r>
              <a:rPr lang="en-US" dirty="0" err="1" smtClean="0"/>
              <a:t>Posm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500" y="838200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Osmolality</a:t>
            </a:r>
            <a:r>
              <a:rPr lang="en-US" dirty="0" smtClean="0"/>
              <a:t>:     # of particles/kg of fluid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" y="1740932"/>
            <a:ext cx="598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Calculation of Plasma Osmolality  </a:t>
            </a:r>
            <a:r>
              <a:rPr lang="en-US" dirty="0" smtClean="0"/>
              <a:t>-  </a:t>
            </a:r>
            <a:r>
              <a:rPr lang="en-US" sz="1400" dirty="0" smtClean="0"/>
              <a:t>Normal range:  280 – 295 mg/</a:t>
            </a:r>
            <a:r>
              <a:rPr lang="en-US" sz="1400" dirty="0" err="1" smtClean="0"/>
              <a:t>dL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600200" y="2274332"/>
            <a:ext cx="556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Posm</a:t>
            </a:r>
            <a:r>
              <a:rPr lang="en-US" sz="2000" b="1" dirty="0" smtClean="0"/>
              <a:t>  =  2[Na]  +  [Glucose] / 18  +  [BUN] / 2.8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971800" y="2606933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mEq</a:t>
            </a:r>
            <a:r>
              <a:rPr lang="en-US" sz="1200" dirty="0" smtClean="0"/>
              <a:t>/L                  mg/</a:t>
            </a:r>
            <a:r>
              <a:rPr lang="en-US" sz="1200" dirty="0" err="1" smtClean="0"/>
              <a:t>dL</a:t>
            </a:r>
            <a:r>
              <a:rPr lang="en-US" sz="1200" dirty="0" smtClean="0"/>
              <a:t>                                    mg/</a:t>
            </a:r>
            <a:r>
              <a:rPr lang="en-US" sz="1200" dirty="0" err="1" smtClean="0"/>
              <a:t>dL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1600200" y="2274332"/>
            <a:ext cx="5562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95400" y="3147536"/>
            <a:ext cx="640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Na+</a:t>
            </a:r>
            <a:r>
              <a:rPr lang="en-US" dirty="0" smtClean="0"/>
              <a:t>   </a:t>
            </a:r>
            <a:r>
              <a:rPr lang="en-US" sz="1200" dirty="0" smtClean="0"/>
              <a:t>determines osmolality to regulate fluid shifts between ICF &amp; ECF compartment</a:t>
            </a:r>
          </a:p>
          <a:p>
            <a:r>
              <a:rPr lang="en-US" sz="1200" dirty="0" smtClean="0"/>
              <a:t>Extreme variation in osmolality cause cell to shrink or swell, damaging or destroying cell structure</a:t>
            </a:r>
          </a:p>
          <a:p>
            <a:r>
              <a:rPr lang="en-US" sz="1200" dirty="0" smtClean="0"/>
              <a:t>Osmolality  refers to blood    </a:t>
            </a:r>
            <a:r>
              <a:rPr lang="en-US" sz="1200" dirty="0" err="1" smtClean="0"/>
              <a:t>vs</a:t>
            </a:r>
            <a:r>
              <a:rPr lang="en-US" sz="1200" dirty="0" smtClean="0"/>
              <a:t>    </a:t>
            </a:r>
            <a:r>
              <a:rPr lang="en-US" sz="1200" dirty="0" smtClean="0">
                <a:solidFill>
                  <a:srgbClr val="FF0000"/>
                </a:solidFill>
              </a:rPr>
              <a:t>Tonicity </a:t>
            </a:r>
            <a:r>
              <a:rPr lang="en-US" sz="1200" dirty="0" smtClean="0"/>
              <a:t>refers to IV fluids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0" y="4431268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Regulation of Water Balance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76400" y="4876800"/>
            <a:ext cx="6400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Water is regulated in our body by 2 mechanisms:</a:t>
            </a:r>
          </a:p>
          <a:p>
            <a:r>
              <a:rPr lang="en-US" dirty="0"/>
              <a:t>	</a:t>
            </a:r>
            <a:r>
              <a:rPr lang="en-US" sz="1600" dirty="0" smtClean="0"/>
              <a:t>- Antidiuretic hormone (</a:t>
            </a:r>
            <a:r>
              <a:rPr lang="en-US" sz="1600" b="1" dirty="0" smtClean="0">
                <a:solidFill>
                  <a:srgbClr val="FF0000"/>
                </a:solidFill>
              </a:rPr>
              <a:t>ADH</a:t>
            </a:r>
            <a:r>
              <a:rPr lang="en-US" sz="1600" dirty="0" smtClean="0"/>
              <a:t>)/vasopressin  …  for water </a:t>
            </a:r>
            <a:r>
              <a:rPr lang="en-US" sz="1600" b="1" dirty="0" smtClean="0">
                <a:solidFill>
                  <a:srgbClr val="FF0000"/>
                </a:solidFill>
              </a:rPr>
              <a:t>output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- </a:t>
            </a:r>
            <a:r>
              <a:rPr lang="en-US" sz="1600" b="1" dirty="0" smtClean="0">
                <a:solidFill>
                  <a:srgbClr val="FF0000"/>
                </a:solidFill>
              </a:rPr>
              <a:t>Thirst mechanism  </a:t>
            </a:r>
            <a:r>
              <a:rPr lang="en-US" sz="1600" dirty="0" smtClean="0"/>
              <a:t>…  for water </a:t>
            </a:r>
            <a:r>
              <a:rPr lang="en-US" sz="1600" b="1" dirty="0" smtClean="0">
                <a:solidFill>
                  <a:srgbClr val="FF0000"/>
                </a:solidFill>
              </a:rPr>
              <a:t>intake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817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685836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↓fluid intake</a:t>
            </a:r>
          </a:p>
          <a:p>
            <a:r>
              <a:rPr lang="en-US" sz="1200" dirty="0" smtClean="0"/>
              <a:t>Loss of body fluid</a:t>
            </a:r>
          </a:p>
          <a:p>
            <a:r>
              <a:rPr lang="en-US" sz="1200" dirty="0" smtClean="0"/>
              <a:t>Compartmentalization of body fluids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209836"/>
            <a:ext cx="18288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↓ Fluid Volume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172200" y="923836"/>
            <a:ext cx="25908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Stimulates thirst center in hypothalamus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3394502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Hypertonic serum</a:t>
            </a:r>
          </a:p>
          <a:p>
            <a:r>
              <a:rPr lang="en-US" sz="1200" dirty="0" smtClean="0"/>
              <a:t>Osmoregulation of ADH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172200" y="2992904"/>
            <a:ext cx="25908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↑ Water reabsorption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314700" y="4447401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Hypovolemia</a:t>
            </a:r>
            <a:endParaRPr lang="en-US" sz="1200" dirty="0" smtClean="0"/>
          </a:p>
          <a:p>
            <a:r>
              <a:rPr lang="en-US" sz="1200" dirty="0" smtClean="0"/>
              <a:t>Hypotension</a:t>
            </a:r>
          </a:p>
          <a:p>
            <a:r>
              <a:rPr lang="en-US" sz="1200" dirty="0" smtClean="0"/>
              <a:t>RAAS activation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24600" y="4992469"/>
            <a:ext cx="25908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↑ Na &amp; Water reabsorption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43000" y="2332167"/>
            <a:ext cx="0" cy="6607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14600" y="3579168"/>
            <a:ext cx="3657600" cy="17364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514600" y="3209836"/>
            <a:ext cx="3429000" cy="2697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514600" y="1570167"/>
            <a:ext cx="3429000" cy="179206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29400" y="1676400"/>
            <a:ext cx="1981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Water intake  … stomach distention  … ↓ thirst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629400" y="3458602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Water intake  adequate  …  ↓ water reabsorption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838200" y="554504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Mechanisms of Regulation of Water Balance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93140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828800" y="3810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Maintenance </a:t>
            </a:r>
            <a:r>
              <a:rPr lang="en-US" b="1" dirty="0" smtClean="0">
                <a:solidFill>
                  <a:srgbClr val="FF0000"/>
                </a:solidFill>
              </a:rPr>
              <a:t>IV</a:t>
            </a:r>
            <a:r>
              <a:rPr lang="en-US" b="1" dirty="0" smtClean="0"/>
              <a:t> Fluid Management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762000"/>
            <a:ext cx="6781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When?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Replace ongoing losses of water &amp; electrolytes under normal physiological conditions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Required for </a:t>
            </a:r>
            <a:r>
              <a:rPr lang="en-US" sz="1400" dirty="0" err="1" smtClean="0"/>
              <a:t>pts</a:t>
            </a:r>
            <a:r>
              <a:rPr lang="en-US" sz="1400" dirty="0" smtClean="0"/>
              <a:t> unable to take anything by mouth (NPO)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r>
              <a:rPr lang="en-US" b="1" dirty="0">
                <a:solidFill>
                  <a:srgbClr val="FF0000"/>
                </a:solidFill>
              </a:rPr>
              <a:t>Goal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Maintain urine output  &gt; 0.5 – 1.0 mL/kg/</a:t>
            </a:r>
            <a:r>
              <a:rPr lang="en-US" sz="1400" dirty="0" err="1" smtClean="0"/>
              <a:t>hr</a:t>
            </a:r>
            <a:r>
              <a:rPr lang="en-US" sz="1400" dirty="0" smtClean="0"/>
              <a:t>  and   to prevent dehydration</a:t>
            </a:r>
          </a:p>
          <a:p>
            <a:endParaRPr lang="en-US" sz="1400" dirty="0" smtClean="0"/>
          </a:p>
          <a:p>
            <a:r>
              <a:rPr lang="en-US" b="1" dirty="0">
                <a:solidFill>
                  <a:srgbClr val="FF0000"/>
                </a:solidFill>
              </a:rPr>
              <a:t>Fluids used</a:t>
            </a:r>
            <a:r>
              <a:rPr lang="en-US" sz="140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Half </a:t>
            </a:r>
            <a:r>
              <a:rPr lang="en-US" sz="1400" dirty="0"/>
              <a:t>Normal saline  …  0.45% </a:t>
            </a:r>
            <a:r>
              <a:rPr lang="en-US" sz="1400" dirty="0" err="1"/>
              <a:t>NaCl</a:t>
            </a:r>
            <a:r>
              <a:rPr lang="en-US" sz="1400" dirty="0"/>
              <a:t>           NS = 154 </a:t>
            </a:r>
            <a:r>
              <a:rPr lang="en-US" sz="1400" dirty="0" err="1" smtClean="0"/>
              <a:t>mEq</a:t>
            </a:r>
            <a:r>
              <a:rPr lang="en-US" sz="1400" dirty="0" smtClean="0"/>
              <a:t>/L    Body Na+ = 135 – 145 </a:t>
            </a:r>
            <a:r>
              <a:rPr lang="en-US" sz="1400" dirty="0" err="1" smtClean="0"/>
              <a:t>mEq</a:t>
            </a:r>
            <a:r>
              <a:rPr lang="en-US" sz="1400" dirty="0" smtClean="0"/>
              <a:t>/L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Dextrose </a:t>
            </a:r>
            <a:r>
              <a:rPr lang="en-US" sz="1400" dirty="0"/>
              <a:t>5% in half NS     with/without   </a:t>
            </a:r>
            <a:r>
              <a:rPr lang="en-US" sz="1400" dirty="0" err="1"/>
              <a:t>KCl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133600" y="3505200"/>
            <a:ext cx="5638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Holiday-Segar method </a:t>
            </a:r>
            <a:r>
              <a:rPr lang="en-US" dirty="0" smtClean="0"/>
              <a:t>     </a:t>
            </a:r>
            <a:r>
              <a:rPr lang="en-US" sz="1600" dirty="0" smtClean="0">
                <a:solidFill>
                  <a:srgbClr val="FF0000"/>
                </a:solidFill>
              </a:rPr>
              <a:t>Maintenance fluid  (ml) in 24 </a:t>
            </a:r>
            <a:r>
              <a:rPr lang="en-US" sz="1600" dirty="0" err="1" smtClean="0">
                <a:solidFill>
                  <a:srgbClr val="FF0000"/>
                </a:solidFill>
              </a:rPr>
              <a:t>hrs</a:t>
            </a:r>
            <a:endParaRPr lang="en-US" sz="1600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dirty="0" smtClean="0"/>
              <a:t>100 ml/kg for the 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 10 kg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50 ml/kg for the next 10 kg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20 ml/kg for anything over 20 kg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FF0000"/>
                </a:solidFill>
              </a:rPr>
              <a:t>Add 10% for each degree of body temperature &gt; 37</a:t>
            </a:r>
            <a:r>
              <a:rPr lang="en-US" sz="1400" baseline="30000" dirty="0" smtClean="0">
                <a:solidFill>
                  <a:srgbClr val="FF0000"/>
                </a:solidFill>
              </a:rPr>
              <a:t>o</a:t>
            </a:r>
            <a:r>
              <a:rPr lang="en-US" sz="1400" dirty="0" smtClean="0">
                <a:solidFill>
                  <a:srgbClr val="FF0000"/>
                </a:solidFill>
              </a:rPr>
              <a:t>C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26465" y="5334000"/>
            <a:ext cx="3200400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1500 ml for the 1</a:t>
            </a:r>
            <a:r>
              <a:rPr lang="en-US" sz="1400" b="1" baseline="30000" dirty="0" smtClean="0"/>
              <a:t>st</a:t>
            </a:r>
            <a:r>
              <a:rPr lang="en-US" sz="1400" b="1" dirty="0" smtClean="0"/>
              <a:t> 20 kg of BW in adult</a:t>
            </a:r>
          </a:p>
          <a:p>
            <a:pPr algn="ctr"/>
            <a:r>
              <a:rPr lang="en-US" sz="1400" b="1" dirty="0" smtClean="0"/>
              <a:t>PLUS</a:t>
            </a:r>
          </a:p>
          <a:p>
            <a:pPr algn="ctr"/>
            <a:r>
              <a:rPr lang="en-US" sz="1400" b="1" dirty="0" smtClean="0"/>
              <a:t>20 x (BW – 20)</a:t>
            </a:r>
          </a:p>
          <a:p>
            <a:pPr algn="ctr"/>
            <a:r>
              <a:rPr lang="en-US" sz="1400" b="1" dirty="0" smtClean="0"/>
              <a:t>PLUS</a:t>
            </a:r>
          </a:p>
          <a:p>
            <a:pPr algn="ctr"/>
            <a:r>
              <a:rPr lang="en-US" sz="1400" b="1" dirty="0" smtClean="0"/>
              <a:t>Total fluid x 0.1 x (body temp – 37)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7106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828800" y="3810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Disorders in Fluid Balance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43000" y="1676400"/>
            <a:ext cx="69342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smtClean="0">
                <a:solidFill>
                  <a:srgbClr val="FF0000"/>
                </a:solidFill>
              </a:rPr>
              <a:t>Decreased </a:t>
            </a:r>
            <a:r>
              <a:rPr lang="en-US" dirty="0" smtClean="0"/>
              <a:t>Fluid  </a:t>
            </a:r>
            <a:r>
              <a:rPr lang="en-US" sz="1400" dirty="0" smtClean="0"/>
              <a:t>…  </a:t>
            </a:r>
            <a:r>
              <a:rPr lang="en-US" sz="1400" b="1" dirty="0" smtClean="0">
                <a:solidFill>
                  <a:srgbClr val="FF0000"/>
                </a:solidFill>
              </a:rPr>
              <a:t>ICF</a:t>
            </a:r>
            <a:r>
              <a:rPr lang="en-US" sz="1400" dirty="0" smtClean="0"/>
              <a:t> volume ↓  …  </a:t>
            </a:r>
            <a:r>
              <a:rPr lang="en-US" sz="1400" b="1" dirty="0" smtClean="0">
                <a:solidFill>
                  <a:srgbClr val="FF0000"/>
                </a:solidFill>
              </a:rPr>
              <a:t>Dehydration</a:t>
            </a:r>
            <a:r>
              <a:rPr lang="en-US" sz="1400" dirty="0" smtClean="0"/>
              <a:t>   … </a:t>
            </a:r>
            <a:r>
              <a:rPr lang="en-US" sz="1400" b="1" dirty="0">
                <a:solidFill>
                  <a:srgbClr val="FF0000"/>
                </a:solidFill>
              </a:rPr>
              <a:t> ECF</a:t>
            </a:r>
            <a:r>
              <a:rPr lang="en-US" sz="1400" dirty="0" smtClean="0"/>
              <a:t> volume ↓  …  </a:t>
            </a:r>
            <a:r>
              <a:rPr lang="en-US" sz="1400" b="1" dirty="0" err="1">
                <a:solidFill>
                  <a:srgbClr val="FF0000"/>
                </a:solidFill>
              </a:rPr>
              <a:t>Hypovolemia</a:t>
            </a:r>
            <a:endParaRPr lang="en-US" sz="1400" b="1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FF0000"/>
                </a:solidFill>
              </a:rPr>
              <a:t>Excess </a:t>
            </a:r>
            <a:r>
              <a:rPr lang="en-US" dirty="0" smtClean="0"/>
              <a:t>Fluid  </a:t>
            </a:r>
            <a:r>
              <a:rPr lang="en-US" sz="1400" dirty="0" smtClean="0"/>
              <a:t>… </a:t>
            </a:r>
            <a:r>
              <a:rPr lang="en-US" sz="1400" b="1" dirty="0" smtClean="0">
                <a:solidFill>
                  <a:srgbClr val="FF0000"/>
                </a:solidFill>
              </a:rPr>
              <a:t> ICF </a:t>
            </a:r>
            <a:r>
              <a:rPr lang="en-US" sz="1400" dirty="0" smtClean="0"/>
              <a:t>volume ↑  …  </a:t>
            </a:r>
            <a:r>
              <a:rPr lang="en-US" sz="1400" b="1" dirty="0">
                <a:solidFill>
                  <a:srgbClr val="FF0000"/>
                </a:solidFill>
              </a:rPr>
              <a:t>Water intoxication  </a:t>
            </a:r>
            <a:r>
              <a:rPr lang="en-US" sz="1400" dirty="0" smtClean="0"/>
              <a:t>…  </a:t>
            </a:r>
            <a:r>
              <a:rPr lang="en-US" sz="1400" b="1" dirty="0">
                <a:solidFill>
                  <a:srgbClr val="FF0000"/>
                </a:solidFill>
              </a:rPr>
              <a:t>ECF</a:t>
            </a:r>
            <a:r>
              <a:rPr lang="en-US" sz="1400" dirty="0" smtClean="0"/>
              <a:t> volume ↑  …  </a:t>
            </a:r>
            <a:r>
              <a:rPr lang="en-US" sz="1400" b="1" dirty="0">
                <a:solidFill>
                  <a:srgbClr val="FF0000"/>
                </a:solidFill>
              </a:rPr>
              <a:t>Hypervolemia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600" y="3581400"/>
            <a:ext cx="6172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Dehydration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Caused </a:t>
            </a:r>
            <a:r>
              <a:rPr lang="en-US" sz="1400" dirty="0"/>
              <a:t>by ↓ water intake, diarrhea, heat-related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Relatively easy to prevent and replace b/c onset is slower than </a:t>
            </a:r>
            <a:r>
              <a:rPr lang="en-US" sz="1400" dirty="0" err="1" smtClean="0"/>
              <a:t>hypovolemia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Supplemental fluids added to normal daily requirements using oral rehydration formulas (Gatorade)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781300" y="1040296"/>
            <a:ext cx="400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Disorders in </a:t>
            </a:r>
            <a:r>
              <a:rPr lang="en-US" sz="1600" b="1" dirty="0" smtClean="0">
                <a:solidFill>
                  <a:srgbClr val="FF0000"/>
                </a:solidFill>
              </a:rPr>
              <a:t>ICF</a:t>
            </a:r>
            <a:r>
              <a:rPr lang="en-US" sz="1600" dirty="0" smtClean="0"/>
              <a:t>  …  relating to </a:t>
            </a:r>
            <a:r>
              <a:rPr lang="en-US" sz="1600" dirty="0" smtClean="0">
                <a:solidFill>
                  <a:srgbClr val="FF0000"/>
                </a:solidFill>
              </a:rPr>
              <a:t>Concentration</a:t>
            </a:r>
          </a:p>
          <a:p>
            <a:r>
              <a:rPr lang="en-US" sz="1600" dirty="0" smtClean="0"/>
              <a:t>Disorders in </a:t>
            </a:r>
            <a:r>
              <a:rPr lang="en-US" sz="1600" b="1" dirty="0" smtClean="0">
                <a:solidFill>
                  <a:srgbClr val="FF0000"/>
                </a:solidFill>
              </a:rPr>
              <a:t>ECF</a:t>
            </a:r>
            <a:r>
              <a:rPr lang="en-US" sz="1600" dirty="0" smtClean="0"/>
              <a:t>  …  relating to </a:t>
            </a:r>
            <a:r>
              <a:rPr lang="en-US" sz="1600" dirty="0" smtClean="0">
                <a:solidFill>
                  <a:srgbClr val="FF0000"/>
                </a:solidFill>
              </a:rPr>
              <a:t>Volume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5284351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Try to keep osmolality back to normal serum osmolality (280 </a:t>
            </a:r>
            <a:r>
              <a:rPr lang="en-US" sz="1400" dirty="0"/>
              <a:t>– 295 </a:t>
            </a:r>
            <a:r>
              <a:rPr lang="en-US" sz="1400" dirty="0" smtClean="0"/>
              <a:t>mg/</a:t>
            </a:r>
            <a:r>
              <a:rPr lang="en-US" sz="1400" dirty="0" err="1" smtClean="0"/>
              <a:t>dL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Dextrose &amp; Na (in oral rehydration solutions) co-transport absorption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3124200"/>
            <a:ext cx="373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Disorders relating to Concentrations  - ICF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039623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828800" y="3810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Disorders in Fluid Balance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43000" y="1398104"/>
            <a:ext cx="69342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smtClean="0">
                <a:solidFill>
                  <a:srgbClr val="FF0000"/>
                </a:solidFill>
              </a:rPr>
              <a:t>Decreased </a:t>
            </a:r>
            <a:r>
              <a:rPr lang="en-US" dirty="0" smtClean="0"/>
              <a:t>Fluid  </a:t>
            </a:r>
            <a:r>
              <a:rPr lang="en-US" sz="1400" dirty="0" smtClean="0"/>
              <a:t>…  </a:t>
            </a:r>
            <a:r>
              <a:rPr lang="en-US" sz="1400" b="1" dirty="0" smtClean="0">
                <a:solidFill>
                  <a:srgbClr val="FF0000"/>
                </a:solidFill>
              </a:rPr>
              <a:t>ICF</a:t>
            </a:r>
            <a:r>
              <a:rPr lang="en-US" sz="1400" dirty="0" smtClean="0"/>
              <a:t> volume ↓  …  </a:t>
            </a:r>
            <a:r>
              <a:rPr lang="en-US" sz="1400" b="1" dirty="0" smtClean="0">
                <a:solidFill>
                  <a:srgbClr val="FF0000"/>
                </a:solidFill>
              </a:rPr>
              <a:t>Dehydration</a:t>
            </a:r>
            <a:r>
              <a:rPr lang="en-US" sz="1400" dirty="0" smtClean="0"/>
              <a:t>   … </a:t>
            </a:r>
            <a:r>
              <a:rPr lang="en-US" sz="1400" b="1" dirty="0">
                <a:solidFill>
                  <a:srgbClr val="FF0000"/>
                </a:solidFill>
              </a:rPr>
              <a:t> ECF</a:t>
            </a:r>
            <a:r>
              <a:rPr lang="en-US" sz="1400" dirty="0" smtClean="0"/>
              <a:t> volume ↓  …  </a:t>
            </a:r>
            <a:r>
              <a:rPr lang="en-US" sz="1400" b="1" dirty="0" err="1">
                <a:solidFill>
                  <a:srgbClr val="FF0000"/>
                </a:solidFill>
              </a:rPr>
              <a:t>Hypovolemia</a:t>
            </a:r>
            <a:endParaRPr lang="en-US" sz="1400" b="1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FF0000"/>
                </a:solidFill>
              </a:rPr>
              <a:t>Excess </a:t>
            </a:r>
            <a:r>
              <a:rPr lang="en-US" dirty="0" smtClean="0"/>
              <a:t>Fluid  </a:t>
            </a:r>
            <a:r>
              <a:rPr lang="en-US" sz="1400" dirty="0" smtClean="0"/>
              <a:t>… </a:t>
            </a:r>
            <a:r>
              <a:rPr lang="en-US" sz="1400" b="1" dirty="0" smtClean="0">
                <a:solidFill>
                  <a:srgbClr val="FF0000"/>
                </a:solidFill>
              </a:rPr>
              <a:t> ICF </a:t>
            </a:r>
            <a:r>
              <a:rPr lang="en-US" sz="1400" dirty="0" smtClean="0"/>
              <a:t>volume ↑  …  </a:t>
            </a:r>
            <a:r>
              <a:rPr lang="en-US" sz="1400" b="1" dirty="0">
                <a:solidFill>
                  <a:srgbClr val="FF0000"/>
                </a:solidFill>
              </a:rPr>
              <a:t>Water intoxication  </a:t>
            </a:r>
            <a:r>
              <a:rPr lang="en-US" sz="1400" dirty="0" smtClean="0"/>
              <a:t>…  </a:t>
            </a:r>
            <a:r>
              <a:rPr lang="en-US" sz="1400" b="1" dirty="0">
                <a:solidFill>
                  <a:srgbClr val="FF0000"/>
                </a:solidFill>
              </a:rPr>
              <a:t>ECF</a:t>
            </a:r>
            <a:r>
              <a:rPr lang="en-US" sz="1400" dirty="0" smtClean="0"/>
              <a:t> volume ↑  …  </a:t>
            </a:r>
            <a:r>
              <a:rPr lang="en-US" sz="1400" b="1" dirty="0">
                <a:solidFill>
                  <a:srgbClr val="FF0000"/>
                </a:solidFill>
              </a:rPr>
              <a:t>Hypervolemia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0" y="3034605"/>
            <a:ext cx="6172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Hypovolemia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Caused </a:t>
            </a:r>
            <a:r>
              <a:rPr lang="en-US" sz="1400" dirty="0"/>
              <a:t>by </a:t>
            </a:r>
            <a:r>
              <a:rPr lang="en-US" sz="1400" dirty="0" smtClean="0"/>
              <a:t>hemorrhage/blood loss, loss of plasma </a:t>
            </a:r>
            <a:r>
              <a:rPr lang="en-US" sz="1400" dirty="0" err="1" smtClean="0"/>
              <a:t>vol</a:t>
            </a:r>
            <a:r>
              <a:rPr lang="en-US" sz="1400" dirty="0" smtClean="0"/>
              <a:t>, thermal injury, third spacing, severe dehydration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Relates specifically to loss of intravascular water &amp; Na  …  circulatory failure  …  </a:t>
            </a:r>
            <a:r>
              <a:rPr lang="en-US" sz="1400" dirty="0" smtClean="0">
                <a:solidFill>
                  <a:srgbClr val="FF0000"/>
                </a:solidFill>
              </a:rPr>
              <a:t>↓ in tissue perfusion</a:t>
            </a:r>
          </a:p>
          <a:p>
            <a:pPr lvl="1"/>
            <a:r>
              <a:rPr lang="en-US" sz="1400" dirty="0" smtClean="0"/>
              <a:t>	- Brain (lethargy, stupor, coma)</a:t>
            </a:r>
          </a:p>
          <a:p>
            <a:pPr lvl="1"/>
            <a:r>
              <a:rPr lang="en-US" sz="1400" dirty="0"/>
              <a:t>	</a:t>
            </a:r>
            <a:r>
              <a:rPr lang="en-US" sz="1400" dirty="0" smtClean="0"/>
              <a:t>- Kidneys (↑ </a:t>
            </a:r>
            <a:r>
              <a:rPr lang="en-US" sz="1400" dirty="0" err="1" smtClean="0"/>
              <a:t>SCr</a:t>
            </a:r>
            <a:r>
              <a:rPr lang="en-US" sz="1400" dirty="0" smtClean="0"/>
              <a:t>, ↓ urine output)</a:t>
            </a:r>
          </a:p>
          <a:p>
            <a:pPr lvl="1"/>
            <a:r>
              <a:rPr lang="en-US" sz="1400" dirty="0"/>
              <a:t>	</a:t>
            </a:r>
            <a:r>
              <a:rPr lang="en-US" sz="1400" dirty="0" smtClean="0"/>
              <a:t>- Extremities (cold, ↓ skin turgor)</a:t>
            </a:r>
          </a:p>
          <a:p>
            <a:pPr lvl="1"/>
            <a:r>
              <a:rPr lang="en-US" sz="1400" dirty="0"/>
              <a:t>	</a:t>
            </a:r>
            <a:r>
              <a:rPr lang="en-US" sz="1400" dirty="0" smtClean="0"/>
              <a:t>- Body trying to compensate (↑ HR, ↑ RR, ↓ BP)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Can lead to shock, ischemia &amp; death if not treated</a:t>
            </a:r>
          </a:p>
          <a:p>
            <a:pPr marL="285750" indent="-285750">
              <a:buFontTx/>
              <a:buChar char="-"/>
            </a:pPr>
            <a:r>
              <a:rPr lang="en-US" sz="1400" dirty="0" err="1" smtClean="0"/>
              <a:t>Tx</a:t>
            </a:r>
            <a:r>
              <a:rPr lang="en-US" sz="1400" dirty="0" smtClean="0"/>
              <a:t>:     	Hospitalization ….  Large-bore peripheral IV access or central line</a:t>
            </a:r>
          </a:p>
          <a:p>
            <a:pPr lvl="2"/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r>
              <a:rPr lang="en-US" sz="1400" b="1" baseline="30000" dirty="0" smtClean="0">
                <a:solidFill>
                  <a:srgbClr val="FF0000"/>
                </a:solidFill>
              </a:rPr>
              <a:t>st</a:t>
            </a:r>
            <a:r>
              <a:rPr lang="en-US" sz="1400" b="1" dirty="0" smtClean="0">
                <a:solidFill>
                  <a:srgbClr val="FF0000"/>
                </a:solidFill>
              </a:rPr>
              <a:t> line </a:t>
            </a:r>
            <a:r>
              <a:rPr lang="en-US" sz="1400" b="1" dirty="0" err="1" smtClean="0">
                <a:solidFill>
                  <a:srgbClr val="FF0000"/>
                </a:solidFill>
              </a:rPr>
              <a:t>Tx</a:t>
            </a:r>
            <a:r>
              <a:rPr lang="en-US" sz="1400" dirty="0" smtClean="0"/>
              <a:t> …. Isotonic crystalloids (lactated Ringer or NS IV as fast as possible until response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 lvl="2"/>
            <a:r>
              <a:rPr lang="en-US" sz="1400" b="1" dirty="0" smtClean="0">
                <a:solidFill>
                  <a:srgbClr val="FF0000"/>
                </a:solidFill>
              </a:rPr>
              <a:t>2</a:t>
            </a:r>
            <a:r>
              <a:rPr lang="en-US" sz="1400" b="1" baseline="30000" dirty="0" smtClean="0">
                <a:solidFill>
                  <a:srgbClr val="FF0000"/>
                </a:solidFill>
              </a:rPr>
              <a:t>nd</a:t>
            </a:r>
            <a:r>
              <a:rPr lang="en-US" sz="1400" b="1" dirty="0" smtClean="0">
                <a:solidFill>
                  <a:srgbClr val="FF0000"/>
                </a:solidFill>
              </a:rPr>
              <a:t> line </a:t>
            </a:r>
            <a:r>
              <a:rPr lang="en-US" sz="1400" b="1" dirty="0" err="1" smtClean="0">
                <a:solidFill>
                  <a:srgbClr val="FF0000"/>
                </a:solidFill>
              </a:rPr>
              <a:t>Tx</a:t>
            </a:r>
            <a:r>
              <a:rPr lang="en-US" sz="1400" dirty="0" smtClean="0"/>
              <a:t>  …  colloids</a:t>
            </a:r>
          </a:p>
          <a:p>
            <a:pPr lvl="2"/>
            <a:r>
              <a:rPr lang="en-US" sz="1400" dirty="0" smtClean="0"/>
              <a:t>If hemorrhagic … blood cell replacement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1300" y="762000"/>
            <a:ext cx="400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Disorders in </a:t>
            </a:r>
            <a:r>
              <a:rPr lang="en-US" sz="1600" b="1" dirty="0" smtClean="0">
                <a:solidFill>
                  <a:srgbClr val="FF0000"/>
                </a:solidFill>
              </a:rPr>
              <a:t>ICF</a:t>
            </a:r>
            <a:r>
              <a:rPr lang="en-US" sz="1600" dirty="0" smtClean="0"/>
              <a:t>  …  relating to </a:t>
            </a:r>
            <a:r>
              <a:rPr lang="en-US" sz="1600" dirty="0" smtClean="0">
                <a:solidFill>
                  <a:srgbClr val="FF0000"/>
                </a:solidFill>
              </a:rPr>
              <a:t>Concentration</a:t>
            </a:r>
          </a:p>
          <a:p>
            <a:r>
              <a:rPr lang="en-US" sz="1600" dirty="0" smtClean="0"/>
              <a:t>Disorders in </a:t>
            </a:r>
            <a:r>
              <a:rPr lang="en-US" sz="1600" b="1" dirty="0" smtClean="0">
                <a:solidFill>
                  <a:srgbClr val="FF0000"/>
                </a:solidFill>
              </a:rPr>
              <a:t>ECF</a:t>
            </a:r>
            <a:r>
              <a:rPr lang="en-US" sz="1600" dirty="0" smtClean="0"/>
              <a:t>  …  relating to </a:t>
            </a:r>
            <a:r>
              <a:rPr lang="en-US" sz="1600" dirty="0" smtClean="0">
                <a:solidFill>
                  <a:srgbClr val="FF0000"/>
                </a:solidFill>
              </a:rPr>
              <a:t>Volume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2667000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Disorders relating to Volume - ECF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61244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828800" y="3810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Disorders in Fluid Balance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43000" y="1398104"/>
            <a:ext cx="69342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smtClean="0">
                <a:solidFill>
                  <a:srgbClr val="FF0000"/>
                </a:solidFill>
              </a:rPr>
              <a:t>Decreased </a:t>
            </a:r>
            <a:r>
              <a:rPr lang="en-US" dirty="0" smtClean="0"/>
              <a:t>Fluid  </a:t>
            </a:r>
            <a:r>
              <a:rPr lang="en-US" sz="1400" dirty="0" smtClean="0"/>
              <a:t>…  </a:t>
            </a:r>
            <a:r>
              <a:rPr lang="en-US" sz="1400" b="1" dirty="0" smtClean="0">
                <a:solidFill>
                  <a:srgbClr val="FF0000"/>
                </a:solidFill>
              </a:rPr>
              <a:t>ICF</a:t>
            </a:r>
            <a:r>
              <a:rPr lang="en-US" sz="1400" dirty="0" smtClean="0"/>
              <a:t> volume ↓  …  </a:t>
            </a:r>
            <a:r>
              <a:rPr lang="en-US" sz="1400" b="1" dirty="0" smtClean="0">
                <a:solidFill>
                  <a:srgbClr val="FF0000"/>
                </a:solidFill>
              </a:rPr>
              <a:t>Dehydration</a:t>
            </a:r>
            <a:r>
              <a:rPr lang="en-US" sz="1400" dirty="0" smtClean="0"/>
              <a:t>   … </a:t>
            </a:r>
            <a:r>
              <a:rPr lang="en-US" sz="1400" b="1" dirty="0">
                <a:solidFill>
                  <a:srgbClr val="FF0000"/>
                </a:solidFill>
              </a:rPr>
              <a:t> ECF</a:t>
            </a:r>
            <a:r>
              <a:rPr lang="en-US" sz="1400" dirty="0" smtClean="0"/>
              <a:t> volume ↓  …  </a:t>
            </a:r>
            <a:r>
              <a:rPr lang="en-US" sz="1400" b="1" dirty="0" err="1">
                <a:solidFill>
                  <a:srgbClr val="FF0000"/>
                </a:solidFill>
              </a:rPr>
              <a:t>Hypovolemia</a:t>
            </a:r>
            <a:endParaRPr lang="en-US" sz="1400" b="1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FF0000"/>
                </a:solidFill>
              </a:rPr>
              <a:t>Excess </a:t>
            </a:r>
            <a:r>
              <a:rPr lang="en-US" dirty="0" smtClean="0"/>
              <a:t>Fluid  </a:t>
            </a:r>
            <a:r>
              <a:rPr lang="en-US" sz="1400" dirty="0" smtClean="0"/>
              <a:t>… </a:t>
            </a:r>
            <a:r>
              <a:rPr lang="en-US" sz="1400" b="1" dirty="0" smtClean="0">
                <a:solidFill>
                  <a:srgbClr val="FF0000"/>
                </a:solidFill>
              </a:rPr>
              <a:t> ICF </a:t>
            </a:r>
            <a:r>
              <a:rPr lang="en-US" sz="1400" dirty="0" smtClean="0"/>
              <a:t>volume ↑  …  </a:t>
            </a:r>
            <a:r>
              <a:rPr lang="en-US" sz="1400" b="1" dirty="0">
                <a:solidFill>
                  <a:srgbClr val="FF0000"/>
                </a:solidFill>
              </a:rPr>
              <a:t>Water intoxication  </a:t>
            </a:r>
            <a:r>
              <a:rPr lang="en-US" sz="1400" dirty="0" smtClean="0"/>
              <a:t>…  </a:t>
            </a:r>
            <a:r>
              <a:rPr lang="en-US" sz="1400" b="1" dirty="0">
                <a:solidFill>
                  <a:srgbClr val="FF0000"/>
                </a:solidFill>
              </a:rPr>
              <a:t>ECF</a:t>
            </a:r>
            <a:r>
              <a:rPr lang="en-US" sz="1400" dirty="0" smtClean="0"/>
              <a:t> volume ↑  …  </a:t>
            </a:r>
            <a:r>
              <a:rPr lang="en-US" sz="1400" b="1" dirty="0">
                <a:solidFill>
                  <a:srgbClr val="FF0000"/>
                </a:solidFill>
              </a:rPr>
              <a:t>Hypervolemia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0" y="3034605"/>
            <a:ext cx="6172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Hypervolemia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Caused by retention of Na due to renal failure, decompensated HF, cirrhosis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Clinical manifestations:  edema, pulmonary edema, </a:t>
            </a:r>
            <a:r>
              <a:rPr lang="en-US" sz="1400" dirty="0" err="1" smtClean="0"/>
              <a:t>anasarca</a:t>
            </a:r>
            <a:r>
              <a:rPr lang="en-US" sz="1400" dirty="0" smtClean="0"/>
              <a:t>, </a:t>
            </a:r>
            <a:r>
              <a:rPr lang="en-US" sz="1400" dirty="0" err="1" smtClean="0"/>
              <a:t>wgt</a:t>
            </a:r>
            <a:r>
              <a:rPr lang="en-US" sz="1400" dirty="0" smtClean="0"/>
              <a:t> gain</a:t>
            </a:r>
          </a:p>
          <a:p>
            <a:pPr marL="285750" indent="-285750">
              <a:buFontTx/>
              <a:buChar char="-"/>
            </a:pPr>
            <a:r>
              <a:rPr lang="en-US" sz="1400" dirty="0" err="1" smtClean="0"/>
              <a:t>Tx</a:t>
            </a:r>
            <a:r>
              <a:rPr lang="en-US" sz="1400" dirty="0" smtClean="0"/>
              <a:t>:   loop diuretics most potent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81300" y="762000"/>
            <a:ext cx="400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Disorders in </a:t>
            </a:r>
            <a:r>
              <a:rPr lang="en-US" sz="1600" b="1" dirty="0" smtClean="0">
                <a:solidFill>
                  <a:srgbClr val="FF0000"/>
                </a:solidFill>
              </a:rPr>
              <a:t>ICF</a:t>
            </a:r>
            <a:r>
              <a:rPr lang="en-US" sz="1600" dirty="0" smtClean="0"/>
              <a:t>  …  relating to </a:t>
            </a:r>
            <a:r>
              <a:rPr lang="en-US" sz="1600" dirty="0" smtClean="0">
                <a:solidFill>
                  <a:srgbClr val="FF0000"/>
                </a:solidFill>
              </a:rPr>
              <a:t>Concentration</a:t>
            </a:r>
          </a:p>
          <a:p>
            <a:r>
              <a:rPr lang="en-US" sz="1600" dirty="0" smtClean="0"/>
              <a:t>Disorders in </a:t>
            </a:r>
            <a:r>
              <a:rPr lang="en-US" sz="1600" b="1" dirty="0" smtClean="0">
                <a:solidFill>
                  <a:srgbClr val="FF0000"/>
                </a:solidFill>
              </a:rPr>
              <a:t>ECF</a:t>
            </a:r>
            <a:r>
              <a:rPr lang="en-US" sz="1600" dirty="0" smtClean="0"/>
              <a:t>  …  relating to </a:t>
            </a:r>
            <a:r>
              <a:rPr lang="en-US" sz="1600" dirty="0" smtClean="0">
                <a:solidFill>
                  <a:srgbClr val="FF0000"/>
                </a:solidFill>
              </a:rPr>
              <a:t>Volume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2667000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Disorders relating to Volume - ECF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56891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0" y="3810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Tonicity of IV Fluids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52600" y="838200"/>
            <a:ext cx="6248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IV fluids can be classified by their osmolality relative to plasma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3400" y="1752600"/>
            <a:ext cx="685800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ECF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14800" y="5100935"/>
            <a:ext cx="1295400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ICF - Cell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1600" y="2907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Hypotonic</a:t>
            </a:r>
            <a:endParaRPr lang="en-US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4076700" y="248388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Isotonic</a:t>
            </a:r>
            <a:endParaRPr lang="en-US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6838950" y="2145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Hypertonic</a:t>
            </a:r>
            <a:endParaRPr lang="en-US" u="sn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95400" y="3886200"/>
            <a:ext cx="670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95400" y="3943350"/>
            <a:ext cx="670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67000" y="3276600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280</a:t>
            </a:r>
            <a:r>
              <a:rPr lang="en-US" dirty="0" smtClean="0"/>
              <a:t> </a:t>
            </a:r>
            <a:r>
              <a:rPr lang="en-US" b="1" dirty="0" err="1" smtClean="0"/>
              <a:t>mOsm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372100" y="3276600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310</a:t>
            </a:r>
            <a:r>
              <a:rPr lang="en-US" dirty="0" smtClean="0"/>
              <a:t> </a:t>
            </a:r>
            <a:r>
              <a:rPr lang="en-US" b="1" dirty="0" err="1" smtClean="0"/>
              <a:t>mOsm</a:t>
            </a:r>
            <a:endParaRPr lang="en-US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371850" y="2668548"/>
            <a:ext cx="0" cy="2134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96000" y="2667000"/>
            <a:ext cx="0" cy="2134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own Arrow 20"/>
          <p:cNvSpPr/>
          <p:nvPr/>
        </p:nvSpPr>
        <p:spPr>
          <a:xfrm>
            <a:off x="1828800" y="3461266"/>
            <a:ext cx="228600" cy="9583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/>
          <p:cNvSpPr/>
          <p:nvPr/>
        </p:nvSpPr>
        <p:spPr>
          <a:xfrm>
            <a:off x="4533900" y="3461266"/>
            <a:ext cx="266700" cy="80593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7448550" y="3429000"/>
            <a:ext cx="247650" cy="9583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295400" y="4735204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Cell swelling (hemolysis, cerebral edema, herniation)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705600" y="4904601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Cell shrinkage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3352800" y="5886450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Water Distribution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26605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2231</Words>
  <Application>Microsoft Macintosh PowerPoint</Application>
  <PresentationFormat>On-screen Show (4:3)</PresentationFormat>
  <Paragraphs>514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</dc:creator>
  <cp:lastModifiedBy>Leon Do</cp:lastModifiedBy>
  <cp:revision>146</cp:revision>
  <dcterms:created xsi:type="dcterms:W3CDTF">2006-08-16T00:00:00Z</dcterms:created>
  <dcterms:modified xsi:type="dcterms:W3CDTF">2014-02-03T21:29:40Z</dcterms:modified>
</cp:coreProperties>
</file>