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0B46C-6171-144D-9F5F-9B0EB139F1BB}" type="datetimeFigureOut">
              <a:rPr lang="en-US" smtClean="0"/>
              <a:t>1/31/14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E841C-6B87-914B-A594-20136D6D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E841C-6B87-914B-A594-20136D6D1B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3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Na, Low fluid</a:t>
            </a:r>
          </a:p>
          <a:p>
            <a:r>
              <a:rPr lang="en-US" dirty="0" smtClean="0"/>
              <a:t>Low Na, some</a:t>
            </a:r>
            <a:r>
              <a:rPr lang="en-US" baseline="0" dirty="0" smtClean="0"/>
              <a:t> fluid</a:t>
            </a:r>
          </a:p>
          <a:p>
            <a:r>
              <a:rPr lang="en-US" baseline="0" dirty="0" smtClean="0"/>
              <a:t>High Na, a lot of fluid (dilutes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E841C-6B87-914B-A594-20136D6D1B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EC7-66D9-FB4D-A77E-46BA9B30B965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655B-E11C-F84F-A1E7-ADA8128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EC7-66D9-FB4D-A77E-46BA9B30B965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655B-E11C-F84F-A1E7-ADA8128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9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EC7-66D9-FB4D-A77E-46BA9B30B965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655B-E11C-F84F-A1E7-ADA8128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EC7-66D9-FB4D-A77E-46BA9B30B965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655B-E11C-F84F-A1E7-ADA8128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0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EC7-66D9-FB4D-A77E-46BA9B30B965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655B-E11C-F84F-A1E7-ADA8128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EC7-66D9-FB4D-A77E-46BA9B30B965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655B-E11C-F84F-A1E7-ADA8128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6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EC7-66D9-FB4D-A77E-46BA9B30B965}" type="datetimeFigureOut">
              <a:rPr lang="en-US" smtClean="0"/>
              <a:t>1/31/14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655B-E11C-F84F-A1E7-ADA8128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EC7-66D9-FB4D-A77E-46BA9B30B965}" type="datetimeFigureOut">
              <a:rPr lang="en-US" smtClean="0"/>
              <a:t>1/31/14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655B-E11C-F84F-A1E7-ADA8128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EC7-66D9-FB4D-A77E-46BA9B30B965}" type="datetimeFigureOut">
              <a:rPr lang="en-US" smtClean="0"/>
              <a:t>1/31/14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655B-E11C-F84F-A1E7-ADA8128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1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EC7-66D9-FB4D-A77E-46BA9B30B965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655B-E11C-F84F-A1E7-ADA8128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EC7-66D9-FB4D-A77E-46BA9B30B965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655B-E11C-F84F-A1E7-ADA8128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AEC7-66D9-FB4D-A77E-46BA9B30B965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655B-E11C-F84F-A1E7-ADA8128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6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94333"/>
              </p:ext>
            </p:extLst>
          </p:nvPr>
        </p:nvGraphicFramePr>
        <p:xfrm>
          <a:off x="354600" y="923054"/>
          <a:ext cx="8495028" cy="2512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850"/>
                <a:gridCol w="1163286"/>
                <a:gridCol w="1331312"/>
                <a:gridCol w="3878580"/>
              </a:tblGrid>
              <a:tr h="1386364">
                <a:tc>
                  <a:txBody>
                    <a:bodyPr/>
                    <a:lstStyle/>
                    <a:p>
                      <a:pPr algn="ctr"/>
                      <a:endParaRPr lang="en-US" b="1" baseline="0" dirty="0" smtClean="0"/>
                    </a:p>
                    <a:p>
                      <a:pPr algn="ctr"/>
                      <a:r>
                        <a:rPr lang="en-US" b="1" baseline="0" dirty="0" smtClean="0"/>
                        <a:t>Osmolality/Tonicity: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Hypotonic</a:t>
                      </a:r>
                    </a:p>
                    <a:p>
                      <a:pPr algn="ctr"/>
                      <a:r>
                        <a:rPr lang="en-US" sz="1200" dirty="0" smtClean="0"/>
                        <a:t>&lt; 280 mOsm/kg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Iso-tonic</a:t>
                      </a:r>
                    </a:p>
                    <a:p>
                      <a:pPr algn="ctr"/>
                      <a:r>
                        <a:rPr lang="en-US" sz="1200" dirty="0" smtClean="0"/>
                        <a:t>280-295 mOsm/kg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Hyper-tonic</a:t>
                      </a:r>
                    </a:p>
                    <a:p>
                      <a:pPr marL="0" indent="0" algn="ctr">
                        <a:buFont typeface="Wingdings" charset="0"/>
                        <a:buNone/>
                      </a:pPr>
                      <a:r>
                        <a:rPr lang="en-US" dirty="0" smtClean="0"/>
                        <a:t>&gt; 295 mOsm/kg</a:t>
                      </a:r>
                    </a:p>
                  </a:txBody>
                  <a:tcPr/>
                </a:tc>
              </a:tr>
              <a:tr h="1126585"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Na mEq/L: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Hypo-natremia</a:t>
                      </a:r>
                    </a:p>
                    <a:p>
                      <a:pPr algn="ctr"/>
                      <a:r>
                        <a:rPr lang="en-US" sz="1200" dirty="0" smtClean="0"/>
                        <a:t>&lt; 130 mEq/L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Normal Na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135 – 145 mEq/L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Mild Hyper-Natremia   145 – 150 mEq/L</a:t>
                      </a:r>
                    </a:p>
                    <a:p>
                      <a:r>
                        <a:rPr lang="en-US" dirty="0" smtClean="0"/>
                        <a:t>Severe Hyper Na            &gt; 160 mEq/L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693" y="227493"/>
            <a:ext cx="162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HyperNatremia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600" y="3751385"/>
            <a:ext cx="303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Corrected Na if Glucose &gt; 100: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54600" y="427546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Corrected Na = 123 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26990" y="4174307"/>
            <a:ext cx="145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Glucose - 100</a:t>
            </a:r>
          </a:p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5524" y="4314540"/>
            <a:ext cx="6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1.7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1"/>
            <a:endCxn id="6" idx="3"/>
          </p:cNvCxnSpPr>
          <p:nvPr/>
        </p:nvCxnSpPr>
        <p:spPr>
          <a:xfrm>
            <a:off x="2526990" y="4497473"/>
            <a:ext cx="14550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4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10333" y="-1"/>
            <a:ext cx="48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Hypernatremia</a:t>
            </a:r>
          </a:p>
          <a:p>
            <a:pPr algn="ctr"/>
            <a:r>
              <a:rPr lang="en-US" dirty="0" smtClean="0"/>
              <a:t>Then</a:t>
            </a:r>
          </a:p>
          <a:p>
            <a:pPr algn="ctr"/>
            <a:r>
              <a:rPr lang="en-US" dirty="0" smtClean="0"/>
              <a:t>Pt will always be hypertonic due to increase in Na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9685" y="1215876"/>
            <a:ext cx="15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Assess Volume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4525981" y="923329"/>
            <a:ext cx="0" cy="292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60159"/>
              </p:ext>
            </p:extLst>
          </p:nvPr>
        </p:nvGraphicFramePr>
        <p:xfrm>
          <a:off x="98552" y="2070730"/>
          <a:ext cx="8854857" cy="330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615"/>
                <a:gridCol w="2273990"/>
                <a:gridCol w="2612871"/>
                <a:gridCol w="2724381"/>
              </a:tblGrid>
              <a:tr h="4699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Hypo-</a:t>
                      </a:r>
                      <a:r>
                        <a:rPr lang="en-US" sz="1800" b="1" dirty="0" err="1" smtClean="0"/>
                        <a:t>volemic</a:t>
                      </a:r>
                      <a:endParaRPr lang="en-US" sz="1800" b="1" dirty="0" smtClean="0"/>
                    </a:p>
                    <a:p>
                      <a:pPr algn="ctr"/>
                      <a:r>
                        <a:rPr lang="en-US" sz="1800" b="0" dirty="0" smtClean="0"/>
                        <a:t>Hypertonic </a:t>
                      </a:r>
                    </a:p>
                    <a:p>
                      <a:pPr algn="ctr"/>
                      <a:r>
                        <a:rPr lang="en-US" sz="1800" b="0" dirty="0" smtClean="0"/>
                        <a:t>Hypernatremia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Eu-</a:t>
                      </a:r>
                      <a:r>
                        <a:rPr lang="en-US" sz="1800" b="1" dirty="0" err="1" smtClean="0"/>
                        <a:t>volemic</a:t>
                      </a:r>
                      <a:endParaRPr lang="en-US" sz="1800" b="1" dirty="0" smtClean="0"/>
                    </a:p>
                    <a:p>
                      <a:pPr algn="ctr"/>
                      <a:r>
                        <a:rPr lang="en-US" sz="1800" b="0" dirty="0" smtClean="0"/>
                        <a:t>Hypertonic </a:t>
                      </a:r>
                    </a:p>
                    <a:p>
                      <a:pPr algn="ctr"/>
                      <a:r>
                        <a:rPr lang="en-US" sz="1800" b="0" dirty="0" smtClean="0"/>
                        <a:t>Hypernatremia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Hyper-</a:t>
                      </a:r>
                      <a:r>
                        <a:rPr lang="en-US" sz="1800" b="1" dirty="0" err="1" smtClean="0"/>
                        <a:t>volemic</a:t>
                      </a:r>
                      <a:endParaRPr lang="en-US" sz="1800" b="1" dirty="0" smtClean="0"/>
                    </a:p>
                    <a:p>
                      <a:pPr algn="ctr"/>
                      <a:r>
                        <a:rPr lang="en-US" sz="1800" b="0" dirty="0" smtClean="0"/>
                        <a:t>Hypertonic </a:t>
                      </a:r>
                    </a:p>
                    <a:p>
                      <a:pPr algn="ctr"/>
                      <a:r>
                        <a:rPr lang="en-US" sz="1800" b="0" dirty="0" smtClean="0"/>
                        <a:t>Hypernatremia</a:t>
                      </a:r>
                    </a:p>
                  </a:txBody>
                  <a:tcPr/>
                </a:tc>
              </a:tr>
              <a:tr h="3289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charset="0"/>
                        <a:buChar char="ê"/>
                      </a:pPr>
                      <a:r>
                        <a:rPr lang="en-US" sz="1800" dirty="0" smtClean="0">
                          <a:sym typeface="Wingdings"/>
                        </a:rPr>
                        <a:t>Na</a:t>
                      </a:r>
                    </a:p>
                    <a:p>
                      <a:pPr marL="0" indent="0" algn="ctr">
                        <a:buFont typeface="Wingdings" charset="0"/>
                        <a:buNone/>
                      </a:pPr>
                      <a:r>
                        <a:rPr lang="en-US" sz="1800" dirty="0" smtClean="0">
                          <a:sym typeface="Wingdings"/>
                        </a:rPr>
                        <a:t></a:t>
                      </a:r>
                      <a:r>
                        <a:rPr lang="en-US" sz="1800" dirty="0" smtClean="0"/>
                        <a:t>Fluid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</a:t>
                      </a:r>
                      <a:r>
                        <a:rPr lang="en-US" sz="1800" dirty="0" smtClean="0"/>
                        <a:t>Fluid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</a:t>
                      </a:r>
                      <a:r>
                        <a:rPr lang="en-US" dirty="0" smtClean="0"/>
                        <a:t>Na</a:t>
                      </a:r>
                    </a:p>
                    <a:p>
                      <a:pPr algn="ctr"/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/>
                        <a:t>Fluid</a:t>
                      </a:r>
                      <a:endParaRPr lang="en-US" dirty="0"/>
                    </a:p>
                  </a:txBody>
                  <a:tcPr/>
                </a:tc>
              </a:tr>
              <a:tr h="3289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Result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Fluid</a:t>
                      </a:r>
                      <a:r>
                        <a:rPr lang="en-US" baseline="0" dirty="0" smtClean="0"/>
                        <a:t> loss &gt; Na loss</a:t>
                      </a:r>
                    </a:p>
                    <a:p>
                      <a:pPr algn="ctr"/>
                      <a:r>
                        <a:rPr lang="en-US" baseline="0" dirty="0" smtClean="0"/>
                        <a:t>Concentrated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Concentrated 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Concentrated</a:t>
                      </a:r>
                      <a:r>
                        <a:rPr lang="en-US" baseline="0" dirty="0" smtClean="0"/>
                        <a:t> Na</a:t>
                      </a:r>
                      <a:endParaRPr lang="en-US" dirty="0"/>
                    </a:p>
                  </a:txBody>
                  <a:tcPr/>
                </a:tc>
              </a:tr>
              <a:tr h="1879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Renal</a:t>
                      </a:r>
                      <a:r>
                        <a:rPr lang="en-US" dirty="0" smtClean="0"/>
                        <a:t>, GI, Adrenal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Diabetes Insipidus (DI)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Sodium overload</a:t>
                      </a:r>
                    </a:p>
                    <a:p>
                      <a:pPr algn="ctr"/>
                      <a:r>
                        <a:rPr lang="en-US" dirty="0" smtClean="0"/>
                        <a:t>Mineralocorticoid</a:t>
                      </a:r>
                      <a:r>
                        <a:rPr lang="en-US" baseline="0" dirty="0" smtClean="0"/>
                        <a:t> excess</a:t>
                      </a:r>
                      <a:endParaRPr lang="en-US" dirty="0"/>
                    </a:p>
                  </a:txBody>
                  <a:tcPr/>
                </a:tc>
              </a:tr>
              <a:tr h="4699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Isotonic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Crystalloids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D5W +  </a:t>
                      </a:r>
                      <a:r>
                        <a:rPr lang="en-US" baseline="0" dirty="0" smtClean="0"/>
                        <a:t>Loop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>
            <a:stCxn id="9" idx="2"/>
          </p:cNvCxnSpPr>
          <p:nvPr/>
        </p:nvCxnSpPr>
        <p:spPr>
          <a:xfrm flipH="1">
            <a:off x="2409142" y="1585208"/>
            <a:ext cx="2116839" cy="48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2"/>
          </p:cNvCxnSpPr>
          <p:nvPr/>
        </p:nvCxnSpPr>
        <p:spPr>
          <a:xfrm>
            <a:off x="4525981" y="1585208"/>
            <a:ext cx="0" cy="48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</p:cNvCxnSpPr>
          <p:nvPr/>
        </p:nvCxnSpPr>
        <p:spPr>
          <a:xfrm>
            <a:off x="4525981" y="1585208"/>
            <a:ext cx="2178530" cy="48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1176" y="6021646"/>
            <a:ext cx="294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Central DI: low ADH</a:t>
            </a:r>
          </a:p>
          <a:p>
            <a:pPr algn="ctr"/>
            <a:r>
              <a:rPr lang="en-US" dirty="0" smtClean="0"/>
              <a:t>Desmopressin or Vasopressin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9955" y="6021646"/>
            <a:ext cx="4437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Nephrogenic DI: kidney can’t respond to ADH</a:t>
            </a:r>
          </a:p>
          <a:p>
            <a:pPr algn="ctr"/>
            <a:r>
              <a:rPr lang="en-US" dirty="0" smtClean="0"/>
              <a:t>Decrease Na intake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2" idx="0"/>
          </p:cNvCxnSpPr>
          <p:nvPr/>
        </p:nvCxnSpPr>
        <p:spPr>
          <a:xfrm flipH="1">
            <a:off x="2568697" y="5293362"/>
            <a:ext cx="2218741" cy="728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0" idx="0"/>
          </p:cNvCxnSpPr>
          <p:nvPr/>
        </p:nvCxnSpPr>
        <p:spPr>
          <a:xfrm>
            <a:off x="4787438" y="5293362"/>
            <a:ext cx="2154190" cy="728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5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2908" y="1056646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Monitor:</a:t>
            </a:r>
          </a:p>
          <a:p>
            <a:pPr algn="ctr"/>
            <a:r>
              <a:rPr lang="en-US" dirty="0" smtClean="0"/>
              <a:t>Na q4 hours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9878" y="2208721"/>
            <a:ext cx="2852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Reduce by 1 mEq/L per hour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10 mEq/day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7957" y="44495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3885910" y="1702977"/>
            <a:ext cx="0" cy="505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9783" y="403876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Goal:</a:t>
            </a:r>
          </a:p>
          <a:p>
            <a:pPr algn="ctr"/>
            <a:r>
              <a:rPr lang="en-US" dirty="0" smtClean="0"/>
              <a:t>Na &lt; 145 mEq/L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13" idx="0"/>
          </p:cNvCxnSpPr>
          <p:nvPr/>
        </p:nvCxnSpPr>
        <p:spPr>
          <a:xfrm>
            <a:off x="3885910" y="3132051"/>
            <a:ext cx="0" cy="906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9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952500"/>
            <a:ext cx="8582025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68288" y="228600"/>
            <a:ext cx="87312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600">
                <a:solidFill>
                  <a:srgbClr val="000000"/>
                </a:solidFill>
                <a:latin typeface="Arial" charset="0"/>
                <a:cs typeface="Arial" charset="0"/>
              </a:rPr>
              <a:t>Diagnostic and treatment algorithm for the hypernatremia</a:t>
            </a:r>
          </a:p>
        </p:txBody>
      </p:sp>
    </p:spTree>
    <p:extLst>
      <p:ext uri="{BB962C8B-B14F-4D97-AF65-F5344CB8AC3E}">
        <p14:creationId xmlns:p14="http://schemas.microsoft.com/office/powerpoint/2010/main" val="58959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232</Words>
  <Application>Microsoft Macintosh PowerPoint</Application>
  <PresentationFormat>On-screen Show (4:3)</PresentationFormat>
  <Paragraphs>77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20</cp:revision>
  <dcterms:created xsi:type="dcterms:W3CDTF">2013-03-31T19:32:20Z</dcterms:created>
  <dcterms:modified xsi:type="dcterms:W3CDTF">2014-01-31T16:59:35Z</dcterms:modified>
</cp:coreProperties>
</file>