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8" r:id="rId8"/>
    <p:sldId id="261" r:id="rId9"/>
    <p:sldId id="270" r:id="rId10"/>
    <p:sldId id="262" r:id="rId11"/>
    <p:sldId id="264" r:id="rId12"/>
    <p:sldId id="265" r:id="rId13"/>
    <p:sldId id="267" r:id="rId14"/>
    <p:sldId id="266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471854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Electrolyte Disorders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22393"/>
              </p:ext>
            </p:extLst>
          </p:nvPr>
        </p:nvGraphicFramePr>
        <p:xfrm>
          <a:off x="914400" y="1244600"/>
          <a:ext cx="7239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3219450"/>
                <a:gridCol w="1143000"/>
                <a:gridCol w="10668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Electrolytes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Normal Range in Serum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Hypo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Hyper</a:t>
                      </a:r>
                      <a:endParaRPr lang="en-US" sz="24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Potassium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3.5  -  5.0 </a:t>
                      </a:r>
                      <a:r>
                        <a:rPr lang="en-US" sz="2400" dirty="0" err="1" smtClean="0"/>
                        <a:t>mEq</a:t>
                      </a:r>
                      <a:r>
                        <a:rPr lang="en-US" sz="2400" dirty="0" smtClean="0"/>
                        <a:t>/L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Magnesium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  -  2.5 mg/</a:t>
                      </a:r>
                      <a:r>
                        <a:rPr lang="en-US" sz="2400" dirty="0" err="1" smtClean="0"/>
                        <a:t>dL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Phosphorus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  -  4.5 mg/</a:t>
                      </a:r>
                      <a:r>
                        <a:rPr lang="en-US" sz="2400" dirty="0" err="1" smtClean="0"/>
                        <a:t>dL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Calcium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8.5  -  10.5</a:t>
                      </a:r>
                      <a:r>
                        <a:rPr lang="en-US" sz="2400" baseline="0" dirty="0" smtClean="0"/>
                        <a:t> mg/</a:t>
                      </a:r>
                      <a:r>
                        <a:rPr lang="en-US" sz="2400" baseline="0" dirty="0" err="1" smtClean="0"/>
                        <a:t>dL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8523" y="476386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 …  </a:t>
            </a:r>
            <a:r>
              <a:rPr lang="en-US" dirty="0" err="1" smtClean="0"/>
              <a:t>Ph</a:t>
            </a:r>
            <a:r>
              <a:rPr lang="en-US" dirty="0" smtClean="0"/>
              <a:t>  …  P  …  C            1.7   …   2.5   …   3.5   …  8.5       for Hypo</a:t>
            </a:r>
          </a:p>
          <a:p>
            <a:r>
              <a:rPr lang="en-US" dirty="0" smtClean="0"/>
              <a:t>Master  …  C                                                2.5   ……………..10.5       for Hyper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5802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Intracellular K+  =  150 </a:t>
            </a:r>
            <a:r>
              <a:rPr lang="en-US" b="1" dirty="0" err="1" smtClean="0">
                <a:solidFill>
                  <a:srgbClr val="FF0000"/>
                </a:solidFill>
              </a:rPr>
              <a:t>mEq</a:t>
            </a:r>
            <a:r>
              <a:rPr lang="en-US" b="1" dirty="0" smtClean="0">
                <a:solidFill>
                  <a:srgbClr val="FF0000"/>
                </a:solidFill>
              </a:rPr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2617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725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Potassium Salt Products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838200"/>
            <a:ext cx="617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Chloride	</a:t>
            </a:r>
            <a:r>
              <a:rPr lang="en-US" b="1" dirty="0" smtClean="0">
                <a:solidFill>
                  <a:srgbClr val="FF0000"/>
                </a:solidFill>
              </a:rPr>
              <a:t>IV</a:t>
            </a:r>
            <a:r>
              <a:rPr lang="en-US" dirty="0" smtClean="0"/>
              <a:t>	</a:t>
            </a:r>
            <a:r>
              <a:rPr lang="en-US" b="1" dirty="0">
                <a:solidFill>
                  <a:srgbClr val="FF0000"/>
                </a:solidFill>
              </a:rPr>
              <a:t>PO</a:t>
            </a:r>
            <a:r>
              <a:rPr lang="en-US" dirty="0" smtClean="0"/>
              <a:t> </a:t>
            </a:r>
            <a:r>
              <a:rPr lang="en-US" sz="1200" dirty="0" smtClean="0"/>
              <a:t>(elixir, CR, </a:t>
            </a:r>
            <a:r>
              <a:rPr lang="en-US" sz="1200" dirty="0" err="1" smtClean="0"/>
              <a:t>microencap</a:t>
            </a:r>
            <a:r>
              <a:rPr lang="en-US" sz="1200" dirty="0" smtClean="0"/>
              <a:t>, wax-matrix, powder)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Phosphate	IV   </a:t>
            </a:r>
            <a:r>
              <a:rPr lang="en-US" sz="1200" dirty="0" smtClean="0"/>
              <a:t>(for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with hypophosphatemia)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Acetate		IV   </a:t>
            </a:r>
            <a:r>
              <a:rPr lang="en-US" sz="1200" dirty="0" smtClean="0"/>
              <a:t>(for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with acidosis)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Bicarbonate		PO </a:t>
            </a:r>
            <a:r>
              <a:rPr lang="en-US" sz="1200" dirty="0" smtClean="0"/>
              <a:t>(effervescent) (for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with acidosis)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Citrate			PO </a:t>
            </a:r>
            <a:r>
              <a:rPr lang="en-US" sz="1200" dirty="0" smtClean="0"/>
              <a:t>(IR capsule, ER)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 </a:t>
            </a:r>
            <a:r>
              <a:rPr lang="en-US" dirty="0" err="1" smtClean="0"/>
              <a:t>Gluconate</a:t>
            </a:r>
            <a:r>
              <a:rPr lang="en-US" dirty="0" smtClean="0"/>
              <a:t>		PO </a:t>
            </a:r>
            <a:r>
              <a:rPr lang="en-US" sz="1200" dirty="0" smtClean="0"/>
              <a:t>(elixir, tablets)  (for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with acidosis)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6576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PO dosage forms</a:t>
            </a:r>
            <a:r>
              <a:rPr lang="en-US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Given with meal to reduce GI irritation  …   </a:t>
            </a:r>
            <a:r>
              <a:rPr lang="en-US" sz="1400" b="1" dirty="0" smtClean="0">
                <a:solidFill>
                  <a:srgbClr val="FF0000"/>
                </a:solidFill>
              </a:rPr>
              <a:t>DO NOT ADMIN  &gt; 20 </a:t>
            </a:r>
            <a:r>
              <a:rPr lang="en-US" sz="1400" b="1" dirty="0" err="1" smtClean="0">
                <a:solidFill>
                  <a:srgbClr val="FF0000"/>
                </a:solidFill>
              </a:rPr>
              <a:t>mEq</a:t>
            </a:r>
            <a:r>
              <a:rPr lang="en-US" sz="1400" b="1" dirty="0" smtClean="0">
                <a:solidFill>
                  <a:srgbClr val="FF0000"/>
                </a:solidFill>
              </a:rPr>
              <a:t>/dose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Adverse Rx:  N/V, Diarrhea, Abdominal pain, GI ulceration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800600"/>
            <a:ext cx="64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IV Fluids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Reserved 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( NPO, SYMPTOMATIC </a:t>
            </a:r>
            <a:r>
              <a:rPr lang="en-US" sz="1200" dirty="0" err="1" smtClean="0"/>
              <a:t>hypoK</a:t>
            </a:r>
            <a:r>
              <a:rPr lang="en-US" sz="1200" dirty="0" smtClean="0"/>
              <a:t>, severe </a:t>
            </a:r>
            <a:r>
              <a:rPr lang="en-US" sz="1200" dirty="0" err="1" smtClean="0"/>
              <a:t>hypoK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&lt; 2.5 </a:t>
            </a:r>
            <a:r>
              <a:rPr lang="en-US" sz="1200" b="1" dirty="0" err="1" smtClean="0">
                <a:solidFill>
                  <a:srgbClr val="FF0000"/>
                </a:solidFill>
              </a:rPr>
              <a:t>mEq</a:t>
            </a:r>
            <a:r>
              <a:rPr lang="en-US" sz="1200" b="1" dirty="0" smtClean="0">
                <a:solidFill>
                  <a:srgbClr val="FF0000"/>
                </a:solidFill>
              </a:rPr>
              <a:t>/L</a:t>
            </a:r>
            <a:r>
              <a:rPr lang="en-US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NOT mixed with </a:t>
            </a:r>
            <a:r>
              <a:rPr lang="en-US" sz="1200" b="1" dirty="0" smtClean="0">
                <a:solidFill>
                  <a:srgbClr val="FF0000"/>
                </a:solidFill>
              </a:rPr>
              <a:t>dextrose</a:t>
            </a:r>
            <a:r>
              <a:rPr lang="en-US" sz="1200" dirty="0" smtClean="0"/>
              <a:t>  …  stimulates insulin  …  intracellular shift of K  …  K+ ↓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Infusion rate:  10-20 </a:t>
            </a:r>
            <a:r>
              <a:rPr lang="en-US" sz="1200" dirty="0" err="1" smtClean="0"/>
              <a:t>mEq</a:t>
            </a:r>
            <a:r>
              <a:rPr lang="en-US" sz="1200" dirty="0" smtClean="0"/>
              <a:t>/</a:t>
            </a:r>
            <a:r>
              <a:rPr lang="en-US" sz="1200" dirty="0" err="1" smtClean="0"/>
              <a:t>hr</a:t>
            </a:r>
            <a:r>
              <a:rPr lang="en-US" sz="1200" dirty="0" smtClean="0"/>
              <a:t> (peripheral IV line) – </a:t>
            </a:r>
            <a:r>
              <a:rPr lang="en-US" sz="1200" b="1" dirty="0" smtClean="0">
                <a:solidFill>
                  <a:srgbClr val="FF0000"/>
                </a:solidFill>
              </a:rPr>
              <a:t>40 </a:t>
            </a:r>
            <a:r>
              <a:rPr lang="en-US" sz="1200" b="1" dirty="0" err="1" smtClean="0">
                <a:solidFill>
                  <a:srgbClr val="FF0000"/>
                </a:solidFill>
              </a:rPr>
              <a:t>mEq</a:t>
            </a:r>
            <a:r>
              <a:rPr lang="en-US" sz="1200" b="1" dirty="0" smtClean="0">
                <a:solidFill>
                  <a:srgbClr val="FF0000"/>
                </a:solidFill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</a:rPr>
              <a:t>hr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(Central IV line)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IV route:  continuous </a:t>
            </a:r>
            <a:r>
              <a:rPr lang="en-US" sz="1200" b="1" dirty="0" smtClean="0">
                <a:solidFill>
                  <a:srgbClr val="FF0000"/>
                </a:solidFill>
              </a:rPr>
              <a:t>EKG monitor </a:t>
            </a:r>
            <a:r>
              <a:rPr lang="en-US" sz="1200" dirty="0" smtClean="0"/>
              <a:t>required when given &gt; 10 </a:t>
            </a:r>
            <a:r>
              <a:rPr lang="en-US" sz="1200" dirty="0" err="1" smtClean="0"/>
              <a:t>mEq</a:t>
            </a:r>
            <a:r>
              <a:rPr lang="en-US" sz="1200" dirty="0" smtClean="0"/>
              <a:t>/</a:t>
            </a:r>
            <a:r>
              <a:rPr lang="en-US" sz="1200" dirty="0" err="1" smtClean="0"/>
              <a:t>hr</a:t>
            </a:r>
            <a:r>
              <a:rPr lang="en-US" sz="1200" dirty="0"/>
              <a:t> </a:t>
            </a:r>
            <a:r>
              <a:rPr lang="en-US" sz="1200" dirty="0" smtClean="0"/>
              <a:t>– central line preferred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Adverse Rx:  </a:t>
            </a:r>
            <a:r>
              <a:rPr lang="en-US" sz="1200" dirty="0" err="1" smtClean="0"/>
              <a:t>HyperK</a:t>
            </a:r>
            <a:r>
              <a:rPr lang="en-US" sz="1200" dirty="0" smtClean="0"/>
              <a:t>, burning at infusion site, peripheral venous sclerosis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2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78405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Magnesium Homeostasis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6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050" y="1600200"/>
            <a:ext cx="6096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Normal range in serum:     </a:t>
            </a:r>
            <a:r>
              <a:rPr lang="en-US" sz="1600" b="1" dirty="0" smtClean="0">
                <a:solidFill>
                  <a:srgbClr val="FF0000"/>
                </a:solidFill>
              </a:rPr>
              <a:t>1.7 – 2.5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Primarily in </a:t>
            </a:r>
            <a:r>
              <a:rPr lang="en-US" sz="1600" b="1" dirty="0" smtClean="0">
                <a:solidFill>
                  <a:srgbClr val="FF0000"/>
                </a:solidFill>
              </a:rPr>
              <a:t>bones, muscle &amp; soft tissue</a:t>
            </a:r>
          </a:p>
          <a:p>
            <a:endParaRPr lang="en-US" sz="1600" dirty="0"/>
          </a:p>
          <a:p>
            <a:r>
              <a:rPr lang="en-US" sz="1600" dirty="0" smtClean="0"/>
              <a:t>30-40% absorbed in the small bowel</a:t>
            </a:r>
          </a:p>
          <a:p>
            <a:endParaRPr lang="en-US" sz="1600" dirty="0"/>
          </a:p>
          <a:p>
            <a:r>
              <a:rPr lang="en-US" sz="1600" dirty="0" smtClean="0"/>
              <a:t>Balanced by Kidney by reabsorbing in the proximal tube and </a:t>
            </a:r>
            <a:r>
              <a:rPr lang="en-US" sz="1600" b="1" u="sng" dirty="0" smtClean="0">
                <a:solidFill>
                  <a:srgbClr val="FF0000"/>
                </a:solidFill>
              </a:rPr>
              <a:t>Loop of </a:t>
            </a:r>
            <a:r>
              <a:rPr lang="en-US" sz="1600" b="1" u="sng" dirty="0" err="1" smtClean="0">
                <a:solidFill>
                  <a:srgbClr val="FF0000"/>
                </a:solidFill>
              </a:rPr>
              <a:t>Henle</a:t>
            </a:r>
            <a:endParaRPr lang="en-US" sz="1600" b="1" u="sng" dirty="0" smtClean="0">
              <a:solidFill>
                <a:srgbClr val="FF0000"/>
              </a:solidFill>
            </a:endParaRPr>
          </a:p>
          <a:p>
            <a:endParaRPr lang="en-US" sz="1600" u="sng" dirty="0"/>
          </a:p>
          <a:p>
            <a:r>
              <a:rPr lang="en-US" sz="1600" dirty="0" smtClean="0"/>
              <a:t>Co-factor in many enzyme systems  (ATP production) &amp; neuromuscular function (nerve conduction, cell membrane  function, PHT secretion)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Effects K &amp; </a:t>
            </a:r>
            <a:r>
              <a:rPr lang="en-US" sz="1600" b="1" dirty="0" err="1" smtClean="0">
                <a:solidFill>
                  <a:srgbClr val="FF0000"/>
                </a:solidFill>
              </a:rPr>
              <a:t>Ca</a:t>
            </a:r>
            <a:r>
              <a:rPr lang="en-US" sz="1600" b="1" dirty="0" smtClean="0">
                <a:solidFill>
                  <a:srgbClr val="FF0000"/>
                </a:solidFill>
              </a:rPr>
              <a:t> homeostasis  </a:t>
            </a:r>
            <a:r>
              <a:rPr lang="en-US" sz="1600" dirty="0" smtClean="0"/>
              <a:t>in renal absorption of K+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5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78405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Hypomagnesemia</a:t>
            </a:r>
            <a:r>
              <a:rPr lang="en-US" sz="3600" b="1" dirty="0" smtClean="0"/>
              <a:t> … &lt; 1.7 mg/</a:t>
            </a:r>
            <a:r>
              <a:rPr lang="en-US" sz="3600" b="1" dirty="0" err="1" smtClean="0"/>
              <a:t>dL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00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7253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  &amp; Clinical Manifestations of </a:t>
            </a:r>
            <a:r>
              <a:rPr lang="en-US" b="1" dirty="0" err="1" smtClean="0"/>
              <a:t>Hypomagnesemia</a:t>
            </a:r>
            <a:endParaRPr lang="en-US" b="1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093872"/>
              </p:ext>
            </p:extLst>
          </p:nvPr>
        </p:nvGraphicFramePr>
        <p:xfrm>
          <a:off x="1600200" y="769404"/>
          <a:ext cx="6629400" cy="243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147637"/>
                <a:gridCol w="2043363"/>
              </a:tblGrid>
              <a:tr h="427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Disorders of the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dirty="0" smtClean="0"/>
                        <a:t>GI tract</a:t>
                      </a:r>
                      <a:endParaRPr lang="en-US" sz="16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Kidney</a:t>
                      </a:r>
                      <a:endParaRPr lang="en-US" sz="16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Drugs</a:t>
                      </a:r>
                      <a:endParaRPr lang="en-US" sz="1600" dirty="0"/>
                    </a:p>
                  </a:txBody>
                  <a:tcPr marT="45709" marB="45709"/>
                </a:tc>
              </a:tr>
              <a:tr h="4037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Small bowel disease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Increased</a:t>
                      </a:r>
                      <a:r>
                        <a:rPr lang="en-US" sz="1400" baseline="0" dirty="0" smtClean="0"/>
                        <a:t> renal excretion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Aminoglycosides</a:t>
                      </a:r>
                      <a:endParaRPr lang="en-US" sz="1400" dirty="0"/>
                    </a:p>
                  </a:txBody>
                  <a:tcPr marT="45709" marB="4570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Malnutrition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Nephrotic syndrome</a:t>
                      </a:r>
                      <a:endParaRPr lang="en-US" sz="14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Amphotericin B</a:t>
                      </a:r>
                      <a:endParaRPr lang="en-US" sz="1400" dirty="0"/>
                    </a:p>
                  </a:txBody>
                  <a:tcPr marT="45709" marB="45709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Alcoholism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Renal</a:t>
                      </a:r>
                      <a:r>
                        <a:rPr lang="en-US" sz="1400" baseline="0" dirty="0" smtClean="0"/>
                        <a:t> m</a:t>
                      </a:r>
                      <a:r>
                        <a:rPr lang="en-US" sz="1400" dirty="0" smtClean="0"/>
                        <a:t>agnesium wasting</a:t>
                      </a:r>
                      <a:endParaRPr lang="en-US" sz="14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Cyclosporine, </a:t>
                      </a:r>
                      <a:r>
                        <a:rPr lang="en-US" sz="1400" dirty="0" err="1" smtClean="0"/>
                        <a:t>Tacrolimus</a:t>
                      </a:r>
                      <a:endParaRPr lang="en-US" sz="1400" dirty="0"/>
                    </a:p>
                  </a:txBody>
                  <a:tcPr marT="45709" marB="45709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Malabsorption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Diuretics</a:t>
                      </a:r>
                      <a:endParaRPr lang="en-US" sz="1400" dirty="0"/>
                    </a:p>
                  </a:txBody>
                  <a:tcPr marT="45709" marB="45709"/>
                </a:tc>
              </a:tr>
              <a:tr h="3048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Diarrhea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Digoxin</a:t>
                      </a:r>
                      <a:endParaRPr lang="en-US" sz="1400" dirty="0"/>
                    </a:p>
                  </a:txBody>
                  <a:tcPr marT="45709" marB="45709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Cisplatin</a:t>
                      </a:r>
                      <a:endParaRPr lang="en-US" sz="1400" dirty="0"/>
                    </a:p>
                  </a:txBody>
                  <a:tcPr marT="45709" marB="45709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90800" y="3429000"/>
            <a:ext cx="49530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Neuromuscular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Lethargy, confusion, facial twitch, tremors, ataxia, seizures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+ </a:t>
            </a:r>
            <a:r>
              <a:rPr lang="en-US" sz="1400" dirty="0" err="1"/>
              <a:t>Chvostek</a:t>
            </a:r>
            <a:r>
              <a:rPr lang="en-US" altLang="en-US" sz="1400" dirty="0" err="1"/>
              <a:t>’</a:t>
            </a:r>
            <a:r>
              <a:rPr lang="en-US" sz="1400" dirty="0" err="1"/>
              <a:t>s</a:t>
            </a:r>
            <a:r>
              <a:rPr lang="en-US" sz="1400" dirty="0"/>
              <a:t> sign, + Trousseau</a:t>
            </a:r>
            <a:r>
              <a:rPr lang="en-US" altLang="en-US" sz="1400" dirty="0"/>
              <a:t>’</a:t>
            </a:r>
            <a:r>
              <a:rPr lang="en-US" sz="1400" dirty="0"/>
              <a:t>s </a:t>
            </a:r>
            <a:r>
              <a:rPr lang="en-US" sz="1400" dirty="0" smtClean="0"/>
              <a:t>sign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Cardiac</a:t>
            </a:r>
          </a:p>
          <a:p>
            <a:pPr lvl="1">
              <a:lnSpc>
                <a:spcPct val="8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trial and ventricular arrhythmias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QRS widening, peaked to flat </a:t>
            </a:r>
            <a:r>
              <a:rPr lang="en-US" sz="1400" dirty="0" smtClean="0"/>
              <a:t>T-waves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**</a:t>
            </a:r>
            <a:r>
              <a:rPr lang="en-US" sz="1400" dirty="0" err="1"/>
              <a:t>Torsades</a:t>
            </a:r>
            <a:r>
              <a:rPr lang="en-US" sz="1400" dirty="0"/>
              <a:t> de </a:t>
            </a:r>
            <a:r>
              <a:rPr lang="en-US" sz="1400" dirty="0" smtClean="0"/>
              <a:t>Pointes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Hypokalemia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Due to a reduction in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Na</a:t>
            </a:r>
            <a:r>
              <a:rPr lang="en-US" sz="1400" dirty="0"/>
              <a:t>+/K/ATPase </a:t>
            </a:r>
            <a:r>
              <a:rPr lang="en-US" sz="1400" dirty="0" smtClean="0"/>
              <a:t>activity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b="1" dirty="0" err="1">
                <a:solidFill>
                  <a:srgbClr val="FF0000"/>
                </a:solidFill>
              </a:rPr>
              <a:t>Hypocalcemia</a:t>
            </a:r>
            <a:endParaRPr lang="en-US" sz="14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400" dirty="0"/>
              <a:t>Due to a ↓ in PTH secretion and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Vitamin D deficiency</a:t>
            </a:r>
          </a:p>
        </p:txBody>
      </p:sp>
    </p:spTree>
    <p:extLst>
      <p:ext uri="{BB962C8B-B14F-4D97-AF65-F5344CB8AC3E}">
        <p14:creationId xmlns:p14="http://schemas.microsoft.com/office/powerpoint/2010/main" val="7128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476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</a:t>
            </a:r>
            <a:r>
              <a:rPr lang="en-US" b="1" dirty="0" err="1" smtClean="0"/>
              <a:t>Hypomagnesemia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85800"/>
            <a:ext cx="84963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  <a:ea typeface="ＭＳ Ｐゴシック" charset="0"/>
              </a:rPr>
              <a:t>Goals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Resolve signs/ symptoms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rgbClr val="FF0000"/>
                </a:solidFill>
                <a:ea typeface="ＭＳ Ｐゴシック" charset="0"/>
              </a:rPr>
              <a:t>Restore normal magnesium levels (1- 5 days)</a:t>
            </a: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 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Correct other electrolyte abnormalities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Correct underlying cause</a:t>
            </a:r>
          </a:p>
          <a:p>
            <a:pPr lvl="1" algn="l">
              <a:buFont typeface="Arial" charset="0"/>
              <a:buNone/>
              <a:defRPr/>
            </a:pPr>
            <a:endParaRPr lang="en-US" sz="1500" dirty="0" smtClean="0">
              <a:solidFill>
                <a:schemeClr val="tx1"/>
              </a:solidFill>
              <a:ea typeface="ＭＳ Ｐゴシック" charset="0"/>
            </a:endParaRPr>
          </a:p>
          <a:p>
            <a:pPr algn="l">
              <a:buFont typeface="Arial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  <a:ea typeface="ＭＳ Ｐゴシック" charset="0"/>
              </a:rPr>
              <a:t>Monitoring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rgbClr val="FF0000"/>
                </a:solidFill>
                <a:ea typeface="ＭＳ Ｐゴシック" charset="0"/>
              </a:rPr>
              <a:t>Monitor every 6- 12 hours until stable for the first 24 hours </a:t>
            </a: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in symptomatic hospitalized patients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If level is drawn too soon can be falsely high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rgbClr val="FF0000"/>
                </a:solidFill>
                <a:ea typeface="ＭＳ Ｐゴシック" charset="0"/>
              </a:rPr>
              <a:t>Replacement usually is done over 3- 5 days</a:t>
            </a:r>
          </a:p>
          <a:p>
            <a:pPr lvl="1" algn="l">
              <a:buFont typeface="Arial" charset="0"/>
              <a:buChar char="–"/>
              <a:defRPr/>
            </a:pPr>
            <a:r>
              <a:rPr lang="en-US" sz="1500" dirty="0" smtClean="0">
                <a:solidFill>
                  <a:schemeClr val="tx1"/>
                </a:solidFill>
                <a:ea typeface="ＭＳ Ｐゴシック" charset="0"/>
              </a:rPr>
              <a:t>Monitor other electrolyte abnormalities as well (i.e. potassium calcium)</a:t>
            </a:r>
          </a:p>
          <a:p>
            <a:pPr algn="l"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191000"/>
            <a:ext cx="64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Dosing: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Mg Sulfate:     </a:t>
            </a:r>
            <a:r>
              <a:rPr lang="en-US" sz="1600" b="1" dirty="0" smtClean="0">
                <a:solidFill>
                  <a:srgbClr val="FF0000"/>
                </a:solidFill>
              </a:rPr>
              <a:t>1 g  =  8 </a:t>
            </a:r>
            <a:r>
              <a:rPr lang="en-US" sz="1600" b="1" dirty="0" err="1" smtClean="0">
                <a:solidFill>
                  <a:srgbClr val="FF0000"/>
                </a:solidFill>
              </a:rPr>
              <a:t>mEq</a:t>
            </a:r>
            <a:r>
              <a:rPr lang="en-US" sz="1600" b="1" dirty="0" smtClean="0">
                <a:solidFill>
                  <a:srgbClr val="FF0000"/>
                </a:solidFill>
              </a:rPr>
              <a:t> magnesium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Mg Sulfate injection:    50% sol  (4 </a:t>
            </a:r>
            <a:r>
              <a:rPr lang="en-US" sz="1600" dirty="0" err="1" smtClean="0"/>
              <a:t>mEq</a:t>
            </a:r>
            <a:r>
              <a:rPr lang="en-US" sz="1600" dirty="0" smtClean="0"/>
              <a:t>/ml)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Dilute to a max:   20 g/100 ml  (1.6 </a:t>
            </a:r>
            <a:r>
              <a:rPr lang="en-US" sz="1600" dirty="0" err="1" smtClean="0"/>
              <a:t>mEq</a:t>
            </a:r>
            <a:r>
              <a:rPr lang="en-US" sz="1600" dirty="0" smtClean="0"/>
              <a:t>/ml)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Infusion rate:    1 g/</a:t>
            </a:r>
            <a:r>
              <a:rPr lang="en-US" sz="1600" b="1" dirty="0" err="1" smtClean="0">
                <a:solidFill>
                  <a:srgbClr val="FF0000"/>
                </a:solidFill>
              </a:rPr>
              <a:t>hr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600" dirty="0" smtClean="0"/>
              <a:t>(to avoid hypotension &amp;/or ↑renal excretion)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IV bolus should be avoided  </a:t>
            </a:r>
            <a:r>
              <a:rPr lang="en-US" sz="1600" dirty="0" smtClean="0"/>
              <a:t>due to flushing, sweating &amp; warmth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6096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Asymptomatic (≥ 1.2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r>
              <a:rPr lang="en-US" b="1" dirty="0" smtClean="0">
                <a:solidFill>
                  <a:srgbClr val="FF0000"/>
                </a:solidFill>
              </a:rPr>
              <a:t>)  </a:t>
            </a:r>
            <a:r>
              <a:rPr lang="en-US" dirty="0" smtClean="0"/>
              <a:t>…  </a:t>
            </a:r>
            <a:r>
              <a:rPr lang="en-US" sz="1400" dirty="0" smtClean="0"/>
              <a:t>PO  of Mg oxide, hydroxide, citrate, </a:t>
            </a:r>
            <a:r>
              <a:rPr lang="en-US" sz="1400" dirty="0" err="1" smtClean="0"/>
              <a:t>gluconate</a:t>
            </a:r>
            <a:r>
              <a:rPr lang="en-US" sz="1400" dirty="0" smtClean="0"/>
              <a:t>, lactate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476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</a:t>
            </a:r>
            <a:r>
              <a:rPr lang="en-US" b="1" dirty="0" err="1" smtClean="0"/>
              <a:t>Hypomagnesemia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" y="1676400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5800" y="1337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1.2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1337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1.7mg/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7017" y="641866"/>
            <a:ext cx="415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 range in serum:     </a:t>
            </a:r>
            <a:r>
              <a:rPr lang="en-US" b="1" dirty="0"/>
              <a:t>1.7 – 2.5 mg/</a:t>
            </a:r>
            <a:r>
              <a:rPr lang="en-US" b="1" dirty="0" err="1"/>
              <a:t>dL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1550" y="1905000"/>
            <a:ext cx="2971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With life threatening </a:t>
            </a:r>
            <a:r>
              <a:rPr lang="en-US" sz="1400" u="sng" dirty="0" err="1" smtClean="0"/>
              <a:t>Sx</a:t>
            </a:r>
            <a:r>
              <a:rPr lang="en-US" sz="1400" u="sng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torsades</a:t>
            </a:r>
            <a:r>
              <a:rPr lang="en-US" sz="1400" dirty="0" smtClean="0"/>
              <a:t>)</a:t>
            </a:r>
          </a:p>
          <a:p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Day 1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2 g by IV push  </a:t>
            </a:r>
            <a:r>
              <a:rPr lang="en-US" sz="1400" dirty="0" smtClean="0"/>
              <a:t>…then  </a:t>
            </a:r>
            <a:r>
              <a:rPr lang="en-US" sz="1400" dirty="0" smtClean="0"/>
              <a:t>1 </a:t>
            </a:r>
            <a:r>
              <a:rPr lang="en-US" sz="1400" dirty="0" err="1" smtClean="0"/>
              <a:t>mEq</a:t>
            </a:r>
            <a:r>
              <a:rPr lang="en-US" sz="1400" dirty="0" smtClean="0"/>
              <a:t>/kg IV infusion at 1 g/</a:t>
            </a:r>
            <a:r>
              <a:rPr lang="en-US" sz="1400" dirty="0" err="1" smtClean="0"/>
              <a:t>hr</a:t>
            </a:r>
            <a:r>
              <a:rPr lang="en-US" sz="1400" dirty="0" smtClean="0"/>
              <a:t>         </a:t>
            </a:r>
            <a:r>
              <a:rPr lang="en-US" sz="1400" dirty="0" smtClean="0"/>
              <a:t>   </a:t>
            </a:r>
            <a:r>
              <a:rPr lang="en-US" sz="1400" b="1" dirty="0" smtClean="0">
                <a:solidFill>
                  <a:srgbClr val="FF0000"/>
                </a:solidFill>
              </a:rPr>
              <a:t>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4-6 g IV  (32-48 </a:t>
            </a:r>
            <a:r>
              <a:rPr lang="en-US" sz="1400" dirty="0" err="1" smtClean="0"/>
              <a:t>mEq</a:t>
            </a:r>
            <a:r>
              <a:rPr lang="en-US" sz="1400" dirty="0" smtClean="0"/>
              <a:t> Mg)</a:t>
            </a:r>
          </a:p>
          <a:p>
            <a:pPr marL="285750" indent="-285750">
              <a:buFontTx/>
              <a:buChar char="-"/>
            </a:pPr>
            <a:endParaRPr lang="en-US" sz="800" dirty="0"/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Day 2-5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0.5 </a:t>
            </a:r>
            <a:r>
              <a:rPr lang="en-US" sz="1400" dirty="0" err="1" smtClean="0"/>
              <a:t>mEq</a:t>
            </a:r>
            <a:r>
              <a:rPr lang="en-US" sz="1400" dirty="0" smtClean="0"/>
              <a:t>/kg/day </a:t>
            </a:r>
            <a:r>
              <a:rPr lang="en-US" sz="1400" dirty="0"/>
              <a:t>at 1g/</a:t>
            </a:r>
            <a:r>
              <a:rPr lang="en-US" sz="1400" dirty="0" err="1"/>
              <a:t>hr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8700" y="4228266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With NO life threatening </a:t>
            </a:r>
            <a:r>
              <a:rPr lang="en-US" sz="1400" u="sng" dirty="0" err="1" smtClean="0"/>
              <a:t>Sx</a:t>
            </a:r>
            <a:endParaRPr lang="en-US" sz="1400" dirty="0" smtClean="0"/>
          </a:p>
          <a:p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Day 1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1 </a:t>
            </a:r>
            <a:r>
              <a:rPr lang="en-US" sz="1400" dirty="0" err="1" smtClean="0"/>
              <a:t>mEq</a:t>
            </a:r>
            <a:r>
              <a:rPr lang="en-US" sz="1400" dirty="0" smtClean="0"/>
              <a:t>/kg IV infusion at 1 g/</a:t>
            </a:r>
            <a:r>
              <a:rPr lang="en-US" sz="1400" dirty="0" err="1" smtClean="0"/>
              <a:t>hr</a:t>
            </a:r>
            <a:r>
              <a:rPr lang="en-US" sz="1400" dirty="0" smtClean="0"/>
              <a:t>     </a:t>
            </a:r>
            <a:r>
              <a:rPr lang="en-US" sz="1400" b="1" dirty="0" smtClean="0">
                <a:solidFill>
                  <a:srgbClr val="FF0000"/>
                </a:solidFill>
              </a:rPr>
              <a:t>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4-6 g IV  (32-48 </a:t>
            </a:r>
            <a:r>
              <a:rPr lang="en-US" sz="1400" dirty="0" err="1" smtClean="0"/>
              <a:t>mEq</a:t>
            </a:r>
            <a:r>
              <a:rPr lang="en-US" sz="1400" dirty="0" smtClean="0"/>
              <a:t> Mg)</a:t>
            </a:r>
          </a:p>
          <a:p>
            <a:pPr marL="285750" indent="-285750">
              <a:buFontTx/>
              <a:buChar char="-"/>
            </a:pPr>
            <a:endParaRPr lang="en-US" sz="800" dirty="0"/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Day 2-5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0.5 </a:t>
            </a:r>
            <a:r>
              <a:rPr lang="en-US" sz="1400" dirty="0" err="1" smtClean="0"/>
              <a:t>mEq</a:t>
            </a:r>
            <a:r>
              <a:rPr lang="en-US" sz="1400" dirty="0" smtClean="0"/>
              <a:t>/kg/day </a:t>
            </a:r>
            <a:r>
              <a:rPr lang="en-US" sz="1400" dirty="0"/>
              <a:t>at 1g/</a:t>
            </a:r>
            <a:r>
              <a:rPr lang="en-US" sz="1400" dirty="0" err="1"/>
              <a:t>hr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2192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2800" y="12192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20574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Milk of Magnesia (MOM):  5 ml  4x/d  </a:t>
            </a:r>
            <a:r>
              <a:rPr lang="en-US" sz="1400" b="1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1400" dirty="0" smtClean="0"/>
              <a:t>Mg oxide  400 mg PO 4x/d  </a:t>
            </a:r>
            <a:r>
              <a:rPr lang="en-US" sz="1400" b="1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1400" dirty="0" smtClean="0"/>
              <a:t>1-4 g IV (8-32 </a:t>
            </a:r>
            <a:r>
              <a:rPr lang="en-US" sz="1400" dirty="0" err="1" smtClean="0"/>
              <a:t>mEq</a:t>
            </a:r>
            <a:r>
              <a:rPr lang="en-US" sz="1400" dirty="0" smtClean="0"/>
              <a:t> of  Mg)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62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4765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Replacement Protocol in </a:t>
            </a:r>
            <a:r>
              <a:rPr lang="en-US" b="1" dirty="0" err="1" smtClean="0"/>
              <a:t>Hypomagnesemia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457017" y="641866"/>
            <a:ext cx="415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 range in serum:     </a:t>
            </a:r>
            <a:r>
              <a:rPr lang="en-US" b="1" dirty="0"/>
              <a:t>1.7 – 2.5 mg/</a:t>
            </a:r>
            <a:r>
              <a:rPr lang="en-US" b="1" dirty="0" err="1"/>
              <a:t>dL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362200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3600" y="2023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1.2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2023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1.4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2023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1.7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029200" y="190500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190500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2820144"/>
            <a:ext cx="144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Mg Sulfate 6 g in 250 ml   IV  over 6 </a:t>
            </a:r>
            <a:r>
              <a:rPr lang="en-US" sz="1600" dirty="0" err="1" smtClean="0"/>
              <a:t>hrs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399" y="2819400"/>
            <a:ext cx="144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Mg Sulfate 4 g in 250 ml   IV  over 4 </a:t>
            </a:r>
            <a:r>
              <a:rPr lang="en-US" sz="1600" dirty="0" err="1" smtClean="0"/>
              <a:t>hrs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826603"/>
            <a:ext cx="144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Mg Sulfate 2 g in 250 ml   IV  over 2 </a:t>
            </a:r>
            <a:r>
              <a:rPr lang="en-US" sz="1600" dirty="0" err="1" smtClean="0"/>
              <a:t>hrs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010400" y="190500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78405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Hypermagnesemia</a:t>
            </a:r>
            <a:r>
              <a:rPr lang="en-US" sz="3600" b="1" dirty="0" smtClean="0"/>
              <a:t> … &gt; 2.5 mg/</a:t>
            </a:r>
            <a:r>
              <a:rPr lang="en-US" sz="3600" b="1" dirty="0" err="1" smtClean="0"/>
              <a:t>dL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3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5011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 of </a:t>
            </a:r>
            <a:r>
              <a:rPr lang="en-US" b="1" dirty="0" err="1" smtClean="0"/>
              <a:t>Hypermagnesemia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9300" y="93208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Renal insufficiency</a:t>
            </a:r>
          </a:p>
          <a:p>
            <a:r>
              <a:rPr lang="en-US" sz="1400" dirty="0" smtClean="0"/>
              <a:t>Excessive intake  of Mg-containing medications (MOM, Mg citrate)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828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Manifestations of </a:t>
            </a:r>
            <a:r>
              <a:rPr lang="en-US" b="1" dirty="0" err="1" smtClean="0"/>
              <a:t>HyperMg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3036332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269777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2.5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269777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4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69777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</a:rPr>
              <a:t>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33800" y="2579132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2579132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266420"/>
            <a:ext cx="144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</a:t>
            </a:r>
          </a:p>
          <a:p>
            <a:pPr algn="ctr"/>
            <a:r>
              <a:rPr lang="en-US" sz="1600" dirty="0" smtClean="0"/>
              <a:t>Usually asymptomatic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3290441"/>
            <a:ext cx="1828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MODERATE</a:t>
            </a:r>
          </a:p>
          <a:p>
            <a:pPr algn="ctr"/>
            <a:r>
              <a:rPr lang="en-US" sz="1600" dirty="0" smtClean="0"/>
              <a:t>N/V, loss of reflex, hypotension, </a:t>
            </a:r>
            <a:r>
              <a:rPr lang="en-US" sz="1600" dirty="0" err="1" smtClean="0"/>
              <a:t>bradycardia</a:t>
            </a:r>
            <a:r>
              <a:rPr lang="en-US" sz="1600" dirty="0" smtClean="0"/>
              <a:t>, ECG changes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3314462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</a:p>
          <a:p>
            <a:pPr algn="ctr"/>
            <a:r>
              <a:rPr lang="en-US" sz="1600" dirty="0" smtClean="0"/>
              <a:t>Paralysis, coma, respiratory depression, AV block cardiac arrest, death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91200" y="2579132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7017" y="2133600"/>
            <a:ext cx="415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 range in serum:     </a:t>
            </a:r>
            <a:r>
              <a:rPr lang="en-US" b="1" dirty="0"/>
              <a:t>1.7 – 2.5 mg/</a:t>
            </a:r>
            <a:r>
              <a:rPr lang="en-US" b="1" dirty="0" err="1"/>
              <a:t>dL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1" y="48768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Tx</a:t>
            </a:r>
            <a:r>
              <a:rPr lang="en-US" b="1" dirty="0" smtClean="0"/>
              <a:t> of </a:t>
            </a:r>
            <a:r>
              <a:rPr lang="en-US" b="1" dirty="0" err="1" smtClean="0"/>
              <a:t>Hypermagnesemia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0" y="54102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Correct the underlying cause</a:t>
            </a:r>
          </a:p>
          <a:p>
            <a:r>
              <a:rPr lang="en-US" sz="1600" dirty="0" err="1" smtClean="0">
                <a:solidFill>
                  <a:srgbClr val="FF0000"/>
                </a:solidFill>
              </a:rPr>
              <a:t>Ca</a:t>
            </a:r>
            <a:r>
              <a:rPr lang="en-US" sz="1600" dirty="0" smtClean="0">
                <a:solidFill>
                  <a:srgbClr val="FF0000"/>
                </a:solidFill>
              </a:rPr>
              <a:t> Chloride  0.5 – 1.0 g   IV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Loop Diuretics (furosemide 40 mg IV)</a:t>
            </a:r>
          </a:p>
          <a:p>
            <a:r>
              <a:rPr lang="en-US" sz="1400" dirty="0" smtClean="0"/>
              <a:t>Cardiac pacing, </a:t>
            </a:r>
            <a:r>
              <a:rPr lang="en-US" sz="1400" dirty="0" err="1" smtClean="0"/>
              <a:t>hymodyalysis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6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8405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Potassium Homeostasis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184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7840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Phosphorus Homeostasis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8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457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Normal Range of Serum Phosphorus:  2.5 – 4.5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Required for production of ATP  …  regulate muscle contraction, neurologic function &amp; electrolyte transport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Hypophosphatemia  …  &lt; 2.5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286000"/>
            <a:ext cx="617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Causes: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↓ intake (malnutrition, </a:t>
            </a:r>
            <a:r>
              <a:rPr lang="en-US" sz="1400" dirty="0" err="1" smtClean="0"/>
              <a:t>EtOH</a:t>
            </a:r>
            <a:r>
              <a:rPr lang="en-US" sz="1400" dirty="0" smtClean="0"/>
              <a:t> abuse)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↓ GI absorption (</a:t>
            </a:r>
            <a:r>
              <a:rPr lang="en-US" sz="1400" dirty="0" err="1" smtClean="0"/>
              <a:t>vit</a:t>
            </a:r>
            <a:r>
              <a:rPr lang="en-US" sz="1400" dirty="0" smtClean="0"/>
              <a:t> D deficiency, phosphate binders)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Internal redistribution (</a:t>
            </a:r>
            <a:r>
              <a:rPr lang="en-US" sz="1400" dirty="0" err="1" smtClean="0"/>
              <a:t>refeeding</a:t>
            </a:r>
            <a:r>
              <a:rPr lang="en-US" sz="1400" dirty="0" smtClean="0"/>
              <a:t> syndrome, dextrose solutions)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↑ renal elimination (acetazolamide, osmotic diuretics)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86200"/>
            <a:ext cx="6019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Clinical Manifestations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1.5 – 2.5 mg/</a:t>
            </a:r>
            <a:r>
              <a:rPr lang="en-US" sz="1400" dirty="0" err="1" smtClean="0"/>
              <a:t>dL</a:t>
            </a:r>
            <a:r>
              <a:rPr lang="en-US" sz="1400" dirty="0" smtClean="0"/>
              <a:t>  … asymptomatic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&lt; 1.5 mg/dl ….  Neurologic, muscular, hematologic, bone, pulmonary, cardiac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67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457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Normal Range of Serum Phosphorus:  2.5 – 4.5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" y="2057400"/>
            <a:ext cx="800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1718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1.0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1718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1.5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1718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2.5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257800" y="160020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1698" y="2870775"/>
            <a:ext cx="144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IV Treatment</a:t>
            </a:r>
          </a:p>
          <a:p>
            <a:pPr algn="ctr"/>
            <a:r>
              <a:rPr lang="en-US" sz="1600" dirty="0" smtClean="0"/>
              <a:t>0.64 </a:t>
            </a:r>
            <a:r>
              <a:rPr lang="en-US" sz="1600" dirty="0" err="1" smtClean="0"/>
              <a:t>mmol</a:t>
            </a:r>
            <a:r>
              <a:rPr lang="en-US" sz="1600" dirty="0" smtClean="0"/>
              <a:t>/kg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3799" y="2286000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MODERATE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399" y="2286000"/>
            <a:ext cx="144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MILD</a:t>
            </a:r>
          </a:p>
          <a:p>
            <a:pPr algn="ctr"/>
            <a:r>
              <a:rPr lang="en-US" sz="1600" dirty="0" smtClean="0"/>
              <a:t>PO Therapy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72400" y="160020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1" y="2286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2286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SYMPTOMATIC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38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Phosphate replacement will always be in combination with another electrolyte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Na or 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3771781"/>
            <a:ext cx="480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IV solution</a:t>
            </a:r>
            <a:r>
              <a:rPr lang="en-US" dirty="0" smtClean="0"/>
              <a:t>:</a:t>
            </a:r>
          </a:p>
          <a:p>
            <a:r>
              <a:rPr lang="en-US" sz="1400" dirty="0" smtClean="0"/>
              <a:t>- Na phosphate  …  Na    4 </a:t>
            </a:r>
            <a:r>
              <a:rPr lang="en-US" sz="1400" dirty="0" err="1" smtClean="0"/>
              <a:t>mEq</a:t>
            </a:r>
            <a:r>
              <a:rPr lang="en-US" sz="1400" dirty="0" smtClean="0"/>
              <a:t>/mL         Phosphate   3 </a:t>
            </a:r>
            <a:r>
              <a:rPr lang="en-US" sz="1400" dirty="0" err="1" smtClean="0"/>
              <a:t>mmol</a:t>
            </a:r>
            <a:r>
              <a:rPr lang="en-US" sz="1400" dirty="0" smtClean="0"/>
              <a:t>/ml</a:t>
            </a:r>
          </a:p>
          <a:p>
            <a:r>
              <a:rPr lang="en-US" sz="1400" dirty="0" smtClean="0"/>
              <a:t>- K phosphate  ……   K      4.4 </a:t>
            </a:r>
            <a:r>
              <a:rPr lang="en-US" sz="1400" dirty="0" err="1" smtClean="0"/>
              <a:t>mEq</a:t>
            </a:r>
            <a:r>
              <a:rPr lang="en-US" sz="1400" dirty="0" smtClean="0"/>
              <a:t>/ml      Phosphate   3 </a:t>
            </a:r>
            <a:r>
              <a:rPr lang="en-US" sz="1400" dirty="0" err="1" smtClean="0"/>
              <a:t>mmol</a:t>
            </a:r>
            <a:r>
              <a:rPr lang="en-US" sz="1400" dirty="0" smtClean="0"/>
              <a:t>/ml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7840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Calcium Homeostasis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3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304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Physiological Role of Calcium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712232"/>
            <a:ext cx="3087688" cy="1440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Preserve function of cell membrane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Neuromuscular activity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Blood coagulation cascade/ platelet adhesion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Bone metabolism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Muscle contraction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Cardiac function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Physiological Role of Calcium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2807733"/>
            <a:ext cx="61722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</a:rPr>
              <a:t>Normal range: 8.5- 10.5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Distributed 99.5% in bone and 0.5% in ECF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Protein binding to albumin: 46%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Only the </a:t>
            </a:r>
            <a:r>
              <a:rPr lang="en-US" altLang="en-US" sz="1400" dirty="0" smtClean="0">
                <a:solidFill>
                  <a:schemeClr val="tx1"/>
                </a:solidFill>
              </a:rPr>
              <a:t>“</a:t>
            </a:r>
            <a:r>
              <a:rPr lang="en-US" sz="1400" dirty="0" smtClean="0">
                <a:solidFill>
                  <a:schemeClr val="tx1"/>
                </a:solidFill>
              </a:rPr>
              <a:t>free</a:t>
            </a:r>
            <a:r>
              <a:rPr lang="en-US" altLang="en-US" sz="1400" dirty="0" smtClean="0">
                <a:solidFill>
                  <a:schemeClr val="tx1"/>
                </a:solidFill>
              </a:rPr>
              <a:t>”</a:t>
            </a:r>
            <a:r>
              <a:rPr lang="en-US" sz="1400" dirty="0" smtClean="0">
                <a:solidFill>
                  <a:schemeClr val="tx1"/>
                </a:solidFill>
              </a:rPr>
              <a:t> unbound or ionized calcium is </a:t>
            </a:r>
            <a:r>
              <a:rPr lang="en-US" sz="1400" dirty="0" smtClean="0">
                <a:solidFill>
                  <a:srgbClr val="FF0000"/>
                </a:solidFill>
              </a:rPr>
              <a:t>physiologically active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</a:rPr>
              <a:t>Unbound/ionized calcium = 4.5- 5.5 mg/dl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Regulated by </a:t>
            </a:r>
            <a:r>
              <a:rPr lang="en-US" sz="1400" dirty="0" smtClean="0">
                <a:solidFill>
                  <a:srgbClr val="FF0000"/>
                </a:solidFill>
              </a:rPr>
              <a:t>parathyroid hormone (PTH), </a:t>
            </a:r>
            <a:r>
              <a:rPr lang="en-US" sz="1400" dirty="0" smtClean="0">
                <a:solidFill>
                  <a:schemeClr val="tx1"/>
                </a:solidFill>
              </a:rPr>
              <a:t>phosphorus, vitamin D, and calcitonin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486513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 </a:t>
            </a:r>
            <a:r>
              <a:rPr lang="en-US" dirty="0" err="1" smtClean="0"/>
              <a:t>Ca</a:t>
            </a:r>
            <a:r>
              <a:rPr lang="en-US" dirty="0"/>
              <a:t> </a:t>
            </a:r>
            <a:r>
              <a:rPr lang="en-US" dirty="0" smtClean="0"/>
              <a:t> =  [ (4  -  serum albumin) x  0.8 ]   +  serum </a:t>
            </a:r>
            <a:r>
              <a:rPr lang="en-US" dirty="0" err="1" smtClean="0"/>
              <a:t>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47473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Normal serum albumin  =  4 g/</a:t>
            </a:r>
            <a:r>
              <a:rPr lang="en-US" sz="1200" dirty="0" err="1" smtClean="0"/>
              <a:t>dL</a:t>
            </a:r>
            <a:endParaRPr lang="en-US" sz="1200" dirty="0" smtClean="0"/>
          </a:p>
          <a:p>
            <a:r>
              <a:rPr lang="en-US" sz="1200" dirty="0" err="1" smtClean="0"/>
              <a:t>Ca</a:t>
            </a:r>
            <a:r>
              <a:rPr lang="en-US" sz="1200" dirty="0" smtClean="0"/>
              <a:t> bound to albumin = 80%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52600" y="4788932"/>
            <a:ext cx="5867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6096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Acidosis  …  ↑ unbound </a:t>
            </a:r>
            <a:r>
              <a:rPr lang="en-US" sz="1200" dirty="0" err="1" smtClean="0"/>
              <a:t>Ca</a:t>
            </a:r>
            <a:r>
              <a:rPr lang="en-US" sz="1200" dirty="0" smtClean="0"/>
              <a:t> level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4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46088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HypoCalcemia</a:t>
            </a:r>
            <a:r>
              <a:rPr lang="en-US" sz="3600" b="1" dirty="0" smtClean="0"/>
              <a:t> …  &lt; 8.5 mg/</a:t>
            </a:r>
            <a:r>
              <a:rPr lang="en-US" sz="3600" b="1" dirty="0" err="1" smtClean="0"/>
              <a:t>dL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124200" y="3429000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range: 8.5- 10.5 mg/</a:t>
            </a:r>
            <a:r>
              <a:rPr lang="en-US" b="1" dirty="0" err="1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 of </a:t>
            </a:r>
            <a:r>
              <a:rPr lang="en-US" b="1" dirty="0" err="1" smtClean="0"/>
              <a:t>HypoCalcemia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27338" y="914400"/>
            <a:ext cx="3802062" cy="2460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*Post-operative </a:t>
            </a:r>
            <a:r>
              <a:rPr lang="en-US" sz="1400" b="1" dirty="0" err="1" smtClean="0">
                <a:solidFill>
                  <a:srgbClr val="FF0000"/>
                </a:solidFill>
              </a:rPr>
              <a:t>hypoparathyroidism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Renal insufficiency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Vitamin D deficiency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Magnesium deficiency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Administration of blood preserved by citrate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Drugs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Loop diuretics 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Calcitonin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Bisphosphonates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Phenobarbital/phenytoin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338" y="3886200"/>
            <a:ext cx="24304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Manifestations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267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Neuromuscular </a:t>
            </a:r>
            <a:r>
              <a:rPr lang="en-US" dirty="0" smtClean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tetany</a:t>
            </a:r>
            <a:r>
              <a:rPr lang="en-US" sz="1200" dirty="0" smtClean="0"/>
              <a:t>, muscle spasms, </a:t>
            </a:r>
            <a:r>
              <a:rPr lang="en-US" sz="1200" dirty="0" err="1" smtClean="0"/>
              <a:t>Chvosteck</a:t>
            </a:r>
            <a:r>
              <a:rPr lang="en-US" sz="1200" dirty="0" smtClean="0"/>
              <a:t> sign, Trousseau sign)</a:t>
            </a:r>
          </a:p>
          <a:p>
            <a:r>
              <a:rPr lang="en-US" sz="1600" dirty="0"/>
              <a:t>Cardiovascular</a:t>
            </a:r>
            <a:r>
              <a:rPr lang="en-US" dirty="0" smtClean="0"/>
              <a:t>  </a:t>
            </a:r>
            <a:r>
              <a:rPr lang="en-US" sz="1200" dirty="0" smtClean="0"/>
              <a:t>(QT prolong, </a:t>
            </a:r>
            <a:r>
              <a:rPr lang="en-US" sz="1200" dirty="0" err="1" smtClean="0"/>
              <a:t>bradycardia</a:t>
            </a:r>
            <a:r>
              <a:rPr lang="en-US" sz="1200" dirty="0" smtClean="0"/>
              <a:t>)</a:t>
            </a:r>
          </a:p>
          <a:p>
            <a:r>
              <a:rPr lang="en-US" sz="1600" dirty="0"/>
              <a:t>CNS</a:t>
            </a:r>
            <a:r>
              <a:rPr lang="en-US" dirty="0" smtClean="0"/>
              <a:t>  </a:t>
            </a:r>
            <a:r>
              <a:rPr lang="en-US" sz="1200" dirty="0" smtClean="0"/>
              <a:t>(anxiety, hallucinations, seizure)</a:t>
            </a:r>
          </a:p>
          <a:p>
            <a:r>
              <a:rPr lang="en-US" sz="1600" dirty="0"/>
              <a:t>Dermatologic</a:t>
            </a:r>
            <a:r>
              <a:rPr lang="en-US" dirty="0" smtClean="0"/>
              <a:t>  </a:t>
            </a:r>
            <a:r>
              <a:rPr lang="en-US" sz="1200" dirty="0" smtClean="0"/>
              <a:t>(hair loss, brittle nail)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9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304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</a:t>
            </a:r>
            <a:r>
              <a:rPr lang="en-US" b="1" dirty="0" err="1" smtClean="0"/>
              <a:t>HypoCalcemia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169075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Asymptomatic: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By PO  …  Elemental </a:t>
            </a:r>
            <a:r>
              <a:rPr lang="en-US" sz="1200" dirty="0" err="1" smtClean="0"/>
              <a:t>Ca</a:t>
            </a:r>
            <a:r>
              <a:rPr lang="en-US" sz="1200" dirty="0" smtClean="0"/>
              <a:t> + </a:t>
            </a:r>
            <a:r>
              <a:rPr lang="en-US" sz="1200" dirty="0" err="1" smtClean="0"/>
              <a:t>Vit</a:t>
            </a:r>
            <a:r>
              <a:rPr lang="en-US" sz="1200" dirty="0" smtClean="0"/>
              <a:t> D supplement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r>
              <a:rPr lang="en-US" dirty="0"/>
              <a:t>Severe or Symptomatic: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</a:rPr>
              <a:t>By IV</a:t>
            </a:r>
            <a:r>
              <a:rPr lang="en-US" dirty="0" smtClean="0"/>
              <a:t>  …  </a:t>
            </a:r>
            <a:r>
              <a:rPr lang="en-US" sz="1600" dirty="0" smtClean="0"/>
              <a:t>1 g  of </a:t>
            </a:r>
            <a:r>
              <a:rPr lang="en-US" sz="1600" dirty="0" err="1" smtClean="0"/>
              <a:t>Ca</a:t>
            </a:r>
            <a:r>
              <a:rPr lang="en-US" sz="1600" dirty="0" smtClean="0"/>
              <a:t> Chloride     …     270 mg elemental </a:t>
            </a:r>
            <a:r>
              <a:rPr lang="en-US" sz="1600" dirty="0" err="1" smtClean="0"/>
              <a:t>Ca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sz="1600" b="1" dirty="0" smtClean="0">
                <a:solidFill>
                  <a:srgbClr val="FF0000"/>
                </a:solidFill>
              </a:rPr>
              <a:t>1 g  of </a:t>
            </a:r>
            <a:r>
              <a:rPr lang="en-US" sz="1600" b="1" dirty="0" err="1" smtClean="0">
                <a:solidFill>
                  <a:srgbClr val="FF0000"/>
                </a:solidFill>
              </a:rPr>
              <a:t>Ca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Gluconate</a:t>
            </a:r>
            <a:r>
              <a:rPr lang="en-US" sz="1600" b="1" dirty="0" smtClean="0">
                <a:solidFill>
                  <a:srgbClr val="FF0000"/>
                </a:solidFill>
              </a:rPr>
              <a:t>   …    90 mg  elemental </a:t>
            </a:r>
            <a:r>
              <a:rPr lang="en-US" sz="1600" b="1" dirty="0" err="1" smtClean="0">
                <a:solidFill>
                  <a:srgbClr val="FF0000"/>
                </a:solidFill>
              </a:rPr>
              <a:t>Ca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400" dirty="0" smtClean="0"/>
              <a:t>(preferred by peripherally)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12081" y="762000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range: 8.5- 10.5 mg/</a:t>
            </a:r>
            <a:r>
              <a:rPr lang="en-US" b="1" dirty="0" err="1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528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NOT </a:t>
            </a:r>
            <a:r>
              <a:rPr lang="en-US" b="1" dirty="0">
                <a:solidFill>
                  <a:srgbClr val="FF0000"/>
                </a:solidFill>
              </a:rPr>
              <a:t>infuse </a:t>
            </a:r>
            <a:r>
              <a:rPr lang="en-US" dirty="0" smtClean="0"/>
              <a:t>Calcium at a rate  &gt; </a:t>
            </a:r>
            <a:r>
              <a:rPr lang="en-US" b="1" dirty="0" smtClean="0">
                <a:solidFill>
                  <a:srgbClr val="FF0000"/>
                </a:solidFill>
              </a:rPr>
              <a:t>60 mg of elemental </a:t>
            </a:r>
            <a:r>
              <a:rPr lang="en-US" b="1" dirty="0" err="1" smtClean="0">
                <a:solidFill>
                  <a:srgbClr val="FF0000"/>
                </a:solidFill>
              </a:rPr>
              <a:t>Ca</a:t>
            </a:r>
            <a:r>
              <a:rPr lang="en-US" b="1" dirty="0" smtClean="0">
                <a:solidFill>
                  <a:srgbClr val="FF0000"/>
                </a:solidFill>
              </a:rPr>
              <a:t>/ min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NOT admin </a:t>
            </a:r>
            <a:r>
              <a:rPr lang="en-US" dirty="0"/>
              <a:t>with</a:t>
            </a:r>
            <a:r>
              <a:rPr lang="en-US" b="1" dirty="0" smtClean="0">
                <a:solidFill>
                  <a:srgbClr val="FF0000"/>
                </a:solidFill>
              </a:rPr>
              <a:t> BICARBONATE or PHOSPHORUS  </a:t>
            </a:r>
            <a:r>
              <a:rPr lang="en-US" sz="1400" dirty="0"/>
              <a:t>(to avoid precipitation)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276600"/>
            <a:ext cx="701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4572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Monitor every 4 – 6hrs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43100" y="5029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Normal Range of Serum Phosphorus:  2.5 – 4.5 mg/</a:t>
            </a:r>
            <a:r>
              <a:rPr lang="en-US" b="1" dirty="0" err="1" smtClean="0"/>
              <a:t>dL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66900" y="5486400"/>
            <a:ext cx="636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Delay </a:t>
            </a:r>
            <a:r>
              <a:rPr lang="en-US" sz="1600" dirty="0" err="1" smtClean="0"/>
              <a:t>Ca</a:t>
            </a:r>
            <a:r>
              <a:rPr lang="en-US" sz="1600" dirty="0" smtClean="0"/>
              <a:t> supplement until serum Phosphate  </a:t>
            </a:r>
            <a:r>
              <a:rPr lang="en-US" sz="1600" b="1" dirty="0" smtClean="0">
                <a:solidFill>
                  <a:srgbClr val="FF0000"/>
                </a:solidFill>
              </a:rPr>
              <a:t>&lt; 6 mg/</a:t>
            </a:r>
            <a:r>
              <a:rPr lang="en-US" sz="1600" b="1" dirty="0" err="1" smtClean="0">
                <a:solidFill>
                  <a:srgbClr val="FF0000"/>
                </a:solidFill>
              </a:rPr>
              <a:t>dL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200" dirty="0" smtClean="0"/>
              <a:t>(to avoid precipitation)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15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46088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HyperCalcemia</a:t>
            </a:r>
            <a:r>
              <a:rPr lang="en-US" sz="3600" b="1" dirty="0" smtClean="0"/>
              <a:t> …  &gt; 10.5 mg/</a:t>
            </a:r>
            <a:r>
              <a:rPr lang="en-US" sz="3600" b="1" dirty="0" err="1" smtClean="0"/>
              <a:t>dL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124200" y="3440668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range: 8.5- 10.5 mg/</a:t>
            </a:r>
            <a:r>
              <a:rPr lang="en-US" b="1" dirty="0" err="1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4481" y="381000"/>
            <a:ext cx="2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 of </a:t>
            </a:r>
            <a:r>
              <a:rPr lang="en-US" b="1" dirty="0" err="1" smtClean="0"/>
              <a:t>HyperCalcemia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27338" y="914400"/>
            <a:ext cx="3802062" cy="2460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Cancer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Hyperparathyroidism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Drugs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Lithium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Thiazide</a:t>
            </a:r>
          </a:p>
          <a:p>
            <a:pPr marL="0" lvl="1"/>
            <a:endParaRPr lang="en-US" sz="1400" dirty="0">
              <a:solidFill>
                <a:schemeClr val="tx1"/>
              </a:solidFill>
            </a:endParaRP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Mechanisms: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↑ bone </a:t>
            </a:r>
            <a:r>
              <a:rPr lang="en-US" sz="1400" dirty="0" err="1" smtClean="0">
                <a:solidFill>
                  <a:schemeClr val="tx1"/>
                </a:solidFill>
              </a:rPr>
              <a:t>resorption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↑ GI absorption</a:t>
            </a:r>
          </a:p>
          <a:p>
            <a:pPr marL="0" lvl="1"/>
            <a:r>
              <a:rPr lang="en-US" sz="1400" dirty="0" smtClean="0">
                <a:solidFill>
                  <a:schemeClr val="tx1"/>
                </a:solidFill>
              </a:rPr>
              <a:t>↓renal excretion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338" y="3886200"/>
            <a:ext cx="24304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Manifestations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12081" y="4126468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range: 8.5- 10.5 mg/</a:t>
            </a:r>
            <a:r>
              <a:rPr lang="en-US" b="1" dirty="0" err="1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5105400"/>
            <a:ext cx="746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4736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13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47426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15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98776" y="45720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0200" y="45720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53340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Asymptomatic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1" y="51816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Acute</a:t>
            </a:r>
            <a:r>
              <a:rPr lang="en-US" sz="1400" dirty="0" smtClean="0"/>
              <a:t>:  </a:t>
            </a:r>
            <a:r>
              <a:rPr lang="en-US" sz="1200" dirty="0" smtClean="0"/>
              <a:t>anorexia, N/V, polyuria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Chronic</a:t>
            </a:r>
            <a:r>
              <a:rPr lang="en-US" sz="1400" dirty="0" smtClean="0"/>
              <a:t>: </a:t>
            </a:r>
            <a:r>
              <a:rPr lang="en-US" sz="1200" dirty="0" smtClean="0"/>
              <a:t>calcification (nephrolithiasis, </a:t>
            </a:r>
            <a:r>
              <a:rPr lang="en-US" sz="1200" dirty="0" err="1" smtClean="0"/>
              <a:t>artherosclerotic</a:t>
            </a:r>
            <a:r>
              <a:rPr lang="en-US" sz="1200" dirty="0" smtClean="0"/>
              <a:t> lesions)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5230743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Hypercalcemic</a:t>
            </a:r>
            <a:r>
              <a:rPr lang="en-US" sz="1400" dirty="0" smtClean="0"/>
              <a:t> crisis: </a:t>
            </a:r>
            <a:r>
              <a:rPr lang="en-US" sz="1200" dirty="0" smtClean="0"/>
              <a:t>renal failure, ventricular arrhythmias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Potassium Homeostasis  &amp; Transport across  cell membrane</a:t>
            </a:r>
            <a:endParaRPr lang="en-US" b="1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897563" y="2659062"/>
            <a:ext cx="893763" cy="966788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>
            <a:off x="5838826" y="2628900"/>
            <a:ext cx="11699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926138" y="3676650"/>
            <a:ext cx="1039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Can 11"/>
          <p:cNvSpPr>
            <a:spLocks noChangeArrowheads="1"/>
          </p:cNvSpPr>
          <p:nvPr/>
        </p:nvSpPr>
        <p:spPr bwMode="auto">
          <a:xfrm rot="17692492">
            <a:off x="2172495" y="2113756"/>
            <a:ext cx="474662" cy="723900"/>
          </a:xfrm>
          <a:prstGeom prst="can">
            <a:avLst>
              <a:gd name="adj" fmla="val 25002"/>
            </a:avLst>
          </a:prstGeom>
          <a:solidFill>
            <a:srgbClr val="00800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Can 12"/>
          <p:cNvSpPr>
            <a:spLocks noChangeArrowheads="1"/>
          </p:cNvSpPr>
          <p:nvPr/>
        </p:nvSpPr>
        <p:spPr bwMode="auto">
          <a:xfrm rot="15263010">
            <a:off x="2147888" y="3263900"/>
            <a:ext cx="498475" cy="723900"/>
          </a:xfrm>
          <a:prstGeom prst="can">
            <a:avLst>
              <a:gd name="adj" fmla="val 24997"/>
            </a:avLst>
          </a:prstGeom>
          <a:solidFill>
            <a:srgbClr val="0000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8107" y="2911725"/>
            <a:ext cx="83343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K+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1625601" y="3476625"/>
            <a:ext cx="1187450" cy="365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1741488" y="2211387"/>
            <a:ext cx="1231901" cy="55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973389" y="3852446"/>
            <a:ext cx="289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Arial" pitchFamily="34" charset="0"/>
                <a:cs typeface="Arial" pitchFamily="34" charset="0"/>
              </a:rPr>
              <a:t>Intracellular K+=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150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mEq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L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981624" y="5105400"/>
            <a:ext cx="40953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Extracellular Serum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K+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3.5- 5.0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mEq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/L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7008813" y="3486150"/>
            <a:ext cx="106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3 Na+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219701" y="2398712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2 K+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5526" y="1835150"/>
            <a:ext cx="812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Na+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3626" y="3719512"/>
            <a:ext cx="9715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K+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351088" y="1514475"/>
            <a:ext cx="3892550" cy="3375025"/>
          </a:xfrm>
          <a:prstGeom prst="ellipse">
            <a:avLst/>
          </a:prstGeom>
          <a:noFill/>
          <a:ln w="57150">
            <a:solidFill>
              <a:srgbClr val="8064A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8107" y="2168715"/>
            <a:ext cx="793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Cell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2659062"/>
            <a:ext cx="1533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Facilitated diffusion thru channel protein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1" y="1828800"/>
            <a:ext cx="178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Active transport:</a:t>
            </a:r>
          </a:p>
          <a:p>
            <a:r>
              <a:rPr lang="en-US" sz="1400" dirty="0" smtClean="0"/>
              <a:t>N+/K+  ATPase pump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4724400"/>
            <a:ext cx="18597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Hormones: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Insulin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Glucagon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Catecholamine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Aldosterone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6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381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 of </a:t>
            </a:r>
            <a:r>
              <a:rPr lang="en-US" b="1" dirty="0" err="1" smtClean="0"/>
              <a:t>HyperCalcemia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983481" y="798576"/>
            <a:ext cx="311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Normal range: 8.5- 10.5 mg/</a:t>
            </a:r>
            <a:r>
              <a:rPr lang="en-US" b="1" dirty="0" err="1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90600" y="1828800"/>
            <a:ext cx="746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4688" y="1459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9600" y="14660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15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828800" y="1295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1295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905000"/>
            <a:ext cx="129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Asymptomatic</a:t>
            </a:r>
          </a:p>
          <a:p>
            <a:pPr algn="ctr"/>
            <a:r>
              <a:rPr lang="en-US" sz="1200" dirty="0" smtClean="0"/>
              <a:t>Observe &amp; correct reversible causes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1905000"/>
            <a:ext cx="2667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Asymptomatic/Symptomatic non-life threatening</a:t>
            </a:r>
            <a:r>
              <a:rPr lang="en-US" sz="14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Saline rehydration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Loop diuretic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Calcitonin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Glucocorticoid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IV </a:t>
            </a:r>
            <a:r>
              <a:rPr lang="en-US" sz="1200" dirty="0" err="1"/>
              <a:t>bisphophonate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Mithamycin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067300" y="1954143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Symptomatic/ life-threatening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2286000"/>
            <a:ext cx="1828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Functioning Kidneys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Saline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Loop diuretic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Calcitonin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Glucocorticoids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Gallium nitrate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3886200"/>
            <a:ext cx="236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Severe Renal Insufficiency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Calcitonin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Glucocorticoids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49530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Arial" pitchFamily="34" charset="0"/>
              </a:rPr>
              <a:t>Life- threatening</a:t>
            </a:r>
            <a:r>
              <a:rPr lang="en-US" sz="1200" dirty="0">
                <a:latin typeface="Arial" pitchFamily="34" charset="0"/>
              </a:rPr>
              <a:t>: EKG changes, </a:t>
            </a:r>
            <a:r>
              <a:rPr lang="en-US" sz="1200" dirty="0" err="1">
                <a:latin typeface="Arial" pitchFamily="34" charset="0"/>
              </a:rPr>
              <a:t>tetany</a:t>
            </a:r>
            <a:r>
              <a:rPr lang="en-US" sz="1200" dirty="0">
                <a:latin typeface="Arial" pitchFamily="34" charset="0"/>
              </a:rPr>
              <a:t>, or pancreatitis</a:t>
            </a:r>
            <a:endParaRPr lang="en-US" sz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Warnings with Drugs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30392"/>
              </p:ext>
            </p:extLst>
          </p:nvPr>
        </p:nvGraphicFramePr>
        <p:xfrm>
          <a:off x="533400" y="1113160"/>
          <a:ext cx="8153400" cy="3992240"/>
        </p:xfrm>
        <a:graphic>
          <a:graphicData uri="http://schemas.openxmlformats.org/drawingml/2006/table">
            <a:tbl>
              <a:tblPr/>
              <a:tblGrid>
                <a:gridCol w="1392238"/>
                <a:gridCol w="1198562"/>
                <a:gridCol w="1371600"/>
                <a:gridCol w="1066800"/>
                <a:gridCol w="1524000"/>
                <a:gridCol w="1600200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Drug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MOA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Dose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Onset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Adverse effects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Warnings/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Precautions/ Comments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IV Fluids (Saline)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↑ urine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excretion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200-300 ml/hour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24-48 hours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Fluid overload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Severe renal failure, CHF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Diuretics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(Loop) Furosemide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↑ urine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excretion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40-80 mg IV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Worsening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hyperCa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++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Dehydrated patients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08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Calcitonin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Inhibits bone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resorption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calciuresis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SC/IM 4units/kg Q12 hour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IV: 10 units/hour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1-2 hours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Flushing, n/v, allergic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rxn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tachyphylaxis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Allergy (most formulations are made from salmon)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731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Gluco-corticoids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↓GI absorb,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40- 60mg prednisone equivalent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~5 days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Osteoporosis, DM, infection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Infection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Gallium nitrate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Inhibits bone resorption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200 mg/m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 5 days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12 hours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Nephrotoxic,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N/V/D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*high toxicity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Renal insufficiency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42419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Potassium Homeostasis</a:t>
            </a:r>
            <a:endParaRPr lang="en-US" b="1" dirty="0"/>
          </a:p>
        </p:txBody>
      </p:sp>
      <p:pic>
        <p:nvPicPr>
          <p:cNvPr id="1026" name="Picture 2" descr="http://cdn.scoobysworkshop.com/wp-content/uploads/2011/07/gain-mus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0901"/>
            <a:ext cx="76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0758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70% intracellular K+</a:t>
            </a:r>
          </a:p>
          <a:p>
            <a:r>
              <a:rPr lang="en-US" sz="1200" dirty="0"/>
              <a:t>30% in </a:t>
            </a:r>
            <a:r>
              <a:rPr lang="en-US" sz="1200" dirty="0" smtClean="0"/>
              <a:t>liver/RBC</a:t>
            </a:r>
            <a:endParaRPr lang="en-US" sz="1200" dirty="0"/>
          </a:p>
        </p:txBody>
      </p:sp>
      <p:pic>
        <p:nvPicPr>
          <p:cNvPr id="1028" name="Picture 4" descr="http://umm.edu/~/media/UMM/Images/Centers%20and%20Services/Transplant%20Center/kidney.ash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823263"/>
            <a:ext cx="8062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14600" y="2335231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3061847"/>
            <a:ext cx="0" cy="704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2800" y="3837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 Elimination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2390001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Physiological Functions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Glycogen synthesis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Cullular</a:t>
            </a:r>
            <a:r>
              <a:rPr lang="en-US" sz="1200" dirty="0" smtClean="0"/>
              <a:t> metabolism &amp; growth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Action potential across cell membrane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Effects neuromuscular activity (cardiac conduction)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2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7383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Hypokalemia   …   &lt; 3.5 </a:t>
            </a:r>
            <a:r>
              <a:rPr lang="en-US" sz="3600" b="1" dirty="0" err="1" smtClean="0"/>
              <a:t>mEq</a:t>
            </a:r>
            <a:r>
              <a:rPr lang="en-US" sz="3600" b="1" dirty="0" smtClean="0"/>
              <a:t>/L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447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38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Causes of Hypokalemia</a:t>
            </a:r>
            <a:endParaRPr lang="en-US" b="1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53197" y="3267842"/>
            <a:ext cx="350838" cy="312738"/>
          </a:xfrm>
          <a:prstGeom prst="ellipse">
            <a:avLst/>
          </a:prstGeom>
          <a:solidFill>
            <a:srgbClr val="9BBB5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4519043" y="3267842"/>
            <a:ext cx="79057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575397" y="3608526"/>
            <a:ext cx="73421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233416" y="3446621"/>
            <a:ext cx="687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200" dirty="0">
                <a:latin typeface="Arial" pitchFamily="34" charset="0"/>
                <a:cs typeface="Arial" pitchFamily="34" charset="0"/>
              </a:rPr>
              <a:t>3 Na+</a:t>
            </a: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014216" y="3129342"/>
            <a:ext cx="6476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200" dirty="0">
                <a:latin typeface="Arial" pitchFamily="34" charset="0"/>
                <a:cs typeface="Arial" pitchFamily="34" charset="0"/>
              </a:rPr>
              <a:t>2 K+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757741" y="2904931"/>
            <a:ext cx="1170875" cy="1071159"/>
          </a:xfrm>
          <a:prstGeom prst="ellipse">
            <a:avLst/>
          </a:prstGeom>
          <a:noFill/>
          <a:ln w="57150">
            <a:solidFill>
              <a:srgbClr val="8064A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3285711"/>
            <a:ext cx="142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Mg depletion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Can 27"/>
          <p:cNvSpPr>
            <a:spLocks noChangeArrowheads="1"/>
          </p:cNvSpPr>
          <p:nvPr/>
        </p:nvSpPr>
        <p:spPr bwMode="auto">
          <a:xfrm rot="15263010">
            <a:off x="3698665" y="3501120"/>
            <a:ext cx="198769" cy="221238"/>
          </a:xfrm>
          <a:prstGeom prst="can">
            <a:avLst>
              <a:gd name="adj" fmla="val 24997"/>
            </a:avLst>
          </a:prstGeom>
          <a:solidFill>
            <a:srgbClr val="0000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9" name="Straight Arrow Connector 28"/>
          <p:cNvCxnSpPr>
            <a:cxnSpLocks noChangeShapeType="1"/>
            <a:endCxn id="30" idx="3"/>
          </p:cNvCxnSpPr>
          <p:nvPr/>
        </p:nvCxnSpPr>
        <p:spPr bwMode="auto">
          <a:xfrm flipH="1">
            <a:off x="3290321" y="3520457"/>
            <a:ext cx="715958" cy="28085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871216" y="3647420"/>
            <a:ext cx="41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ea typeface="ＭＳ Ｐゴシック" charset="0"/>
                <a:cs typeface="ＭＳ Ｐゴシック" charset="0"/>
              </a:rPr>
              <a:t>K+</a:t>
            </a:r>
          </a:p>
        </p:txBody>
      </p:sp>
      <p:pic>
        <p:nvPicPr>
          <p:cNvPr id="34" name="Picture 4" descr="http://umm.edu/~/media/UMM/Images/Centers%20and%20Services/Transplant%20Center/kidney.as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32" y="3362533"/>
            <a:ext cx="8062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80616" y="476261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Renal wasting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84485" y="2177534"/>
            <a:ext cx="272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Excess of drugs</a:t>
            </a:r>
            <a:r>
              <a:rPr lang="en-US" sz="1200" dirty="0" smtClean="0"/>
              <a:t>: mineralocorticoid (aldosterone), diuretics (thiazide, loop), high dose of PCN, </a:t>
            </a:r>
            <a:r>
              <a:rPr lang="en-US" sz="1200" dirty="0" err="1" smtClean="0"/>
              <a:t>Cisplatin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438400" y="5410200"/>
            <a:ext cx="19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Metabolic alkalosis</a:t>
            </a:r>
          </a:p>
          <a:p>
            <a:pPr algn="ctr"/>
            <a:r>
              <a:rPr lang="en-US" sz="1200" dirty="0" smtClean="0"/>
              <a:t>Lack of H+ in ECF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414016" y="2946373"/>
            <a:ext cx="1" cy="3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14016" y="4468952"/>
            <a:ext cx="1" cy="32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9579" y="4406443"/>
            <a:ext cx="41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  <a:ea typeface="ＭＳ Ｐゴシック" charset="0"/>
                <a:cs typeface="ＭＳ Ｐゴシック" charset="0"/>
              </a:rPr>
              <a:t>K+</a:t>
            </a:r>
          </a:p>
        </p:txBody>
      </p:sp>
      <p:sp>
        <p:nvSpPr>
          <p:cNvPr id="43" name="Can 42"/>
          <p:cNvSpPr>
            <a:spLocks noChangeArrowheads="1"/>
          </p:cNvSpPr>
          <p:nvPr/>
        </p:nvSpPr>
        <p:spPr bwMode="auto">
          <a:xfrm rot="10800000" flipV="1">
            <a:off x="4343178" y="3809712"/>
            <a:ext cx="167782" cy="290969"/>
          </a:xfrm>
          <a:prstGeom prst="can">
            <a:avLst>
              <a:gd name="adj" fmla="val 24997"/>
            </a:avLst>
          </a:prstGeom>
          <a:solidFill>
            <a:srgbClr val="0000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4434840" y="3688944"/>
            <a:ext cx="0" cy="6975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648200" y="5410200"/>
            <a:ext cx="145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GI Losses</a:t>
            </a:r>
          </a:p>
          <a:p>
            <a:pPr algn="ctr"/>
            <a:r>
              <a:rPr lang="en-US" sz="1200" dirty="0" err="1" smtClean="0"/>
              <a:t>Vomitting</a:t>
            </a:r>
            <a:r>
              <a:rPr lang="en-US" sz="1200" dirty="0" smtClean="0"/>
              <a:t>/diarrhea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34840" y="4790420"/>
            <a:ext cx="507666" cy="5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34840" y="4790420"/>
            <a:ext cx="1965960" cy="5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1508" y="1709493"/>
            <a:ext cx="2326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Inadequate intake of K+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6164428" y="1982027"/>
            <a:ext cx="141573" cy="60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n 55"/>
          <p:cNvSpPr>
            <a:spLocks noChangeArrowheads="1"/>
          </p:cNvSpPr>
          <p:nvPr/>
        </p:nvSpPr>
        <p:spPr bwMode="auto">
          <a:xfrm rot="10800000" flipV="1">
            <a:off x="4251818" y="2689662"/>
            <a:ext cx="167782" cy="290969"/>
          </a:xfrm>
          <a:prstGeom prst="can">
            <a:avLst>
              <a:gd name="adj" fmla="val 24997"/>
            </a:avLst>
          </a:prstGeom>
          <a:solidFill>
            <a:srgbClr val="0000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>
            <a:off x="4343480" y="1709493"/>
            <a:ext cx="0" cy="145282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29415" y="1143000"/>
            <a:ext cx="165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Intracellular shift </a:t>
            </a:r>
            <a:r>
              <a:rPr lang="en-US" sz="1200" dirty="0" smtClean="0"/>
              <a:t>with insulin, B-agonists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0800" y="5301734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↑ fecal elimination </a:t>
            </a:r>
            <a:r>
              <a:rPr lang="en-US" sz="1200" dirty="0" smtClean="0"/>
              <a:t>by drug (SPS </a:t>
            </a:r>
            <a:r>
              <a:rPr lang="en-US" sz="1200" dirty="0" err="1" smtClean="0"/>
              <a:t>cation</a:t>
            </a:r>
            <a:r>
              <a:rPr lang="en-US" sz="1200" dirty="0" smtClean="0"/>
              <a:t> exchange resin), sorbitol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529415" y="4792718"/>
            <a:ext cx="939716" cy="5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6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4688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Manifestations of </a:t>
            </a:r>
            <a:r>
              <a:rPr lang="en-US" b="1" dirty="0" err="1" smtClean="0"/>
              <a:t>HypoKalemia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Mild-Moderate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K+ (2.5 – 3.5 </a:t>
            </a:r>
            <a:r>
              <a:rPr lang="en-US" dirty="0" err="1" smtClean="0"/>
              <a:t>mEq</a:t>
            </a:r>
            <a:r>
              <a:rPr lang="en-US" dirty="0" smtClean="0"/>
              <a:t>/L)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N/V, fatigue, myalgia, cramps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/>
              <a:t>Severe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K+ &lt; 2.5 </a:t>
            </a:r>
            <a:r>
              <a:rPr lang="en-US" dirty="0" err="1" smtClean="0"/>
              <a:t>mEq</a:t>
            </a:r>
            <a:r>
              <a:rPr lang="en-US" dirty="0" smtClean="0"/>
              <a:t>/L       or     SYMPTOMATIC </a:t>
            </a:r>
            <a:r>
              <a:rPr lang="en-US" dirty="0" err="1" smtClean="0"/>
              <a:t>hypoK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Cardiac </a:t>
            </a:r>
            <a:r>
              <a:rPr lang="en-US" dirty="0" err="1" smtClean="0"/>
              <a:t>arrythmias</a:t>
            </a:r>
            <a:r>
              <a:rPr lang="en-US" dirty="0" smtClean="0"/>
              <a:t>, respiratory dysfunction, muscle necrosis, paralysis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9500" y="2286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Tx</a:t>
            </a:r>
            <a:r>
              <a:rPr lang="en-US" b="1" dirty="0" smtClean="0"/>
              <a:t> of  Hypokalemia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702677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Normal range of Serum K+  =  3.5 – 5.0 </a:t>
            </a:r>
            <a:r>
              <a:rPr lang="en-US" sz="1600" b="1" dirty="0" err="1" smtClean="0"/>
              <a:t>mEq</a:t>
            </a:r>
            <a:r>
              <a:rPr lang="en-US" sz="1600" b="1" dirty="0" smtClean="0"/>
              <a:t>/L</a:t>
            </a:r>
            <a:endParaRPr lang="en-US" sz="16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9600" y="1676400"/>
            <a:ext cx="784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1200" y="1337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3.5 </a:t>
            </a:r>
            <a:r>
              <a:rPr lang="en-US" sz="1600" b="1" dirty="0" err="1" smtClean="0"/>
              <a:t>mEq</a:t>
            </a:r>
            <a:r>
              <a:rPr lang="en-US" sz="1600" b="1" dirty="0" smtClean="0"/>
              <a:t>/L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132290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3.9 </a:t>
            </a:r>
            <a:r>
              <a:rPr lang="en-US" sz="1600" b="1" dirty="0" err="1" smtClean="0"/>
              <a:t>mEq</a:t>
            </a:r>
            <a:r>
              <a:rPr lang="en-US" sz="1600" b="1" dirty="0" smtClean="0"/>
              <a:t>/L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57400" y="134401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2.5 </a:t>
            </a:r>
            <a:r>
              <a:rPr lang="en-US" sz="1600" b="1" dirty="0" err="1" smtClean="0">
                <a:solidFill>
                  <a:srgbClr val="FF0000"/>
                </a:solidFill>
              </a:rPr>
              <a:t>mEq</a:t>
            </a:r>
            <a:r>
              <a:rPr lang="en-US" sz="1600" b="1" dirty="0" smtClean="0">
                <a:solidFill>
                  <a:srgbClr val="FF0000"/>
                </a:solidFill>
              </a:rPr>
              <a:t>/L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2400" y="133651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3.0 </a:t>
            </a:r>
            <a:r>
              <a:rPr lang="en-US" sz="1600" b="1" dirty="0" err="1" smtClean="0">
                <a:solidFill>
                  <a:srgbClr val="FF0000"/>
                </a:solidFill>
              </a:rPr>
              <a:t>mEq</a:t>
            </a:r>
            <a:r>
              <a:rPr lang="en-US" sz="1600" b="1" dirty="0" smtClean="0">
                <a:solidFill>
                  <a:srgbClr val="FF0000"/>
                </a:solidFill>
              </a:rPr>
              <a:t>/L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35836" y="3124200"/>
            <a:ext cx="100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40 </a:t>
            </a:r>
            <a:r>
              <a:rPr lang="en-US" sz="1200" dirty="0" err="1" smtClean="0"/>
              <a:t>mEq</a:t>
            </a:r>
            <a:r>
              <a:rPr lang="en-US" sz="1200" dirty="0" smtClean="0"/>
              <a:t>/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4500" y="3852446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~10 </a:t>
            </a:r>
            <a:r>
              <a:rPr lang="en-US" sz="1600" b="1" dirty="0" err="1" smtClean="0"/>
              <a:t>mEq</a:t>
            </a:r>
            <a:r>
              <a:rPr lang="en-US" sz="1600" b="1" dirty="0" smtClean="0"/>
              <a:t>/L of K+   ….   ↑ serum [K+] by 0.1 </a:t>
            </a:r>
            <a:r>
              <a:rPr lang="en-US" sz="1600" b="1" dirty="0" err="1" smtClean="0"/>
              <a:t>mEq</a:t>
            </a:r>
            <a:r>
              <a:rPr lang="en-US" sz="1600" b="1" dirty="0" smtClean="0"/>
              <a:t>/L  (</a:t>
            </a:r>
            <a:r>
              <a:rPr lang="en-US" sz="1600" b="1" dirty="0" smtClean="0">
                <a:solidFill>
                  <a:srgbClr val="FF0000"/>
                </a:solidFill>
              </a:rPr>
              <a:t>1% of the dose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05100" y="4309646"/>
            <a:ext cx="339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↓ Dose in renal insufficiency by 50%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76500" y="480060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Check K+ level q 1-4 </a:t>
            </a:r>
            <a:r>
              <a:rPr lang="en-US" sz="1600" b="1" dirty="0" err="1" smtClean="0"/>
              <a:t>hrs</a:t>
            </a:r>
            <a:endParaRPr lang="en-US" sz="1600" b="1" dirty="0" smtClean="0"/>
          </a:p>
          <a:p>
            <a:pPr algn="ctr"/>
            <a:r>
              <a:rPr lang="en-US" sz="1200" dirty="0" smtClean="0"/>
              <a:t>Check </a:t>
            </a:r>
            <a:r>
              <a:rPr lang="en-US" sz="1200" dirty="0" err="1" smtClean="0"/>
              <a:t>hypoMg</a:t>
            </a:r>
            <a:r>
              <a:rPr lang="en-US" sz="1200" dirty="0" smtClean="0"/>
              <a:t> (&lt;1.7 mg/</a:t>
            </a:r>
            <a:r>
              <a:rPr lang="en-US" sz="1200" dirty="0" err="1" smtClean="0"/>
              <a:t>dL</a:t>
            </a:r>
            <a:r>
              <a:rPr lang="en-US" sz="1200" dirty="0" smtClean="0"/>
              <a:t>) to prevent refractory </a:t>
            </a:r>
            <a:r>
              <a:rPr lang="en-US" sz="1200" dirty="0" err="1" smtClean="0"/>
              <a:t>hypoK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3450" y="1682573"/>
            <a:ext cx="135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 or IV</a:t>
            </a:r>
          </a:p>
          <a:p>
            <a:pPr algn="ctr"/>
            <a:r>
              <a:rPr lang="en-US" sz="1200" dirty="0"/>
              <a:t>Supplementation for </a:t>
            </a:r>
            <a:r>
              <a:rPr lang="en-US" sz="1200" dirty="0" err="1"/>
              <a:t>pts</a:t>
            </a:r>
            <a:r>
              <a:rPr lang="en-US" sz="1200" dirty="0"/>
              <a:t> with CV </a:t>
            </a:r>
            <a:r>
              <a:rPr lang="en-US" sz="1200" dirty="0" smtClean="0"/>
              <a:t>disorder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295400" y="168257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IV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00400" y="168257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 or IV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553200" y="1694688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</a:t>
            </a:r>
          </a:p>
          <a:p>
            <a:pPr algn="ctr"/>
            <a:r>
              <a:rPr lang="en-US" sz="1200" dirty="0" smtClean="0"/>
              <a:t>Supplementation for </a:t>
            </a:r>
            <a:r>
              <a:rPr lang="en-US" sz="1200" dirty="0" err="1" smtClean="0"/>
              <a:t>pts</a:t>
            </a:r>
            <a:r>
              <a:rPr lang="en-US" sz="1200" dirty="0" smtClean="0"/>
              <a:t> with CV disorder</a:t>
            </a:r>
            <a:endParaRPr lang="en-US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295400" y="1981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0934" y="2057399"/>
            <a:ext cx="143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EKG monitor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6568" y="2057400"/>
            <a:ext cx="101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EKG monitor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04800" y="2448580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</a:rPr>
              <a:t>Std</a:t>
            </a:r>
            <a:r>
              <a:rPr lang="en-US" sz="1400" b="1" dirty="0" smtClean="0">
                <a:solidFill>
                  <a:srgbClr val="FF0000"/>
                </a:solidFill>
              </a:rPr>
              <a:t> Dilution</a:t>
            </a:r>
          </a:p>
          <a:p>
            <a:pPr algn="ctr"/>
            <a:r>
              <a:rPr lang="en-US" sz="1200" dirty="0" smtClean="0"/>
              <a:t>(in NS or D5W)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069336" y="3124200"/>
            <a:ext cx="10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10 </a:t>
            </a:r>
            <a:r>
              <a:rPr lang="en-US" sz="1200" dirty="0" err="1" smtClean="0"/>
              <a:t>mEq</a:t>
            </a:r>
            <a:r>
              <a:rPr lang="en-US" sz="1200" dirty="0" smtClean="0"/>
              <a:t>/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48834" y="2682847"/>
            <a:ext cx="2623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 is preferred – IV ONLY when: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Severe </a:t>
            </a:r>
            <a:r>
              <a:rPr lang="en-US" sz="1200" dirty="0" err="1" smtClean="0"/>
              <a:t>hypoK</a:t>
            </a:r>
            <a:r>
              <a:rPr lang="en-US" sz="1200" dirty="0" smtClean="0"/>
              <a:t>+ (K &lt; 2.5 </a:t>
            </a:r>
            <a:r>
              <a:rPr lang="en-US" sz="1200" dirty="0" err="1" smtClean="0"/>
              <a:t>mEq</a:t>
            </a:r>
            <a:r>
              <a:rPr lang="en-US" sz="1200" dirty="0" smtClean="0"/>
              <a:t>/L)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SYMPTOMATIC  </a:t>
            </a:r>
            <a:r>
              <a:rPr lang="en-US" sz="1200" dirty="0" err="1" smtClean="0"/>
              <a:t>hypoK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Lack of enteral route (NPO)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3833574"/>
            <a:ext cx="92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Dosing: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2134" y="5715000"/>
            <a:ext cx="681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EKG changes  </a:t>
            </a:r>
            <a:r>
              <a:rPr lang="en-US" dirty="0" smtClean="0"/>
              <a:t>- </a:t>
            </a:r>
            <a:r>
              <a:rPr lang="en-US" sz="1200" dirty="0" smtClean="0"/>
              <a:t>most serious complication associated with </a:t>
            </a:r>
            <a:r>
              <a:rPr lang="en-US" sz="1200" dirty="0" err="1" smtClean="0"/>
              <a:t>hypoK</a:t>
            </a:r>
            <a:r>
              <a:rPr lang="en-US" sz="1200" dirty="0" smtClean="0"/>
              <a:t> is cardiac </a:t>
            </a:r>
            <a:r>
              <a:rPr lang="en-US" sz="1200" dirty="0" err="1" smtClean="0"/>
              <a:t>arrythmias</a:t>
            </a:r>
            <a:r>
              <a:rPr lang="en-US" sz="1200" dirty="0" smtClean="0"/>
              <a:t> and sudden death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K+ = 1.0 </a:t>
            </a:r>
            <a:r>
              <a:rPr lang="en-US" sz="1400" dirty="0" err="1" smtClean="0">
                <a:solidFill>
                  <a:srgbClr val="FF0000"/>
                </a:solidFill>
              </a:rPr>
              <a:t>mEq</a:t>
            </a:r>
            <a:r>
              <a:rPr lang="en-US" sz="1400" dirty="0" smtClean="0">
                <a:solidFill>
                  <a:srgbClr val="FF0000"/>
                </a:solidFill>
              </a:rPr>
              <a:t>/L   </a:t>
            </a:r>
            <a:r>
              <a:rPr lang="en-US" dirty="0" smtClean="0"/>
              <a:t>…   </a:t>
            </a:r>
            <a:r>
              <a:rPr lang="en-US" sz="1200" dirty="0" smtClean="0"/>
              <a:t>T-wave almost non-existent, Severe U-wave elevation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3121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Infusion rate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1636" y="2542401"/>
            <a:ext cx="117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 </a:t>
            </a:r>
            <a:r>
              <a:rPr lang="en-US" sz="1200" dirty="0" err="1" smtClean="0"/>
              <a:t>mEq</a:t>
            </a:r>
            <a:r>
              <a:rPr lang="en-US" sz="1200" dirty="0" smtClean="0"/>
              <a:t>/500 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7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4688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K Replacement Protocol in </a:t>
            </a:r>
            <a:r>
              <a:rPr lang="en-US" b="1" dirty="0" err="1" smtClean="0"/>
              <a:t>HypoKalemia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2524780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218405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3.0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20310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3.2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18622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3.5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20310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3.9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214378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155174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Serum K+  </a:t>
            </a:r>
            <a:r>
              <a:rPr lang="en-US" dirty="0" err="1" smtClean="0">
                <a:solidFill>
                  <a:srgbClr val="FF0000"/>
                </a:solidFill>
              </a:rPr>
              <a:t>mEq</a:t>
            </a:r>
            <a:r>
              <a:rPr lang="en-US" dirty="0" smtClean="0">
                <a:solidFill>
                  <a:srgbClr val="FF0000"/>
                </a:solidFill>
              </a:rPr>
              <a:t>/L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900" y="4126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Dose  </a:t>
            </a:r>
            <a:r>
              <a:rPr lang="en-US" dirty="0" err="1" smtClean="0">
                <a:solidFill>
                  <a:srgbClr val="FF0000"/>
                </a:solidFill>
              </a:rPr>
              <a:t>mEq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KCl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100" y="267718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</a:t>
            </a:r>
          </a:p>
          <a:p>
            <a:pPr algn="ctr"/>
            <a:r>
              <a:rPr lang="en-US" sz="1400" dirty="0" smtClean="0"/>
              <a:t>Call physician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2693253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3950" y="2677180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3900" y="284124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352704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Aggressive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43100" y="344936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 x 2</a:t>
            </a:r>
          </a:p>
          <a:p>
            <a:pPr algn="ctr"/>
            <a:r>
              <a:rPr lang="en-US" sz="1400" dirty="0" smtClean="0"/>
              <a:t>Call physician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474303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 x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3950" y="3449360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3449360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3800" y="344048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2200" y="265961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3800" y="268884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none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0" y="214378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67400" y="2143780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86600" y="2184053"/>
            <a:ext cx="0" cy="183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62050" y="5181600"/>
            <a:ext cx="669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Non-emergent situations in </a:t>
            </a:r>
            <a:r>
              <a:rPr lang="en-US" dirty="0" err="1" smtClean="0"/>
              <a:t>pts</a:t>
            </a:r>
            <a:r>
              <a:rPr lang="en-US" dirty="0" smtClean="0"/>
              <a:t> with NO renal insufficient</a:t>
            </a:r>
          </a:p>
          <a:p>
            <a:pPr algn="ctr"/>
            <a:r>
              <a:rPr lang="en-US" b="1" dirty="0"/>
              <a:t>↓ Dose in renal insufficiency by 50</a:t>
            </a:r>
            <a:r>
              <a:rPr lang="en-US" b="1" dirty="0" smtClean="0"/>
              <a:t>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42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1910</Words>
  <Application>Microsoft Office PowerPoint</Application>
  <PresentationFormat>On-screen Show (4:3)</PresentationFormat>
  <Paragraphs>427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Ngoc</cp:lastModifiedBy>
  <cp:revision>232</cp:revision>
  <dcterms:created xsi:type="dcterms:W3CDTF">2006-08-16T00:00:00Z</dcterms:created>
  <dcterms:modified xsi:type="dcterms:W3CDTF">2014-02-05T18:30:14Z</dcterms:modified>
</cp:coreProperties>
</file>