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56" r:id="rId3"/>
    <p:sldId id="261" r:id="rId4"/>
    <p:sldId id="258" r:id="rId5"/>
    <p:sldId id="262" r:id="rId6"/>
    <p:sldId id="263" r:id="rId7"/>
    <p:sldId id="267" r:id="rId8"/>
    <p:sldId id="266" r:id="rId9"/>
    <p:sldId id="270" r:id="rId10"/>
    <p:sldId id="271" r:id="rId11"/>
    <p:sldId id="265" r:id="rId12"/>
    <p:sldId id="272" r:id="rId13"/>
    <p:sldId id="268" r:id="rId14"/>
    <p:sldId id="264" r:id="rId15"/>
    <p:sldId id="269" r:id="rId16"/>
    <p:sldId id="257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CE5056-D2E0-604C-A212-DFB8EAE7161F}">
          <p14:sldIdLst>
            <p14:sldId id="260"/>
            <p14:sldId id="256"/>
          </p14:sldIdLst>
        </p14:section>
        <p14:section name="Nutrition Assessment" id="{BE8FEBF5-D610-CC4C-BCAB-964D614EFCE3}">
          <p14:sldIdLst>
            <p14:sldId id="261"/>
            <p14:sldId id="258"/>
          </p14:sldIdLst>
        </p14:section>
        <p14:section name="Biochemical" id="{C9DF658B-089F-4D49-AF67-3438ACB80D5A}">
          <p14:sldIdLst>
            <p14:sldId id="262"/>
            <p14:sldId id="263"/>
          </p14:sldIdLst>
        </p14:section>
        <p14:section name="IV vs PO" id="{E18FD664-27BD-1547-BFAF-B2BAA2D2E6BE}">
          <p14:sldIdLst>
            <p14:sldId id="267"/>
            <p14:sldId id="266"/>
          </p14:sldIdLst>
        </p14:section>
        <p14:section name="IV" id="{16A2C4C9-B087-C74B-BAD1-B9260137919A}">
          <p14:sldIdLst>
            <p14:sldId id="270"/>
            <p14:sldId id="271"/>
          </p14:sldIdLst>
        </p14:section>
        <p14:section name="Calculation" id="{156ED558-BF26-D146-B423-D8E89C1BC2EE}">
          <p14:sldIdLst>
            <p14:sldId id="265"/>
            <p14:sldId id="272"/>
            <p14:sldId id="268"/>
            <p14:sldId id="264"/>
            <p14:sldId id="269"/>
            <p14:sldId id="257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21AB1-D1B3-134C-A720-CE9178C6295E}" type="datetimeFigureOut">
              <a:rPr lang="en-US" smtClean="0"/>
              <a:t>2/14/14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D1358-4BA0-8049-A22E-B59F9424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patient receives 1 ml of water for every calorie given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D1358-4BA0-8049-A22E-B59F942448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a typeface="+mn-ea"/>
              </a:rPr>
              <a:t>0.1 unit per gram of dextrose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D1358-4BA0-8049-A22E-B59F942448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 units/gram</a:t>
            </a:r>
            <a:r>
              <a:rPr lang="en-US" baseline="0" dirty="0" smtClean="0"/>
              <a:t> of dextrose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D1358-4BA0-8049-A22E-B59F942448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TG &lt; 400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D1358-4BA0-8049-A22E-B59F942448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2508-4A5B-F44F-8A44-856171ABB0C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Macro </a:t>
            </a:r>
            <a:r>
              <a:rPr lang="en-US" b="1" dirty="0" err="1" smtClean="0"/>
              <a:t>Vs</a:t>
            </a:r>
            <a:r>
              <a:rPr lang="en-US" b="1" dirty="0" smtClean="0"/>
              <a:t> Micro Nutrition</a:t>
            </a:r>
          </a:p>
          <a:p>
            <a:r>
              <a:rPr lang="en-US" dirty="0" smtClean="0"/>
              <a:t>Nutrition Assessment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Biochemical Assessment</a:t>
            </a:r>
          </a:p>
          <a:p>
            <a:pPr lvl="1"/>
            <a:r>
              <a:rPr lang="en-US" dirty="0" smtClean="0"/>
              <a:t>IV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PO</a:t>
            </a:r>
          </a:p>
          <a:p>
            <a:pPr lvl="1"/>
            <a:r>
              <a:rPr lang="en-US" dirty="0" smtClean="0"/>
              <a:t>IV Complications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Calculating Nutrition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1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93242"/>
              </p:ext>
            </p:extLst>
          </p:nvPr>
        </p:nvGraphicFramePr>
        <p:xfrm>
          <a:off x="178855" y="305802"/>
          <a:ext cx="8817589" cy="6131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9269"/>
                <a:gridCol w="2601966"/>
                <a:gridCol w="3376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Complications of Parenteral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Staph,</a:t>
                      </a:r>
                      <a:r>
                        <a:rPr lang="en-US" baseline="0" dirty="0" smtClean="0"/>
                        <a:t> Entero       </a:t>
                      </a:r>
                      <a:r>
                        <a:rPr lang="en-US" baseline="0" dirty="0" smtClean="0">
                          <a:sym typeface="Wingdings"/>
                        </a:rPr>
                        <a:t>  50%</a:t>
                      </a:r>
                    </a:p>
                    <a:p>
                      <a:r>
                        <a:rPr lang="en-US" dirty="0" smtClean="0"/>
                        <a:t>Klebsiella,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E.Coli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ym typeface="Wingdings"/>
                        </a:rPr>
                        <a:t>  25%</a:t>
                      </a:r>
                    </a:p>
                    <a:p>
                      <a:r>
                        <a:rPr lang="en-US" baseline="0" dirty="0" smtClean="0">
                          <a:sym typeface="Wingdings"/>
                        </a:rPr>
                        <a:t>Fungi                      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 Spectrum Antibiotics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Hyperglycemia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Excessive</a:t>
                      </a:r>
                      <a:r>
                        <a:rPr lang="en-US" baseline="0" dirty="0" smtClean="0"/>
                        <a:t> dextrose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Prevent: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½ D5W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slowly increase to goal over 24 hr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</a:p>
                    <a:p>
                      <a:r>
                        <a:rPr lang="en-US" baseline="0" dirty="0" smtClean="0"/>
                        <a:t>Tx: </a:t>
                      </a:r>
                      <a:r>
                        <a:rPr lang="en-US" baseline="0" dirty="0" smtClean="0"/>
                        <a:t>Insulin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ea typeface="+mn-ea"/>
                        </a:rPr>
                        <a:t>0.1 units per gram of dextrose 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Refeeding Syndrome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 too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Repeat electrolytes prior to nutritional support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Slowly introduce</a:t>
                      </a:r>
                      <a:r>
                        <a:rPr lang="en-US" baseline="0" dirty="0" smtClean="0"/>
                        <a:t> dextrose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Hypertriglyceridemia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Lipid</a:t>
                      </a:r>
                      <a:r>
                        <a:rPr lang="en-US" baseline="0" dirty="0" smtClean="0"/>
                        <a:t> infusion</a:t>
                      </a:r>
                    </a:p>
                    <a:p>
                      <a:r>
                        <a:rPr lang="en-US" baseline="0" dirty="0" smtClean="0"/>
                        <a:t>Pancreatitis = concern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Monitor: TG &gt; 400</a:t>
                      </a:r>
                    </a:p>
                    <a:p>
                      <a:r>
                        <a:rPr lang="en-US" dirty="0" smtClean="0"/>
                        <a:t>Administer twice a week (BIW)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Hepatic dysfunction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after 2-3 weeks of PN</a:t>
                      </a:r>
                    </a:p>
                    <a:p>
                      <a:r>
                        <a:rPr lang="en-US" dirty="0" smtClean="0"/>
                        <a:t>Overfeeding</a:t>
                      </a:r>
                      <a:r>
                        <a:rPr lang="en-US" baseline="0" dirty="0" smtClean="0"/>
                        <a:t> Dextrose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Monitor: AST/ALT,</a:t>
                      </a:r>
                      <a:r>
                        <a:rPr lang="en-US" baseline="0" dirty="0" smtClean="0"/>
                        <a:t> TB, ALP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Tx: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Continuous monitoring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Electrolyte</a:t>
                      </a:r>
                      <a:r>
                        <a:rPr lang="en-US" baseline="0" dirty="0" smtClean="0"/>
                        <a:t> Compatibility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 and Phos may form</a:t>
                      </a:r>
                      <a:r>
                        <a:rPr lang="en-US" baseline="0" dirty="0" smtClean="0"/>
                        <a:t> precipitate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Gluconate</a:t>
                      </a:r>
                      <a:r>
                        <a:rPr lang="en-US" dirty="0" smtClean="0"/>
                        <a:t> &lt; 6 mEq/L</a:t>
                      </a:r>
                    </a:p>
                    <a:p>
                      <a:r>
                        <a:rPr lang="en-US" dirty="0" smtClean="0"/>
                        <a:t>Phos &lt; 30 mM/L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9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Calculating Nutrition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5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2122"/>
              </p:ext>
            </p:extLst>
          </p:nvPr>
        </p:nvGraphicFramePr>
        <p:xfrm>
          <a:off x="336159" y="856679"/>
          <a:ext cx="8299800" cy="28522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77095"/>
                <a:gridCol w="1621015"/>
                <a:gridCol w="1092343"/>
                <a:gridCol w="1836023"/>
                <a:gridCol w="2173324"/>
              </a:tblGrid>
              <a:tr h="201905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   3.4, 4, 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Calories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kcal</a:t>
                      </a:r>
                      <a:r>
                        <a:rPr lang="en-US" sz="1800" u="none" strike="noStrike" dirty="0">
                          <a:effectLst/>
                        </a:rPr>
                        <a:t>/gram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Available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Solutions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587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</a:t>
                      </a:r>
                      <a:r>
                        <a:rPr lang="en-US" sz="1800" b="1" u="none" strike="noStrike" dirty="0" smtClean="0">
                          <a:effectLst/>
                        </a:rPr>
                        <a:t>C</a:t>
                      </a:r>
                      <a:r>
                        <a:rPr lang="en-US" sz="1800" u="none" strike="noStrike" dirty="0" smtClean="0">
                          <a:effectLst/>
                        </a:rPr>
                        <a:t>arbs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60%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D70W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Max: 7 g/kg/day</a:t>
                      </a:r>
                    </a:p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Max: 5 mg/kg/min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1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AA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0.8 mg/kg/day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or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8939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</a:t>
                      </a:r>
                      <a:r>
                        <a:rPr lang="en-US" sz="1800" b="1" u="none" strike="noStrike" dirty="0" smtClean="0">
                          <a:effectLst/>
                        </a:rPr>
                        <a:t>L</a:t>
                      </a:r>
                      <a:r>
                        <a:rPr lang="en-US" sz="1800" u="none" strike="noStrike" dirty="0" smtClean="0">
                          <a:effectLst/>
                        </a:rPr>
                        <a:t>ipids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25%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A6A6A6"/>
                          </a:solidFill>
                          <a:effectLst/>
                          <a:latin typeface="Calibri"/>
                        </a:rPr>
                        <a:t>10%</a:t>
                      </a:r>
                      <a:r>
                        <a:rPr lang="en-US" sz="1800" b="0" i="0" u="none" strike="noStrike" baseline="0" dirty="0" smtClean="0">
                          <a:solidFill>
                            <a:srgbClr val="A6A6A6"/>
                          </a:solidFill>
                          <a:effectLst/>
                          <a:latin typeface="Calibri"/>
                        </a:rPr>
                        <a:t> = 1.1 kcal/ml</a:t>
                      </a:r>
                      <a:endParaRPr lang="en-US" sz="1800" b="0" i="0" u="none" strike="noStrike" dirty="0" smtClean="0">
                        <a:solidFill>
                          <a:srgbClr val="A6A6A6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20% = 2 kcal/ml</a:t>
                      </a:r>
                    </a:p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en-US" sz="1800" b="0" i="0" u="none" strike="noStrike" baseline="0" dirty="0" smtClean="0">
                          <a:solidFill>
                            <a:srgbClr val="A6A6A6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Max: 2.5 grams/kg/day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159" y="246908"/>
            <a:ext cx="222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Nutrient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4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512" y="125220"/>
            <a:ext cx="360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Calculating Nutrition: Simple version</a:t>
            </a:r>
            <a:endParaRPr lang="en-US" dirty="0">
              <a:solidFill>
                <a:srgbClr val="FF6600"/>
              </a:solidFill>
            </a:endParaRPr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02240"/>
              </p:ext>
            </p:extLst>
          </p:nvPr>
        </p:nvGraphicFramePr>
        <p:xfrm>
          <a:off x="198632" y="1036365"/>
          <a:ext cx="8726271" cy="2593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757"/>
                <a:gridCol w="2908757"/>
                <a:gridCol w="2908757"/>
              </a:tblGrid>
              <a:tr h="3806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Calculation Guide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Fluid Requirements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1500 mL + 20 mL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* (# kg over 20)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 caloric requirements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Use 25-30 kcal/kg/day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kg patient</a:t>
                      </a:r>
                      <a:r>
                        <a:rPr lang="en-US" sz="1600" baseline="0" dirty="0" smtClean="0"/>
                        <a:t>  multiplied by                             25 kcal/kg/day = 1500 kcal</a:t>
                      </a:r>
                      <a:endParaRPr lang="en-US" sz="1600" dirty="0"/>
                    </a:p>
                  </a:txBody>
                  <a:tcPr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Assess</a:t>
                      </a:r>
                      <a:r>
                        <a:rPr lang="en-US" sz="1600" baseline="0" dirty="0" smtClean="0"/>
                        <a:t> milliliter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 mL per 1 kcal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 kcal = 1500 ml</a:t>
                      </a:r>
                      <a:endParaRPr lang="en-US" sz="1600" dirty="0"/>
                    </a:p>
                  </a:txBody>
                  <a:tcPr/>
                </a:tc>
              </a:tr>
              <a:tr h="3806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</a:t>
                      </a:r>
                      <a:r>
                        <a:rPr lang="en-US" sz="1600" baseline="0" dirty="0" smtClean="0"/>
                        <a:t> infusion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Volume of EN formula/24 </a:t>
                      </a:r>
                      <a:r>
                        <a:rPr lang="en-US" sz="1600" dirty="0" err="1" smtClean="0"/>
                        <a:t>hrs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 ml/24 </a:t>
                      </a:r>
                      <a:r>
                        <a:rPr lang="en-US" sz="1600" dirty="0" err="1" smtClean="0"/>
                        <a:t>hr</a:t>
                      </a:r>
                      <a:r>
                        <a:rPr lang="en-US" sz="1600" dirty="0" smtClean="0"/>
                        <a:t> = 62.5</a:t>
                      </a:r>
                      <a:r>
                        <a:rPr lang="en-US" sz="1600" baseline="0" dirty="0" smtClean="0"/>
                        <a:t> ml/</a:t>
                      </a:r>
                      <a:r>
                        <a:rPr lang="en-US" sz="1600" baseline="0" dirty="0" err="1" smtClean="0"/>
                        <a:t>hr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5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512" y="125220"/>
            <a:ext cx="414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Calculating Nutrition: Complicated version</a:t>
            </a:r>
            <a:endParaRPr lang="en-US" dirty="0">
              <a:solidFill>
                <a:srgbClr val="FF66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13480"/>
              </p:ext>
            </p:extLst>
          </p:nvPr>
        </p:nvGraphicFramePr>
        <p:xfrm>
          <a:off x="143079" y="585691"/>
          <a:ext cx="8879319" cy="5547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1753"/>
                <a:gridCol w="637103"/>
                <a:gridCol w="5490463"/>
              </a:tblGrid>
              <a:tr h="20350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Energy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Equation</a:t>
                      </a:r>
                      <a:endParaRPr lang="en-US" sz="1600" b="1" dirty="0"/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Basal</a:t>
                      </a:r>
                      <a:r>
                        <a:rPr lang="en-US" sz="1600" baseline="0" dirty="0" smtClean="0"/>
                        <a:t> Energy Expenditure (BEE)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Harris Benedict Equation (HBE):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  </a:t>
                      </a:r>
                      <a:r>
                        <a:rPr lang="en-US" sz="1800" dirty="0" err="1" smtClean="0">
                          <a:latin typeface="+mn-lt"/>
                        </a:rPr>
                        <a:t>BEE</a:t>
                      </a:r>
                      <a:r>
                        <a:rPr lang="en-US" sz="1800" baseline="-25000" dirty="0" err="1" smtClean="0">
                          <a:latin typeface="+mn-lt"/>
                        </a:rPr>
                        <a:t>Men</a:t>
                      </a:r>
                      <a:r>
                        <a:rPr lang="en-US" sz="1800" baseline="-2500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(Kcal/day) = 66 + 13.7(kg) + 5(cm) - 6.8(age)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BEE</a:t>
                      </a:r>
                      <a:r>
                        <a:rPr lang="en-US" sz="1800" baseline="-250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Women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(Kcal/day)  = 655 + 9.6(kg) + 1.8(cm) – 4.7(age)</a:t>
                      </a:r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Physical Activity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Thermal Effect on feeding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Total Energy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Expenditure (TEE)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Kcals/day = BEE x Stress Factor x Activity Factor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Water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Patient receives 1 ml of water for every calorie given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6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86914434"/>
              </p:ext>
            </p:extLst>
          </p:nvPr>
        </p:nvGraphicFramePr>
        <p:xfrm>
          <a:off x="6320873" y="3484062"/>
          <a:ext cx="2349490" cy="10725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4808"/>
                <a:gridCol w="674682"/>
              </a:tblGrid>
              <a:tr h="33497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Activity Factors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Confined to bed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2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Out of bed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8" name="Group 6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85307567"/>
              </p:ext>
            </p:extLst>
          </p:nvPr>
        </p:nvGraphicFramePr>
        <p:xfrm>
          <a:off x="3671945" y="3484062"/>
          <a:ext cx="2266065" cy="19203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5069"/>
                <a:gridCol w="910996"/>
              </a:tblGrid>
              <a:tr h="3000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Stress Factors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Infection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Surgery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Trauma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Sepsis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Burn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8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27" y="13216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Parenteral Nutrition: Additives</a:t>
            </a:r>
            <a:endParaRPr lang="en-US" dirty="0">
              <a:solidFill>
                <a:srgbClr val="FF6600"/>
              </a:solidFill>
            </a:endParaRPr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01752253"/>
              </p:ext>
            </p:extLst>
          </p:nvPr>
        </p:nvGraphicFramePr>
        <p:xfrm>
          <a:off x="214627" y="730694"/>
          <a:ext cx="8392248" cy="59583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73063"/>
                <a:gridCol w="2746852"/>
                <a:gridCol w="3372333"/>
              </a:tblGrid>
              <a:tr h="612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Electrolytes</a:t>
                      </a: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Maintenance Dose*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*Normal renal function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Source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323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Sodium (Na</a:t>
                      </a:r>
                      <a:r>
                        <a:rPr kumimoji="0" lang="en-US" sz="180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60-150 mEq/day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NaCl, NaPO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Na acetate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Potassium (K</a:t>
                      </a:r>
                      <a:r>
                        <a:rPr kumimoji="0" lang="en-US" sz="180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60-150 mEq/day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KCl, KPO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K acetate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Chloride (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Cl</a:t>
                      </a:r>
                      <a:r>
                        <a:rPr kumimoji="0" lang="en-US" sz="180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60-150 mEq/day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NaCl or KCl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Acetate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25-120 mEq/day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 acetate or K acetate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Calcium (Ca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4-14 mEq/day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Ca Gluconate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(4.7mEq/10mL)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&lt;  6 mEq/L (b/c of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CaP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Not CaCl</a:t>
                      </a: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Magnesium (Mg)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8-24 mEq/day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Mg sulfate (4mEq/mL)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Phosphorous (PO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20-60 mmol/day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NaPO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or KPO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&lt; 30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mMole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/L b/c of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CaP</a:t>
                      </a:r>
                      <a:endParaRPr kumimoji="0" lang="en-US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(body)"/>
                        <a:cs typeface="Calibri (body)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(body)"/>
                        <a:cs typeface="Calibri (body)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(body)"/>
                        <a:cs typeface="Calibri (body)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Vitamins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– 5 ml per bag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Insulin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 units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insulin decreases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gram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of dextrose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19" marB="45719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14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7512" y="224412"/>
            <a:ext cx="137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Malnutrition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5320" y="23531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Marasmus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0093" y="2353142"/>
            <a:ext cx="13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Kwashiorkor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870" y="3193901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Prolonged inadequate intake of</a:t>
            </a:r>
          </a:p>
          <a:p>
            <a:pPr algn="ctr"/>
            <a:r>
              <a:rPr lang="en-US" dirty="0" smtClean="0"/>
              <a:t>Proteins and calories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31" y="483331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Weight loss &gt; 10 % TBW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671378" y="2722474"/>
            <a:ext cx="0" cy="471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8021" y="3169690"/>
            <a:ext cx="1998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Inadequate protein </a:t>
            </a:r>
          </a:p>
          <a:p>
            <a:pPr algn="ctr"/>
            <a:r>
              <a:rPr lang="en-US" dirty="0" smtClean="0"/>
              <a:t>and </a:t>
            </a:r>
          </a:p>
          <a:p>
            <a:pPr algn="ctr"/>
            <a:r>
              <a:rPr lang="en-US" dirty="0" smtClean="0"/>
              <a:t>micronutrient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2"/>
            <a:endCxn id="16" idx="0"/>
          </p:cNvCxnSpPr>
          <p:nvPr/>
        </p:nvCxnSpPr>
        <p:spPr>
          <a:xfrm>
            <a:off x="4697115" y="2722474"/>
            <a:ext cx="0" cy="44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91772" y="3241240"/>
            <a:ext cx="282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Protein-Calorie malnutrition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18683" y="2353142"/>
            <a:ext cx="771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Mixed 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2"/>
            <a:endCxn id="21" idx="0"/>
          </p:cNvCxnSpPr>
          <p:nvPr/>
        </p:nvCxnSpPr>
        <p:spPr>
          <a:xfrm>
            <a:off x="7604234" y="2722474"/>
            <a:ext cx="0" cy="518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19097" y="4810190"/>
            <a:ext cx="13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Burn Victims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7" idx="2"/>
            <a:endCxn id="8" idx="0"/>
          </p:cNvCxnSpPr>
          <p:nvPr/>
        </p:nvCxnSpPr>
        <p:spPr>
          <a:xfrm>
            <a:off x="1671378" y="3840232"/>
            <a:ext cx="0" cy="99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7" idx="0"/>
          </p:cNvCxnSpPr>
          <p:nvPr/>
        </p:nvCxnSpPr>
        <p:spPr>
          <a:xfrm>
            <a:off x="7604234" y="3610572"/>
            <a:ext cx="0" cy="1199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58552" y="966516"/>
            <a:ext cx="2648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dirty="0" smtClean="0">
                <a:sym typeface="Wingdings"/>
              </a:rPr>
              <a:t> Intake of food</a:t>
            </a:r>
          </a:p>
          <a:p>
            <a:pPr algn="ctr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 smtClean="0">
                <a:sym typeface="Wingdings"/>
              </a:rPr>
              <a:t>Metabolism/Catabolism</a:t>
            </a:r>
            <a:endParaRPr lang="en-US" dirty="0"/>
          </a:p>
        </p:txBody>
      </p:sp>
      <p:cxnSp>
        <p:nvCxnSpPr>
          <p:cNvPr id="59" name="Straight Connector 58"/>
          <p:cNvCxnSpPr>
            <a:stCxn id="4" idx="2"/>
            <a:endCxn id="57" idx="0"/>
          </p:cNvCxnSpPr>
          <p:nvPr/>
        </p:nvCxnSpPr>
        <p:spPr>
          <a:xfrm>
            <a:off x="4682762" y="593744"/>
            <a:ext cx="0" cy="372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2"/>
            <a:endCxn id="5" idx="0"/>
          </p:cNvCxnSpPr>
          <p:nvPr/>
        </p:nvCxnSpPr>
        <p:spPr>
          <a:xfrm flipH="1">
            <a:off x="1671378" y="1612847"/>
            <a:ext cx="3011384" cy="740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7" idx="2"/>
            <a:endCxn id="6" idx="0"/>
          </p:cNvCxnSpPr>
          <p:nvPr/>
        </p:nvCxnSpPr>
        <p:spPr>
          <a:xfrm>
            <a:off x="4682762" y="1612847"/>
            <a:ext cx="14353" cy="740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7" idx="2"/>
            <a:endCxn id="22" idx="0"/>
          </p:cNvCxnSpPr>
          <p:nvPr/>
        </p:nvCxnSpPr>
        <p:spPr>
          <a:xfrm>
            <a:off x="4682762" y="1612847"/>
            <a:ext cx="2921472" cy="740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2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296379"/>
              </p:ext>
            </p:extLst>
          </p:nvPr>
        </p:nvGraphicFramePr>
        <p:xfrm>
          <a:off x="76200" y="1173163"/>
          <a:ext cx="8763000" cy="52276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0400"/>
                <a:gridCol w="2590800"/>
                <a:gridCol w="2971800"/>
              </a:tblGrid>
              <a:tr h="939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Daily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2-3 times per week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Weekly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725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812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73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72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12966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*** Check for Drug Incompatibility AT ALL TIMES ***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Monitor for precipitate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944563"/>
          </a:xfrm>
        </p:spPr>
        <p:txBody>
          <a:bodyPr/>
          <a:lstStyle/>
          <a:p>
            <a:pPr eaLnBrk="1" hangingPunct="1"/>
            <a:r>
              <a:rPr lang="en-US" dirty="0" smtClean="0"/>
              <a:t>Monitoring Parameters</a:t>
            </a:r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auto">
          <a:xfrm>
            <a:off x="2819400" y="41910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2199135"/>
            <a:ext cx="2895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600" dirty="0"/>
              <a:t>Vital signs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Fluid balance</a:t>
            </a:r>
          </a:p>
          <a:p>
            <a:pPr algn="ctr" eaLnBrk="1" hangingPunct="1"/>
            <a:r>
              <a:rPr lang="en-US" sz="2000" dirty="0"/>
              <a:t>(I’s and O’s)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Electrolytes</a:t>
            </a:r>
          </a:p>
          <a:p>
            <a:pPr algn="ctr" eaLnBrk="1" hangingPunct="1"/>
            <a:r>
              <a:rPr lang="en-US" sz="2000" dirty="0"/>
              <a:t>(Chem-7, </a:t>
            </a:r>
            <a:r>
              <a:rPr lang="en-US" sz="2000" dirty="0" err="1"/>
              <a:t>Ca</a:t>
            </a:r>
            <a:r>
              <a:rPr lang="en-US" sz="2000" dirty="0"/>
              <a:t>, Mg, Po4)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Blood Glucose</a:t>
            </a:r>
          </a:p>
          <a:p>
            <a:pPr algn="ctr" eaLnBrk="1" hangingPunct="1"/>
            <a:endParaRPr lang="en-US" sz="26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26450" y="2274988"/>
            <a:ext cx="259080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600" dirty="0"/>
              <a:t>CBC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Weight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3600" y="2070300"/>
            <a:ext cx="28956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600" dirty="0" smtClean="0"/>
              <a:t>Prealbumin</a:t>
            </a:r>
          </a:p>
          <a:p>
            <a:pPr algn="ctr" eaLnBrk="1" hangingPunct="1"/>
            <a:r>
              <a:rPr lang="en-US" dirty="0" smtClean="0"/>
              <a:t>Monitor acute</a:t>
            </a:r>
            <a:endParaRPr lang="en-US" dirty="0"/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 smtClean="0"/>
              <a:t>Triglycerides</a:t>
            </a:r>
          </a:p>
          <a:p>
            <a:pPr algn="ctr" eaLnBrk="1" hangingPunct="1"/>
            <a:r>
              <a:rPr lang="en-US" dirty="0"/>
              <a:t>TG &lt; 400</a:t>
            </a:r>
          </a:p>
          <a:p>
            <a:pPr algn="ctr" eaLnBrk="1" hangingPunct="1"/>
            <a:endParaRPr lang="en-US" sz="800" dirty="0"/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AST/</a:t>
            </a:r>
            <a:r>
              <a:rPr lang="en-US" sz="2600" dirty="0" smtClean="0"/>
              <a:t>ALT (acute)</a:t>
            </a:r>
          </a:p>
          <a:p>
            <a:pPr algn="ctr" eaLnBrk="1" hangingPunct="1"/>
            <a:endParaRPr lang="en-US" sz="800" dirty="0"/>
          </a:p>
          <a:p>
            <a:pPr algn="ctr" eaLnBrk="1" hangingPunct="1"/>
            <a:r>
              <a:rPr lang="en-US" sz="2600" dirty="0" smtClean="0"/>
              <a:t>TB (chronic)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331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2158" y="95769"/>
            <a:ext cx="847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Nutrition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640898" y="915296"/>
            <a:ext cx="17321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Macro-nutrients</a:t>
            </a:r>
          </a:p>
          <a:p>
            <a:pPr algn="ctr"/>
            <a:r>
              <a:rPr lang="en-US" sz="1400" dirty="0" smtClean="0"/>
              <a:t>Amino Acids (AA)</a:t>
            </a:r>
          </a:p>
          <a:p>
            <a:pPr algn="ctr"/>
            <a:r>
              <a:rPr lang="en-US" sz="1400" dirty="0" smtClean="0"/>
              <a:t>Carbohydrates (CHO)</a:t>
            </a:r>
          </a:p>
          <a:p>
            <a:pPr algn="ctr"/>
            <a:r>
              <a:rPr lang="en-US" sz="1400" dirty="0" smtClean="0"/>
              <a:t>Fats (FFA)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82183" y="915296"/>
            <a:ext cx="1390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Micro-Nutrients</a:t>
            </a:r>
          </a:p>
          <a:p>
            <a:pPr algn="ctr"/>
            <a:r>
              <a:rPr lang="en-US" sz="1400" dirty="0" smtClean="0"/>
              <a:t>Electrolytes</a:t>
            </a:r>
          </a:p>
          <a:p>
            <a:pPr algn="ctr"/>
            <a:r>
              <a:rPr lang="en-US" sz="1400" dirty="0" smtClean="0"/>
              <a:t>Vitamins</a:t>
            </a:r>
          </a:p>
          <a:p>
            <a:pPr algn="ctr"/>
            <a:r>
              <a:rPr lang="en-US" sz="1400" dirty="0" smtClean="0"/>
              <a:t>Minerals</a:t>
            </a:r>
            <a:endParaRPr lang="en-US" sz="1400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4341136" y="-3614960"/>
            <a:ext cx="450195" cy="86103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362"/>
              </p:ext>
            </p:extLst>
          </p:nvPr>
        </p:nvGraphicFramePr>
        <p:xfrm>
          <a:off x="169027" y="2428007"/>
          <a:ext cx="4685571" cy="2718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4699"/>
                <a:gridCol w="1480872"/>
              </a:tblGrid>
              <a:tr h="41820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Estimate by kcals/kg/day (adjusted body weight)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– 30 – 35 - 40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20-25 kcal/kg/day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Healthy, normal nutritional status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25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Malnourished, mild metabolic stress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Malnourished, moderate metabolic stress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Critically ill, hyper-metabolic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30-35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Major burn injury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>
            <a:off x="2506956" y="1869403"/>
            <a:ext cx="4856" cy="55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42711"/>
              </p:ext>
            </p:extLst>
          </p:nvPr>
        </p:nvGraphicFramePr>
        <p:xfrm>
          <a:off x="5106394" y="2382897"/>
          <a:ext cx="3741703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298"/>
                <a:gridCol w="27134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Electrolytes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Na, K, Ca, Mg, P,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Cl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Acetate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Vitamins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A:</a:t>
                      </a:r>
                      <a:r>
                        <a:rPr lang="en-US" sz="1400" baseline="0" dirty="0" smtClean="0"/>
                        <a:t> night blindness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D: Bone</a:t>
                      </a:r>
                    </a:p>
                    <a:p>
                      <a:r>
                        <a:rPr lang="en-US" sz="1400" dirty="0" smtClean="0"/>
                        <a:t>E:</a:t>
                      </a:r>
                      <a:r>
                        <a:rPr lang="en-US" sz="1400" baseline="0" dirty="0" smtClean="0"/>
                        <a:t> antioxidant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K: coagulopathy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B1</a:t>
                      </a:r>
                      <a:r>
                        <a:rPr lang="en-US" sz="1400" baseline="0" dirty="0" smtClean="0"/>
                        <a:t> (Thiamine): Wernicke/Korsakoff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C: Immune</a:t>
                      </a:r>
                    </a:p>
                    <a:p>
                      <a:r>
                        <a:rPr lang="en-US" sz="1400" dirty="0" smtClean="0"/>
                        <a:t>Folic Acid: Megaloblastic Anemia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Minerals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Cu, Cr</a:t>
                      </a:r>
                    </a:p>
                    <a:p>
                      <a:r>
                        <a:rPr lang="en-US" sz="1400" dirty="0" smtClean="0"/>
                        <a:t>Zn: wound healing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6" idx="2"/>
            <a:endCxn id="32" idx="0"/>
          </p:cNvCxnSpPr>
          <p:nvPr/>
        </p:nvCxnSpPr>
        <p:spPr>
          <a:xfrm>
            <a:off x="6977245" y="1869403"/>
            <a:ext cx="0" cy="51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Calculating Nutrition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1042" y="261403"/>
            <a:ext cx="30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Nutrition Assessment: Weight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896" y="4673612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3:</a:t>
            </a:r>
          </a:p>
          <a:p>
            <a:r>
              <a:rPr lang="en-US" dirty="0" smtClean="0"/>
              <a:t>Adjusted body weight = (Actual Body Weight – IBW) * 0.4 + IBW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4249" y="188785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BMI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92388" y="1703187"/>
            <a:ext cx="398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92388" y="2072519"/>
            <a:ext cx="44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31337" y="2090407"/>
            <a:ext cx="6617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793" y="5382282"/>
            <a:ext cx="5190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Ideal Body Weight:</a:t>
            </a:r>
          </a:p>
          <a:p>
            <a:r>
              <a:rPr lang="en-US" dirty="0" smtClean="0"/>
              <a:t>Male IBW       = 50 kg + (2.3 kg x # of inches over 5 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Female IBW   = 45 kg + (2.3 kg x # of inches over 5 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896" y="1901648"/>
            <a:ext cx="218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Calculate BMI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1042" y="2906134"/>
            <a:ext cx="5136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Step 2: </a:t>
            </a:r>
            <a:r>
              <a:rPr lang="en-US" dirty="0" smtClean="0"/>
              <a:t>Assess BMI</a:t>
            </a:r>
          </a:p>
          <a:p>
            <a:r>
              <a:rPr lang="en-US" dirty="0" smtClean="0"/>
              <a:t>If BMI &lt; 30, then use Actual Body weight</a:t>
            </a:r>
          </a:p>
          <a:p>
            <a:r>
              <a:rPr lang="en-US" dirty="0" smtClean="0"/>
              <a:t>If BMI &gt; 30, then use Adjusted Body Weight (step 3)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1041" y="683935"/>
            <a:ext cx="8606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oss of &gt;10% body weight within 6 months is considered severe </a:t>
            </a:r>
            <a:r>
              <a:rPr lang="en-US" dirty="0" smtClean="0"/>
              <a:t>and has been associated with poor clinical outcomes. Weight is relevant, but change in body weight is better because it is more specific to the patient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07384"/>
              </p:ext>
            </p:extLst>
          </p:nvPr>
        </p:nvGraphicFramePr>
        <p:xfrm>
          <a:off x="5347788" y="2441851"/>
          <a:ext cx="3433442" cy="1828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6885"/>
                <a:gridCol w="1866557"/>
              </a:tblGrid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BMI (kg/m</a:t>
                      </a:r>
                      <a:r>
                        <a:rPr kumimoji="0" lang="en-US" sz="1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Classification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&lt;18.5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Underweight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18.6-25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Normal weight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25.1-30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Overweight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&gt;30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Obese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5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984807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Calculating Nutrition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9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896" y="8252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Nutrition Assessment: Biochemical Assessments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45447"/>
              </p:ext>
            </p:extLst>
          </p:nvPr>
        </p:nvGraphicFramePr>
        <p:xfrm>
          <a:off x="230896" y="725677"/>
          <a:ext cx="8630244" cy="38003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764"/>
                <a:gridCol w="1605280"/>
                <a:gridCol w="744000"/>
                <a:gridCol w="2057400"/>
                <a:gridCol w="2971800"/>
              </a:tblGrid>
              <a:tr h="465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Proteins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Normal Value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(days)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Nutritional Utility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89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Prealbumin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15-40 mg/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1-2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Transport of thyroxine; carrier of retinol binding protein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Most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sensitive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to early nutritional changes; measures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short term effects of nutritional support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688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Transferrin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200-400 mg/dL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Transport of iron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Acute measure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non-specific; affected by iron stores,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blood loss, inflammation, infection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81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Albumin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3.5-5 g/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18-20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Maintains oncotic pressure;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carrier for small molecules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for early malnutrition;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poor indicator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 nutrition support; has been associated with poor clinical outcome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4278"/>
              </p:ext>
            </p:extLst>
          </p:nvPr>
        </p:nvGraphicFramePr>
        <p:xfrm>
          <a:off x="230896" y="4807614"/>
          <a:ext cx="8630244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748"/>
                <a:gridCol w="2876748"/>
                <a:gridCol w="28767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2-3 per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Vitals</a:t>
                      </a:r>
                    </a:p>
                    <a:p>
                      <a:r>
                        <a:rPr lang="en-US" dirty="0" smtClean="0"/>
                        <a:t>Fluids</a:t>
                      </a:r>
                    </a:p>
                    <a:p>
                      <a:r>
                        <a:rPr lang="en-US" dirty="0" smtClean="0"/>
                        <a:t>Chem-7,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Mg,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</a:t>
                      </a:r>
                    </a:p>
                    <a:p>
                      <a:r>
                        <a:rPr lang="en-US" dirty="0" smtClean="0"/>
                        <a:t>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CBC</a:t>
                      </a:r>
                    </a:p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Proteins</a:t>
                      </a:r>
                    </a:p>
                    <a:p>
                      <a:r>
                        <a:rPr lang="en-US" dirty="0" smtClean="0"/>
                        <a:t>AST/ALT</a:t>
                      </a:r>
                    </a:p>
                    <a:p>
                      <a:r>
                        <a:rPr lang="en-US" dirty="0" smtClean="0"/>
                        <a:t>TG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7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984807"/>
                </a:solidFill>
              </a:rPr>
              <a:t>IV </a:t>
            </a:r>
            <a:r>
              <a:rPr lang="en-US" dirty="0" err="1">
                <a:solidFill>
                  <a:srgbClr val="984807"/>
                </a:solidFill>
              </a:rPr>
              <a:t>v</a:t>
            </a:r>
            <a:r>
              <a:rPr lang="en-US" dirty="0" err="1" smtClean="0">
                <a:solidFill>
                  <a:srgbClr val="984807"/>
                </a:solidFill>
              </a:rPr>
              <a:t>s</a:t>
            </a:r>
            <a:r>
              <a:rPr lang="en-US" dirty="0" smtClean="0">
                <a:solidFill>
                  <a:srgbClr val="984807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Calculating Nutrition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6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33790" y="187443"/>
            <a:ext cx="1496780" cy="53665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solidFill>
                  <a:srgbClr val="984807"/>
                </a:solidFill>
                <a:latin typeface="+mn-lt"/>
              </a:rPr>
              <a:t>IV </a:t>
            </a:r>
            <a:r>
              <a:rPr lang="en-US" sz="1800" dirty="0" err="1" smtClean="0">
                <a:solidFill>
                  <a:srgbClr val="984807"/>
                </a:solidFill>
                <a:latin typeface="+mn-lt"/>
              </a:rPr>
              <a:t>vs</a:t>
            </a:r>
            <a:r>
              <a:rPr lang="en-US" sz="1800" dirty="0" smtClean="0">
                <a:solidFill>
                  <a:srgbClr val="984807"/>
                </a:solidFill>
                <a:latin typeface="+mn-lt"/>
              </a:rPr>
              <a:t> PO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64856" y="38298"/>
            <a:ext cx="32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Nutritional Assessment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74456" y="724098"/>
            <a:ext cx="1981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Functional GI </a:t>
            </a:r>
            <a:r>
              <a:rPr lang="en-US" dirty="0" smtClean="0">
                <a:latin typeface="+mn-lt"/>
              </a:rPr>
              <a:t>Tract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+mn-lt"/>
              </a:rPr>
              <a:t>&gt; 7 days?</a:t>
            </a:r>
            <a:endParaRPr lang="en-US" dirty="0">
              <a:latin typeface="+mn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91780" y="1287661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933834" y="1287661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No</a:t>
            </a:r>
          </a:p>
        </p:txBody>
      </p:sp>
      <p:cxnSp>
        <p:nvCxnSpPr>
          <p:cNvPr id="10" name="AutoShape 11"/>
          <p:cNvCxnSpPr>
            <a:cxnSpLocks noChangeShapeType="1"/>
            <a:stCxn id="7" idx="1"/>
            <a:endCxn id="8" idx="0"/>
          </p:cNvCxnSpPr>
          <p:nvPr/>
        </p:nvCxnSpPr>
        <p:spPr bwMode="auto">
          <a:xfrm rot="10800000" flipV="1">
            <a:off x="2291880" y="1116513"/>
            <a:ext cx="1182576" cy="17114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"/>
          <p:cNvCxnSpPr>
            <a:cxnSpLocks noChangeShapeType="1"/>
            <a:stCxn id="7" idx="3"/>
            <a:endCxn id="9" idx="0"/>
          </p:cNvCxnSpPr>
          <p:nvPr/>
        </p:nvCxnSpPr>
        <p:spPr bwMode="auto">
          <a:xfrm>
            <a:off x="5455656" y="1116513"/>
            <a:ext cx="1782978" cy="17114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82180" y="1943298"/>
            <a:ext cx="2819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Enteral Nutrition (EN)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67034" y="194329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Parenteral Nutrition (PN)</a:t>
            </a:r>
          </a:p>
        </p:txBody>
      </p:sp>
      <p:cxnSp>
        <p:nvCxnSpPr>
          <p:cNvPr id="14" name="AutoShape 15"/>
          <p:cNvCxnSpPr>
            <a:cxnSpLocks noChangeShapeType="1"/>
            <a:stCxn id="8" idx="2"/>
            <a:endCxn id="12" idx="0"/>
          </p:cNvCxnSpPr>
          <p:nvPr/>
        </p:nvCxnSpPr>
        <p:spPr bwMode="auto">
          <a:xfrm>
            <a:off x="2291880" y="1656993"/>
            <a:ext cx="0" cy="286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83156" y="2638133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Short Term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108776" y="2639098"/>
            <a:ext cx="2209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Long Term or Fluid Restriction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283156" y="3673436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Peripheral </a:t>
            </a:r>
            <a:r>
              <a:rPr lang="en-US" dirty="0" smtClean="0">
                <a:latin typeface="+mn-lt"/>
              </a:rPr>
              <a:t>Line</a:t>
            </a:r>
            <a:endParaRPr lang="en-US" dirty="0">
              <a:latin typeface="+mn-lt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184976" y="3664509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Central </a:t>
            </a:r>
            <a:r>
              <a:rPr lang="en-US" dirty="0" smtClean="0">
                <a:latin typeface="+mn-lt"/>
              </a:rPr>
              <a:t>Line</a:t>
            </a:r>
            <a:endParaRPr lang="en-US" dirty="0">
              <a:latin typeface="+mn-lt"/>
            </a:endParaRPr>
          </a:p>
        </p:txBody>
      </p:sp>
      <p:cxnSp>
        <p:nvCxnSpPr>
          <p:cNvPr id="19" name="AutoShape 26"/>
          <p:cNvCxnSpPr>
            <a:cxnSpLocks noChangeShapeType="1"/>
            <a:stCxn id="13" idx="2"/>
            <a:endCxn id="15" idx="0"/>
          </p:cNvCxnSpPr>
          <p:nvPr/>
        </p:nvCxnSpPr>
        <p:spPr bwMode="auto">
          <a:xfrm flipH="1">
            <a:off x="6311856" y="2312630"/>
            <a:ext cx="926778" cy="325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7"/>
          <p:cNvCxnSpPr>
            <a:cxnSpLocks noChangeShapeType="1"/>
            <a:stCxn id="13" idx="2"/>
            <a:endCxn id="16" idx="0"/>
          </p:cNvCxnSpPr>
          <p:nvPr/>
        </p:nvCxnSpPr>
        <p:spPr bwMode="auto">
          <a:xfrm>
            <a:off x="7238634" y="2312630"/>
            <a:ext cx="975042" cy="32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8"/>
          <p:cNvCxnSpPr>
            <a:cxnSpLocks noChangeShapeType="1"/>
            <a:stCxn id="15" idx="2"/>
            <a:endCxn id="17" idx="0"/>
          </p:cNvCxnSpPr>
          <p:nvPr/>
        </p:nvCxnSpPr>
        <p:spPr bwMode="auto">
          <a:xfrm>
            <a:off x="6311856" y="3007465"/>
            <a:ext cx="0" cy="665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9"/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8213676" y="3285429"/>
            <a:ext cx="0" cy="379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620988" y="2673909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Short Term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2370408" y="2638133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Long Term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620988" y="3574797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Nasal tube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2294208" y="3628733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Ostomy</a:t>
            </a:r>
          </a:p>
        </p:txBody>
      </p:sp>
      <p:cxnSp>
        <p:nvCxnSpPr>
          <p:cNvPr id="27" name="AutoShape 35"/>
          <p:cNvCxnSpPr>
            <a:cxnSpLocks noChangeShapeType="1"/>
            <a:stCxn id="12" idx="2"/>
            <a:endCxn id="23" idx="0"/>
          </p:cNvCxnSpPr>
          <p:nvPr/>
        </p:nvCxnSpPr>
        <p:spPr bwMode="auto">
          <a:xfrm flipH="1">
            <a:off x="1459188" y="2312630"/>
            <a:ext cx="832692" cy="361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6"/>
          <p:cNvCxnSpPr>
            <a:cxnSpLocks noChangeShapeType="1"/>
            <a:stCxn id="12" idx="2"/>
            <a:endCxn id="24" idx="0"/>
          </p:cNvCxnSpPr>
          <p:nvPr/>
        </p:nvCxnSpPr>
        <p:spPr bwMode="auto">
          <a:xfrm>
            <a:off x="2291880" y="2312630"/>
            <a:ext cx="878628" cy="325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7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1459188" y="3043241"/>
            <a:ext cx="0" cy="5315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3170508" y="3007465"/>
            <a:ext cx="0" cy="621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2"/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7238634" y="1656993"/>
            <a:ext cx="0" cy="286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3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4465056" y="407630"/>
            <a:ext cx="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95009"/>
              </p:ext>
            </p:extLst>
          </p:nvPr>
        </p:nvGraphicFramePr>
        <p:xfrm>
          <a:off x="97076" y="4548956"/>
          <a:ext cx="430152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089"/>
                <a:gridCol w="2735431"/>
              </a:tblGrid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Dosing/Notes</a:t>
                      </a:r>
                      <a:endParaRPr lang="en-US" dirty="0"/>
                    </a:p>
                  </a:txBody>
                  <a:tcPr/>
                </a:tc>
              </a:tr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Gravity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Infuse</a:t>
                      </a:r>
                      <a:r>
                        <a:rPr lang="en-US" baseline="0" dirty="0" smtClean="0"/>
                        <a:t> into stomach</a:t>
                      </a:r>
                      <a:endParaRPr lang="en-US" dirty="0"/>
                    </a:p>
                  </a:txBody>
                  <a:tcPr/>
                </a:tc>
              </a:tr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Cyclic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hours daily</a:t>
                      </a:r>
                      <a:endParaRPr lang="en-US" dirty="0"/>
                    </a:p>
                  </a:txBody>
                  <a:tcPr/>
                </a:tc>
              </a:tr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hrs</a:t>
                      </a:r>
                      <a:r>
                        <a:rPr lang="en-US" baseline="0" dirty="0" smtClean="0"/>
                        <a:t> for duodenal/jejunal</a:t>
                      </a:r>
                      <a:endParaRPr lang="en-US" dirty="0"/>
                    </a:p>
                  </a:txBody>
                  <a:tcPr/>
                </a:tc>
              </a:tr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Bolus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– 300 mL</a:t>
                      </a:r>
                      <a:r>
                        <a:rPr lang="en-US" baseline="0" dirty="0" smtClean="0"/>
                        <a:t> over 1hr p4-6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01682"/>
              </p:ext>
            </p:extLst>
          </p:nvPr>
        </p:nvGraphicFramePr>
        <p:xfrm>
          <a:off x="4625750" y="4548956"/>
          <a:ext cx="418838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740"/>
                <a:gridCol w="1716554"/>
                <a:gridCol w="12980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Peripheral </a:t>
                      </a:r>
                    </a:p>
                    <a:p>
                      <a:r>
                        <a:rPr lang="en-US" dirty="0" smtClean="0"/>
                        <a:t>(PPN)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 Line </a:t>
                      </a:r>
                    </a:p>
                    <a:p>
                      <a:r>
                        <a:rPr lang="en-US" dirty="0" smtClean="0"/>
                        <a:t>(TPN)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Peripheral</a:t>
                      </a:r>
                      <a:r>
                        <a:rPr lang="en-US" baseline="0" dirty="0" smtClean="0"/>
                        <a:t> vein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r>
                        <a:rPr lang="en-US" baseline="0" dirty="0" smtClean="0"/>
                        <a:t> vein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Osmolality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900 mOsm/L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D10%</a:t>
                      </a:r>
                    </a:p>
                    <a:p>
                      <a:r>
                        <a:rPr lang="en-US" dirty="0" smtClean="0"/>
                        <a:t>Protein 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AutoShape 28"/>
          <p:cNvCxnSpPr>
            <a:cxnSpLocks noChangeShapeType="1"/>
            <a:stCxn id="17" idx="2"/>
          </p:cNvCxnSpPr>
          <p:nvPr/>
        </p:nvCxnSpPr>
        <p:spPr bwMode="auto">
          <a:xfrm>
            <a:off x="6311856" y="4042768"/>
            <a:ext cx="0" cy="506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28"/>
          <p:cNvCxnSpPr>
            <a:cxnSpLocks noChangeShapeType="1"/>
          </p:cNvCxnSpPr>
          <p:nvPr/>
        </p:nvCxnSpPr>
        <p:spPr bwMode="auto">
          <a:xfrm>
            <a:off x="8213676" y="4033841"/>
            <a:ext cx="0" cy="506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Left Brace 80"/>
          <p:cNvSpPr/>
          <p:nvPr/>
        </p:nvSpPr>
        <p:spPr>
          <a:xfrm rot="16200000">
            <a:off x="2023762" y="3281773"/>
            <a:ext cx="580647" cy="19537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0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IV Complications</a:t>
            </a:r>
          </a:p>
          <a:p>
            <a:r>
              <a:rPr lang="en-US" dirty="0" smtClean="0"/>
              <a:t>Calculating Nutrition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1390</Words>
  <Application>Microsoft Macintosh PowerPoint</Application>
  <PresentationFormat>On-screen Show (4:3)</PresentationFormat>
  <Paragraphs>385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Nutrition</vt:lpstr>
      <vt:lpstr>PowerPoint Presentation</vt:lpstr>
      <vt:lpstr>Nutrition</vt:lpstr>
      <vt:lpstr>PowerPoint Presentation</vt:lpstr>
      <vt:lpstr>Nutrition</vt:lpstr>
      <vt:lpstr>PowerPoint Presentation</vt:lpstr>
      <vt:lpstr>Nutrition</vt:lpstr>
      <vt:lpstr>IV vs PO</vt:lpstr>
      <vt:lpstr>Nutrition</vt:lpstr>
      <vt:lpstr>PowerPoint Presentation</vt:lpstr>
      <vt:lpstr>Nutrition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Monitoring Parameters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83</cp:revision>
  <dcterms:created xsi:type="dcterms:W3CDTF">2013-04-02T01:48:04Z</dcterms:created>
  <dcterms:modified xsi:type="dcterms:W3CDTF">2014-02-14T19:50:54Z</dcterms:modified>
</cp:coreProperties>
</file>