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6" r:id="rId3"/>
    <p:sldId id="260" r:id="rId4"/>
    <p:sldId id="270" r:id="rId5"/>
    <p:sldId id="257" r:id="rId6"/>
    <p:sldId id="273" r:id="rId7"/>
    <p:sldId id="263" r:id="rId8"/>
    <p:sldId id="271" r:id="rId9"/>
    <p:sldId id="259" r:id="rId10"/>
    <p:sldId id="261" r:id="rId11"/>
    <p:sldId id="269" r:id="rId12"/>
    <p:sldId id="264" r:id="rId13"/>
    <p:sldId id="265" r:id="rId14"/>
    <p:sldId id="272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CF8C7F-B090-E24F-BEB4-FAFA2FA4056F}">
          <p14:sldIdLst>
            <p14:sldId id="258"/>
            <p14:sldId id="256"/>
            <p14:sldId id="260"/>
          </p14:sldIdLst>
        </p14:section>
        <p14:section name="Colitis" id="{B2735C03-726E-E94C-AE1F-D811E1A2B6CE}">
          <p14:sldIdLst>
            <p14:sldId id="270"/>
            <p14:sldId id="257"/>
            <p14:sldId id="273"/>
            <p14:sldId id="263"/>
          </p14:sldIdLst>
        </p14:section>
        <p14:section name="Crohn" id="{B2253E70-94D8-5440-AC9A-D0B27C6F6B16}">
          <p14:sldIdLst>
            <p14:sldId id="271"/>
            <p14:sldId id="259"/>
            <p14:sldId id="261"/>
            <p14:sldId id="269"/>
          </p14:sldIdLst>
        </p14:section>
        <p14:section name="Drugs" id="{917AE61C-35C6-7241-AFFC-101F3B59C509}">
          <p14:sldIdLst>
            <p14:sldId id="264"/>
            <p14:sldId id="265"/>
            <p14:sldId id="272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95" autoAdjust="0"/>
  </p:normalViewPr>
  <p:slideViewPr>
    <p:cSldViewPr snapToGrid="0" snapToObjects="1">
      <p:cViewPr varScale="1">
        <p:scale>
          <a:sx n="66" d="100"/>
          <a:sy n="66" d="100"/>
        </p:scale>
        <p:origin x="-10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D9417-7299-B242-B317-2456F2BEBAFB}" type="doc">
      <dgm:prSet loTypeId="urn:microsoft.com/office/officeart/2005/8/layout/pyramid1" loCatId="" qsTypeId="urn:microsoft.com/office/officeart/2005/8/quickstyle/simple3" qsCatId="simple" csTypeId="urn:microsoft.com/office/officeart/2005/8/colors/accent1_2" csCatId="accent1" phldr="1"/>
      <dgm:spPr/>
    </dgm:pt>
    <dgm:pt modelId="{140A61FB-91ED-8247-9FF7-126FA15D5A32}">
      <dgm:prSet phldrT="[Text]"/>
      <dgm:spPr/>
      <dgm:t>
        <a:bodyPr/>
        <a:lstStyle/>
        <a:p>
          <a:r>
            <a:rPr lang="en-US" dirty="0" smtClean="0"/>
            <a:t>IV cyclosporine</a:t>
          </a:r>
          <a:endParaRPr lang="en-US" dirty="0"/>
        </a:p>
      </dgm:t>
    </dgm:pt>
    <dgm:pt modelId="{EEE68C9F-3AC3-6D44-ADF3-81F27E3850B7}" type="parTrans" cxnId="{AA9C70AC-22B3-2D43-8367-4C58FE31F660}">
      <dgm:prSet/>
      <dgm:spPr/>
      <dgm:t>
        <a:bodyPr/>
        <a:lstStyle/>
        <a:p>
          <a:endParaRPr lang="en-US"/>
        </a:p>
      </dgm:t>
    </dgm:pt>
    <dgm:pt modelId="{365A32BA-E2FE-9749-846C-28752C9E3E79}" type="sibTrans" cxnId="{AA9C70AC-22B3-2D43-8367-4C58FE31F660}">
      <dgm:prSet/>
      <dgm:spPr/>
      <dgm:t>
        <a:bodyPr/>
        <a:lstStyle/>
        <a:p>
          <a:endParaRPr lang="en-US"/>
        </a:p>
      </dgm:t>
    </dgm:pt>
    <dgm:pt modelId="{718566F9-23E9-6746-8F18-2C00C36319B2}">
      <dgm:prSet phldrT="[Text]"/>
      <dgm:spPr/>
      <dgm:t>
        <a:bodyPr/>
        <a:lstStyle/>
        <a:p>
          <a:r>
            <a:rPr lang="en-US" dirty="0" smtClean="0"/>
            <a:t>IV Hydrocortisone</a:t>
          </a:r>
          <a:endParaRPr lang="en-US" dirty="0"/>
        </a:p>
      </dgm:t>
    </dgm:pt>
    <dgm:pt modelId="{6174753F-8935-E947-A04D-DD84B53132B4}" type="parTrans" cxnId="{9E8CB8F7-C36F-034F-9491-63C19FE14560}">
      <dgm:prSet/>
      <dgm:spPr/>
      <dgm:t>
        <a:bodyPr/>
        <a:lstStyle/>
        <a:p>
          <a:endParaRPr lang="en-US"/>
        </a:p>
      </dgm:t>
    </dgm:pt>
    <dgm:pt modelId="{B0FBCC4E-3123-454E-ABAF-E505AD081542}" type="sibTrans" cxnId="{9E8CB8F7-C36F-034F-9491-63C19FE14560}">
      <dgm:prSet/>
      <dgm:spPr/>
      <dgm:t>
        <a:bodyPr/>
        <a:lstStyle/>
        <a:p>
          <a:endParaRPr lang="en-US"/>
        </a:p>
      </dgm:t>
    </dgm:pt>
    <dgm:pt modelId="{F8A21A4F-8003-9A43-917C-CF75FBAD12FC}">
      <dgm:prSet phldrT="[Text]"/>
      <dgm:spPr/>
      <dgm:t>
        <a:bodyPr/>
        <a:lstStyle/>
        <a:p>
          <a:r>
            <a:rPr lang="en-US" dirty="0" smtClean="0"/>
            <a:t>6-MP or Infliximab</a:t>
          </a:r>
          <a:endParaRPr lang="en-US" dirty="0"/>
        </a:p>
      </dgm:t>
    </dgm:pt>
    <dgm:pt modelId="{03DC3076-83FE-B643-8C1D-2BB268ADC3D2}" type="parTrans" cxnId="{DED9736A-F380-1047-9E9E-B143B087BB9C}">
      <dgm:prSet/>
      <dgm:spPr/>
      <dgm:t>
        <a:bodyPr/>
        <a:lstStyle/>
        <a:p>
          <a:endParaRPr lang="en-US"/>
        </a:p>
      </dgm:t>
    </dgm:pt>
    <dgm:pt modelId="{58B1A065-0E1D-6C4C-904E-C27FAFB6BC35}" type="sibTrans" cxnId="{DED9736A-F380-1047-9E9E-B143B087BB9C}">
      <dgm:prSet/>
      <dgm:spPr/>
      <dgm:t>
        <a:bodyPr/>
        <a:lstStyle/>
        <a:p>
          <a:endParaRPr lang="en-US"/>
        </a:p>
      </dgm:t>
    </dgm:pt>
    <dgm:pt modelId="{F128B8BC-8C85-714C-9FBC-BCBFAC9135B6}">
      <dgm:prSet phldrT="[Text]"/>
      <dgm:spPr/>
      <dgm:t>
        <a:bodyPr/>
        <a:lstStyle/>
        <a:p>
          <a:r>
            <a:rPr lang="en-US" dirty="0" smtClean="0"/>
            <a:t>Prednisone 50 mg PO. Taper</a:t>
          </a:r>
          <a:endParaRPr lang="en-US" dirty="0"/>
        </a:p>
      </dgm:t>
    </dgm:pt>
    <dgm:pt modelId="{1E490294-9CC6-2241-B393-FE6785CF479C}" type="parTrans" cxnId="{08B062B2-B9B5-B14C-83BE-371A2784B413}">
      <dgm:prSet/>
      <dgm:spPr/>
      <dgm:t>
        <a:bodyPr/>
        <a:lstStyle/>
        <a:p>
          <a:endParaRPr lang="en-US"/>
        </a:p>
      </dgm:t>
    </dgm:pt>
    <dgm:pt modelId="{432CA8D6-AAE6-B049-A3D3-ACF8D7DE19C5}" type="sibTrans" cxnId="{08B062B2-B9B5-B14C-83BE-371A2784B413}">
      <dgm:prSet/>
      <dgm:spPr/>
      <dgm:t>
        <a:bodyPr/>
        <a:lstStyle/>
        <a:p>
          <a:endParaRPr lang="en-US"/>
        </a:p>
      </dgm:t>
    </dgm:pt>
    <dgm:pt modelId="{EB6F2CE7-7B5C-1E45-BE9D-7E7547A6761E}">
      <dgm:prSet phldrT="[Text]"/>
      <dgm:spPr/>
      <dgm:t>
        <a:bodyPr/>
        <a:lstStyle/>
        <a:p>
          <a:r>
            <a:rPr lang="en-US" dirty="0" smtClean="0"/>
            <a:t>Sulfasalazine or Mesalamine</a:t>
          </a:r>
          <a:endParaRPr lang="en-US" dirty="0"/>
        </a:p>
      </dgm:t>
    </dgm:pt>
    <dgm:pt modelId="{29AE7015-D652-5E45-97B3-1A8334BA56F2}" type="parTrans" cxnId="{3AA81476-9A67-A248-8BD7-17D7CFD20BCB}">
      <dgm:prSet/>
      <dgm:spPr/>
      <dgm:t>
        <a:bodyPr/>
        <a:lstStyle/>
        <a:p>
          <a:endParaRPr lang="en-US"/>
        </a:p>
      </dgm:t>
    </dgm:pt>
    <dgm:pt modelId="{8BB071E2-6920-344F-8973-2F643A04D852}" type="sibTrans" cxnId="{3AA81476-9A67-A248-8BD7-17D7CFD20BCB}">
      <dgm:prSet/>
      <dgm:spPr/>
      <dgm:t>
        <a:bodyPr/>
        <a:lstStyle/>
        <a:p>
          <a:endParaRPr lang="en-US"/>
        </a:p>
      </dgm:t>
    </dgm:pt>
    <dgm:pt modelId="{11DB9E6B-7D34-0841-A6D9-810A01146E97}">
      <dgm:prSet phldrT="[Text]"/>
      <dgm:spPr/>
      <dgm:t>
        <a:bodyPr/>
        <a:lstStyle/>
        <a:p>
          <a:r>
            <a:rPr lang="en-US" dirty="0" smtClean="0"/>
            <a:t>Low dose Sulfasalazine or Low dose Mesalamine</a:t>
          </a:r>
          <a:endParaRPr lang="en-US" dirty="0"/>
        </a:p>
      </dgm:t>
    </dgm:pt>
    <dgm:pt modelId="{708CB9EF-A8FC-0B4F-99D4-EBA021D9C4C3}" type="parTrans" cxnId="{7A7C63C2-FCF4-FA48-9AC6-1AEA4A70148D}">
      <dgm:prSet/>
      <dgm:spPr/>
      <dgm:t>
        <a:bodyPr/>
        <a:lstStyle/>
        <a:p>
          <a:endParaRPr lang="en-US"/>
        </a:p>
      </dgm:t>
    </dgm:pt>
    <dgm:pt modelId="{4C974729-07E5-124C-ABBD-69CDA447C9EE}" type="sibTrans" cxnId="{7A7C63C2-FCF4-FA48-9AC6-1AEA4A70148D}">
      <dgm:prSet/>
      <dgm:spPr/>
      <dgm:t>
        <a:bodyPr/>
        <a:lstStyle/>
        <a:p>
          <a:endParaRPr lang="en-US"/>
        </a:p>
      </dgm:t>
    </dgm:pt>
    <dgm:pt modelId="{2C75810A-E43C-A34B-B490-46D16C121C20}" type="pres">
      <dgm:prSet presAssocID="{B3BD9417-7299-B242-B317-2456F2BEBAFB}" presName="Name0" presStyleCnt="0">
        <dgm:presLayoutVars>
          <dgm:dir/>
          <dgm:animLvl val="lvl"/>
          <dgm:resizeHandles val="exact"/>
        </dgm:presLayoutVars>
      </dgm:prSet>
      <dgm:spPr/>
    </dgm:pt>
    <dgm:pt modelId="{1A16D027-F1D6-9346-92BB-4B159C66C60E}" type="pres">
      <dgm:prSet presAssocID="{140A61FB-91ED-8247-9FF7-126FA15D5A32}" presName="Name8" presStyleCnt="0"/>
      <dgm:spPr/>
    </dgm:pt>
    <dgm:pt modelId="{59D474CD-ADA8-7443-B596-D3A3DF3ED528}" type="pres">
      <dgm:prSet presAssocID="{140A61FB-91ED-8247-9FF7-126FA15D5A32}" presName="level" presStyleLbl="node1" presStyleIdx="0" presStyleCnt="6">
        <dgm:presLayoutVars>
          <dgm:chMax val="1"/>
          <dgm:bulletEnabled val="1"/>
        </dgm:presLayoutVars>
      </dgm:prSet>
      <dgm:spPr/>
    </dgm:pt>
    <dgm:pt modelId="{DD2054C2-FE43-B44C-BC1D-567CA163AEBD}" type="pres">
      <dgm:prSet presAssocID="{140A61FB-91ED-8247-9FF7-126FA15D5A3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1540F4-A712-A54B-B8B8-27B6FC028E8D}" type="pres">
      <dgm:prSet presAssocID="{718566F9-23E9-6746-8F18-2C00C36319B2}" presName="Name8" presStyleCnt="0"/>
      <dgm:spPr/>
    </dgm:pt>
    <dgm:pt modelId="{53974B44-5259-244E-8EB7-63B7432DB5B6}" type="pres">
      <dgm:prSet presAssocID="{718566F9-23E9-6746-8F18-2C00C36319B2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06E4A-94F1-5B48-825D-2AF6DCFEDA95}" type="pres">
      <dgm:prSet presAssocID="{718566F9-23E9-6746-8F18-2C00C36319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4A339-A90F-BF44-8010-F10A8DFF7495}" type="pres">
      <dgm:prSet presAssocID="{F8A21A4F-8003-9A43-917C-CF75FBAD12FC}" presName="Name8" presStyleCnt="0"/>
      <dgm:spPr/>
    </dgm:pt>
    <dgm:pt modelId="{305B7B93-AA72-A84F-9BDB-BCDB4415AF5A}" type="pres">
      <dgm:prSet presAssocID="{F8A21A4F-8003-9A43-917C-CF75FBAD12FC}" presName="level" presStyleLbl="node1" presStyleIdx="2" presStyleCnt="6">
        <dgm:presLayoutVars>
          <dgm:chMax val="1"/>
          <dgm:bulletEnabled val="1"/>
        </dgm:presLayoutVars>
      </dgm:prSet>
      <dgm:spPr/>
    </dgm:pt>
    <dgm:pt modelId="{6FAFD88E-9ECF-BC41-A94C-14B26DF8A514}" type="pres">
      <dgm:prSet presAssocID="{F8A21A4F-8003-9A43-917C-CF75FBAD12F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84B004-B262-8749-BD43-686C7E2D645D}" type="pres">
      <dgm:prSet presAssocID="{F128B8BC-8C85-714C-9FBC-BCBFAC9135B6}" presName="Name8" presStyleCnt="0"/>
      <dgm:spPr/>
    </dgm:pt>
    <dgm:pt modelId="{C6C16F9B-30C2-CD4B-8EA3-DCA4CB1E8BC9}" type="pres">
      <dgm:prSet presAssocID="{F128B8BC-8C85-714C-9FBC-BCBFAC9135B6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D6309-5C83-DD48-99AE-F5675A8DED05}" type="pres">
      <dgm:prSet presAssocID="{F128B8BC-8C85-714C-9FBC-BCBFAC9135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1843F-1115-DB46-BCDC-2D366F78406C}" type="pres">
      <dgm:prSet presAssocID="{EB6F2CE7-7B5C-1E45-BE9D-7E7547A6761E}" presName="Name8" presStyleCnt="0"/>
      <dgm:spPr/>
    </dgm:pt>
    <dgm:pt modelId="{31D05918-49F7-5043-9C25-6FAD35664C17}" type="pres">
      <dgm:prSet presAssocID="{EB6F2CE7-7B5C-1E45-BE9D-7E7547A6761E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77B7A-59ED-E544-B56E-BC2F454C3A87}" type="pres">
      <dgm:prSet presAssocID="{EB6F2CE7-7B5C-1E45-BE9D-7E7547A6761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223D7-F9CC-3243-A007-40B68AE1FB1A}" type="pres">
      <dgm:prSet presAssocID="{11DB9E6B-7D34-0841-A6D9-810A01146E97}" presName="Name8" presStyleCnt="0"/>
      <dgm:spPr/>
    </dgm:pt>
    <dgm:pt modelId="{6B074A3E-AEE2-7D40-9299-4F018A217603}" type="pres">
      <dgm:prSet presAssocID="{11DB9E6B-7D34-0841-A6D9-810A01146E97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1BE04-205C-BC47-8839-5861FABA8ECA}" type="pres">
      <dgm:prSet presAssocID="{11DB9E6B-7D34-0841-A6D9-810A01146E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D96C0C-B72F-E747-8709-EF01B1534F5D}" type="presOf" srcId="{140A61FB-91ED-8247-9FF7-126FA15D5A32}" destId="{59D474CD-ADA8-7443-B596-D3A3DF3ED528}" srcOrd="0" destOrd="0" presId="urn:microsoft.com/office/officeart/2005/8/layout/pyramid1"/>
    <dgm:cxn modelId="{14F4D18A-D6DD-5B46-97CE-10F36A337807}" type="presOf" srcId="{EB6F2CE7-7B5C-1E45-BE9D-7E7547A6761E}" destId="{3E477B7A-59ED-E544-B56E-BC2F454C3A87}" srcOrd="1" destOrd="0" presId="urn:microsoft.com/office/officeart/2005/8/layout/pyramid1"/>
    <dgm:cxn modelId="{FC4EE750-7E99-D242-B92B-397F0960ADDA}" type="presOf" srcId="{11DB9E6B-7D34-0841-A6D9-810A01146E97}" destId="{0AB1BE04-205C-BC47-8839-5861FABA8ECA}" srcOrd="1" destOrd="0" presId="urn:microsoft.com/office/officeart/2005/8/layout/pyramid1"/>
    <dgm:cxn modelId="{3AA81476-9A67-A248-8BD7-17D7CFD20BCB}" srcId="{B3BD9417-7299-B242-B317-2456F2BEBAFB}" destId="{EB6F2CE7-7B5C-1E45-BE9D-7E7547A6761E}" srcOrd="4" destOrd="0" parTransId="{29AE7015-D652-5E45-97B3-1A8334BA56F2}" sibTransId="{8BB071E2-6920-344F-8973-2F643A04D852}"/>
    <dgm:cxn modelId="{6E980315-47DC-C64A-93AD-747D8E37932A}" type="presOf" srcId="{EB6F2CE7-7B5C-1E45-BE9D-7E7547A6761E}" destId="{31D05918-49F7-5043-9C25-6FAD35664C17}" srcOrd="0" destOrd="0" presId="urn:microsoft.com/office/officeart/2005/8/layout/pyramid1"/>
    <dgm:cxn modelId="{2560736C-6A4B-CE44-9518-7EEAC1FF5A21}" type="presOf" srcId="{140A61FB-91ED-8247-9FF7-126FA15D5A32}" destId="{DD2054C2-FE43-B44C-BC1D-567CA163AEBD}" srcOrd="1" destOrd="0" presId="urn:microsoft.com/office/officeart/2005/8/layout/pyramid1"/>
    <dgm:cxn modelId="{B6D588AB-1355-E245-AA22-27E659865CC0}" type="presOf" srcId="{F128B8BC-8C85-714C-9FBC-BCBFAC9135B6}" destId="{943D6309-5C83-DD48-99AE-F5675A8DED05}" srcOrd="1" destOrd="0" presId="urn:microsoft.com/office/officeart/2005/8/layout/pyramid1"/>
    <dgm:cxn modelId="{2062B2AD-C880-5047-804A-BA37DA945342}" type="presOf" srcId="{F8A21A4F-8003-9A43-917C-CF75FBAD12FC}" destId="{305B7B93-AA72-A84F-9BDB-BCDB4415AF5A}" srcOrd="0" destOrd="0" presId="urn:microsoft.com/office/officeart/2005/8/layout/pyramid1"/>
    <dgm:cxn modelId="{7C7475FA-F28F-9649-A52B-CA5EC9BA403C}" type="presOf" srcId="{F128B8BC-8C85-714C-9FBC-BCBFAC9135B6}" destId="{C6C16F9B-30C2-CD4B-8EA3-DCA4CB1E8BC9}" srcOrd="0" destOrd="0" presId="urn:microsoft.com/office/officeart/2005/8/layout/pyramid1"/>
    <dgm:cxn modelId="{7A7C63C2-FCF4-FA48-9AC6-1AEA4A70148D}" srcId="{B3BD9417-7299-B242-B317-2456F2BEBAFB}" destId="{11DB9E6B-7D34-0841-A6D9-810A01146E97}" srcOrd="5" destOrd="0" parTransId="{708CB9EF-A8FC-0B4F-99D4-EBA021D9C4C3}" sibTransId="{4C974729-07E5-124C-ABBD-69CDA447C9EE}"/>
    <dgm:cxn modelId="{D02FB4BF-63CB-EE42-BDEF-DBD407DA9E58}" type="presOf" srcId="{B3BD9417-7299-B242-B317-2456F2BEBAFB}" destId="{2C75810A-E43C-A34B-B490-46D16C121C20}" srcOrd="0" destOrd="0" presId="urn:microsoft.com/office/officeart/2005/8/layout/pyramid1"/>
    <dgm:cxn modelId="{DED9736A-F380-1047-9E9E-B143B087BB9C}" srcId="{B3BD9417-7299-B242-B317-2456F2BEBAFB}" destId="{F8A21A4F-8003-9A43-917C-CF75FBAD12FC}" srcOrd="2" destOrd="0" parTransId="{03DC3076-83FE-B643-8C1D-2BB268ADC3D2}" sibTransId="{58B1A065-0E1D-6C4C-904E-C27FAFB6BC35}"/>
    <dgm:cxn modelId="{B91BD01E-132C-5146-AAF4-61C56DBE7719}" type="presOf" srcId="{11DB9E6B-7D34-0841-A6D9-810A01146E97}" destId="{6B074A3E-AEE2-7D40-9299-4F018A217603}" srcOrd="0" destOrd="0" presId="urn:microsoft.com/office/officeart/2005/8/layout/pyramid1"/>
    <dgm:cxn modelId="{0B0F03E9-886D-084A-94B9-088A05704204}" type="presOf" srcId="{F8A21A4F-8003-9A43-917C-CF75FBAD12FC}" destId="{6FAFD88E-9ECF-BC41-A94C-14B26DF8A514}" srcOrd="1" destOrd="0" presId="urn:microsoft.com/office/officeart/2005/8/layout/pyramid1"/>
    <dgm:cxn modelId="{AA9C70AC-22B3-2D43-8367-4C58FE31F660}" srcId="{B3BD9417-7299-B242-B317-2456F2BEBAFB}" destId="{140A61FB-91ED-8247-9FF7-126FA15D5A32}" srcOrd="0" destOrd="0" parTransId="{EEE68C9F-3AC3-6D44-ADF3-81F27E3850B7}" sibTransId="{365A32BA-E2FE-9749-846C-28752C9E3E79}"/>
    <dgm:cxn modelId="{0F4B055E-942D-7740-A9D1-54C388C2C6B9}" type="presOf" srcId="{718566F9-23E9-6746-8F18-2C00C36319B2}" destId="{53974B44-5259-244E-8EB7-63B7432DB5B6}" srcOrd="0" destOrd="0" presId="urn:microsoft.com/office/officeart/2005/8/layout/pyramid1"/>
    <dgm:cxn modelId="{08B062B2-B9B5-B14C-83BE-371A2784B413}" srcId="{B3BD9417-7299-B242-B317-2456F2BEBAFB}" destId="{F128B8BC-8C85-714C-9FBC-BCBFAC9135B6}" srcOrd="3" destOrd="0" parTransId="{1E490294-9CC6-2241-B393-FE6785CF479C}" sibTransId="{432CA8D6-AAE6-B049-A3D3-ACF8D7DE19C5}"/>
    <dgm:cxn modelId="{9E8CB8F7-C36F-034F-9491-63C19FE14560}" srcId="{B3BD9417-7299-B242-B317-2456F2BEBAFB}" destId="{718566F9-23E9-6746-8F18-2C00C36319B2}" srcOrd="1" destOrd="0" parTransId="{6174753F-8935-E947-A04D-DD84B53132B4}" sibTransId="{B0FBCC4E-3123-454E-ABAF-E505AD081542}"/>
    <dgm:cxn modelId="{7D11887F-FA7D-0144-B694-A566260A8BDF}" type="presOf" srcId="{718566F9-23E9-6746-8F18-2C00C36319B2}" destId="{CC606E4A-94F1-5B48-825D-2AF6DCFEDA95}" srcOrd="1" destOrd="0" presId="urn:microsoft.com/office/officeart/2005/8/layout/pyramid1"/>
    <dgm:cxn modelId="{AEA8CEC7-FE92-F04C-9B0A-1C4C641A25BE}" type="presParOf" srcId="{2C75810A-E43C-A34B-B490-46D16C121C20}" destId="{1A16D027-F1D6-9346-92BB-4B159C66C60E}" srcOrd="0" destOrd="0" presId="urn:microsoft.com/office/officeart/2005/8/layout/pyramid1"/>
    <dgm:cxn modelId="{1F921608-69C1-E848-98F9-280D9FEDBFA0}" type="presParOf" srcId="{1A16D027-F1D6-9346-92BB-4B159C66C60E}" destId="{59D474CD-ADA8-7443-B596-D3A3DF3ED528}" srcOrd="0" destOrd="0" presId="urn:microsoft.com/office/officeart/2005/8/layout/pyramid1"/>
    <dgm:cxn modelId="{34633F51-6E0F-4A43-879D-37B208CEFDE0}" type="presParOf" srcId="{1A16D027-F1D6-9346-92BB-4B159C66C60E}" destId="{DD2054C2-FE43-B44C-BC1D-567CA163AEBD}" srcOrd="1" destOrd="0" presId="urn:microsoft.com/office/officeart/2005/8/layout/pyramid1"/>
    <dgm:cxn modelId="{024E94A7-C2A9-6049-A4D2-B48A1C79CD5E}" type="presParOf" srcId="{2C75810A-E43C-A34B-B490-46D16C121C20}" destId="{F71540F4-A712-A54B-B8B8-27B6FC028E8D}" srcOrd="1" destOrd="0" presId="urn:microsoft.com/office/officeart/2005/8/layout/pyramid1"/>
    <dgm:cxn modelId="{D2D6C69B-44EC-C040-BA8D-F31BDFD287F9}" type="presParOf" srcId="{F71540F4-A712-A54B-B8B8-27B6FC028E8D}" destId="{53974B44-5259-244E-8EB7-63B7432DB5B6}" srcOrd="0" destOrd="0" presId="urn:microsoft.com/office/officeart/2005/8/layout/pyramid1"/>
    <dgm:cxn modelId="{E4244D92-407B-2E48-AC75-6BE69FF85908}" type="presParOf" srcId="{F71540F4-A712-A54B-B8B8-27B6FC028E8D}" destId="{CC606E4A-94F1-5B48-825D-2AF6DCFEDA95}" srcOrd="1" destOrd="0" presId="urn:microsoft.com/office/officeart/2005/8/layout/pyramid1"/>
    <dgm:cxn modelId="{1BC04B2E-C177-3745-86AD-713CC8965B89}" type="presParOf" srcId="{2C75810A-E43C-A34B-B490-46D16C121C20}" destId="{14D4A339-A90F-BF44-8010-F10A8DFF7495}" srcOrd="2" destOrd="0" presId="urn:microsoft.com/office/officeart/2005/8/layout/pyramid1"/>
    <dgm:cxn modelId="{BC8561B0-CD27-A749-AC6F-3705A2BA89C3}" type="presParOf" srcId="{14D4A339-A90F-BF44-8010-F10A8DFF7495}" destId="{305B7B93-AA72-A84F-9BDB-BCDB4415AF5A}" srcOrd="0" destOrd="0" presId="urn:microsoft.com/office/officeart/2005/8/layout/pyramid1"/>
    <dgm:cxn modelId="{0A311A75-5815-9045-93B7-21498FB5E6E1}" type="presParOf" srcId="{14D4A339-A90F-BF44-8010-F10A8DFF7495}" destId="{6FAFD88E-9ECF-BC41-A94C-14B26DF8A514}" srcOrd="1" destOrd="0" presId="urn:microsoft.com/office/officeart/2005/8/layout/pyramid1"/>
    <dgm:cxn modelId="{183B7A04-C94F-0B4B-8929-4EAB97039ED5}" type="presParOf" srcId="{2C75810A-E43C-A34B-B490-46D16C121C20}" destId="{AE84B004-B262-8749-BD43-686C7E2D645D}" srcOrd="3" destOrd="0" presId="urn:microsoft.com/office/officeart/2005/8/layout/pyramid1"/>
    <dgm:cxn modelId="{9569B209-2048-BA4F-8B21-294CB31329FD}" type="presParOf" srcId="{AE84B004-B262-8749-BD43-686C7E2D645D}" destId="{C6C16F9B-30C2-CD4B-8EA3-DCA4CB1E8BC9}" srcOrd="0" destOrd="0" presId="urn:microsoft.com/office/officeart/2005/8/layout/pyramid1"/>
    <dgm:cxn modelId="{C0D95845-36B1-8543-B373-18E1F9D9ADAB}" type="presParOf" srcId="{AE84B004-B262-8749-BD43-686C7E2D645D}" destId="{943D6309-5C83-DD48-99AE-F5675A8DED05}" srcOrd="1" destOrd="0" presId="urn:microsoft.com/office/officeart/2005/8/layout/pyramid1"/>
    <dgm:cxn modelId="{81F02004-DC63-8D44-837F-A22C6AD32641}" type="presParOf" srcId="{2C75810A-E43C-A34B-B490-46D16C121C20}" destId="{C991843F-1115-DB46-BCDC-2D366F78406C}" srcOrd="4" destOrd="0" presId="urn:microsoft.com/office/officeart/2005/8/layout/pyramid1"/>
    <dgm:cxn modelId="{CC345BF2-1776-8D44-9DBF-9A262689F658}" type="presParOf" srcId="{C991843F-1115-DB46-BCDC-2D366F78406C}" destId="{31D05918-49F7-5043-9C25-6FAD35664C17}" srcOrd="0" destOrd="0" presId="urn:microsoft.com/office/officeart/2005/8/layout/pyramid1"/>
    <dgm:cxn modelId="{0211D97F-B0D8-C542-B0BB-99179BFC4BAA}" type="presParOf" srcId="{C991843F-1115-DB46-BCDC-2D366F78406C}" destId="{3E477B7A-59ED-E544-B56E-BC2F454C3A87}" srcOrd="1" destOrd="0" presId="urn:microsoft.com/office/officeart/2005/8/layout/pyramid1"/>
    <dgm:cxn modelId="{39092217-BC9F-A14F-BD9F-84281FBD3C67}" type="presParOf" srcId="{2C75810A-E43C-A34B-B490-46D16C121C20}" destId="{B38223D7-F9CC-3243-A007-40B68AE1FB1A}" srcOrd="5" destOrd="0" presId="urn:microsoft.com/office/officeart/2005/8/layout/pyramid1"/>
    <dgm:cxn modelId="{929DBB53-90B0-EF4B-B742-80E6E024BF83}" type="presParOf" srcId="{B38223D7-F9CC-3243-A007-40B68AE1FB1A}" destId="{6B074A3E-AEE2-7D40-9299-4F018A217603}" srcOrd="0" destOrd="0" presId="urn:microsoft.com/office/officeart/2005/8/layout/pyramid1"/>
    <dgm:cxn modelId="{AC00D1F1-3848-BB45-BFEF-7E105F12975F}" type="presParOf" srcId="{B38223D7-F9CC-3243-A007-40B68AE1FB1A}" destId="{0AB1BE04-205C-BC47-8839-5861FABA8ECA}" srcOrd="1" destOrd="0" presId="urn:microsoft.com/office/officeart/2005/8/layout/pyramid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474CD-ADA8-7443-B596-D3A3DF3ED528}">
      <dsp:nvSpPr>
        <dsp:cNvPr id="0" name=""/>
        <dsp:cNvSpPr/>
      </dsp:nvSpPr>
      <dsp:spPr>
        <a:xfrm>
          <a:off x="3440060" y="0"/>
          <a:ext cx="1376024" cy="1073985"/>
        </a:xfrm>
        <a:prstGeom prst="trapezoid">
          <a:avLst>
            <a:gd name="adj" fmla="val 6406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IV cyclosporine</a:t>
          </a:r>
          <a:endParaRPr lang="en-US" sz="2000" kern="1200" dirty="0"/>
        </a:p>
      </dsp:txBody>
      <dsp:txXfrm>
        <a:off x="3440060" y="0"/>
        <a:ext cx="1376024" cy="1073985"/>
      </dsp:txXfrm>
    </dsp:sp>
    <dsp:sp modelId="{53974B44-5259-244E-8EB7-63B7432DB5B6}">
      <dsp:nvSpPr>
        <dsp:cNvPr id="0" name=""/>
        <dsp:cNvSpPr/>
      </dsp:nvSpPr>
      <dsp:spPr>
        <a:xfrm>
          <a:off x="2752048" y="1073985"/>
          <a:ext cx="2752048" cy="1073985"/>
        </a:xfrm>
        <a:prstGeom prst="trapezoid">
          <a:avLst>
            <a:gd name="adj" fmla="val 6406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IV Hydrocortisone</a:t>
          </a:r>
          <a:endParaRPr lang="en-US" sz="2000" kern="1200" dirty="0"/>
        </a:p>
      </dsp:txBody>
      <dsp:txXfrm>
        <a:off x="3233656" y="1073985"/>
        <a:ext cx="1788831" cy="1073985"/>
      </dsp:txXfrm>
    </dsp:sp>
    <dsp:sp modelId="{305B7B93-AA72-A84F-9BDB-BCDB4415AF5A}">
      <dsp:nvSpPr>
        <dsp:cNvPr id="0" name=""/>
        <dsp:cNvSpPr/>
      </dsp:nvSpPr>
      <dsp:spPr>
        <a:xfrm>
          <a:off x="2064036" y="2147970"/>
          <a:ext cx="4128072" cy="1073985"/>
        </a:xfrm>
        <a:prstGeom prst="trapezoid">
          <a:avLst>
            <a:gd name="adj" fmla="val 6406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6-MP or Infliximab</a:t>
          </a:r>
          <a:endParaRPr lang="en-US" sz="2000" kern="1200" dirty="0"/>
        </a:p>
      </dsp:txBody>
      <dsp:txXfrm>
        <a:off x="2786448" y="2147970"/>
        <a:ext cx="2683247" cy="1073985"/>
      </dsp:txXfrm>
    </dsp:sp>
    <dsp:sp modelId="{C6C16F9B-30C2-CD4B-8EA3-DCA4CB1E8BC9}">
      <dsp:nvSpPr>
        <dsp:cNvPr id="0" name=""/>
        <dsp:cNvSpPr/>
      </dsp:nvSpPr>
      <dsp:spPr>
        <a:xfrm>
          <a:off x="1376024" y="3221956"/>
          <a:ext cx="5504096" cy="1073985"/>
        </a:xfrm>
        <a:prstGeom prst="trapezoid">
          <a:avLst>
            <a:gd name="adj" fmla="val 6406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Prednisone 50 mg PO. Taper</a:t>
          </a:r>
          <a:endParaRPr lang="en-US" sz="2000" kern="1200" dirty="0"/>
        </a:p>
      </dsp:txBody>
      <dsp:txXfrm>
        <a:off x="2339241" y="3221956"/>
        <a:ext cx="3577662" cy="1073985"/>
      </dsp:txXfrm>
    </dsp:sp>
    <dsp:sp modelId="{31D05918-49F7-5043-9C25-6FAD35664C17}">
      <dsp:nvSpPr>
        <dsp:cNvPr id="0" name=""/>
        <dsp:cNvSpPr/>
      </dsp:nvSpPr>
      <dsp:spPr>
        <a:xfrm>
          <a:off x="688012" y="4295941"/>
          <a:ext cx="6880120" cy="1073985"/>
        </a:xfrm>
        <a:prstGeom prst="trapezoid">
          <a:avLst>
            <a:gd name="adj" fmla="val 6406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Sulfasalazine or Mesalamine</a:t>
          </a:r>
          <a:endParaRPr lang="en-US" sz="2000" kern="1200" dirty="0"/>
        </a:p>
      </dsp:txBody>
      <dsp:txXfrm>
        <a:off x="1892033" y="4295941"/>
        <a:ext cx="4472078" cy="1073985"/>
      </dsp:txXfrm>
    </dsp:sp>
    <dsp:sp modelId="{6B074A3E-AEE2-7D40-9299-4F018A217603}">
      <dsp:nvSpPr>
        <dsp:cNvPr id="0" name=""/>
        <dsp:cNvSpPr/>
      </dsp:nvSpPr>
      <dsp:spPr>
        <a:xfrm>
          <a:off x="0" y="5369926"/>
          <a:ext cx="8256145" cy="1073985"/>
        </a:xfrm>
        <a:prstGeom prst="trapezoid">
          <a:avLst>
            <a:gd name="adj" fmla="val 6406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Low dose Sulfasalazine or Low dose Mesalamine</a:t>
          </a:r>
          <a:endParaRPr lang="en-US" sz="2000" kern="1200" dirty="0"/>
        </a:p>
      </dsp:txBody>
      <dsp:txXfrm>
        <a:off x="1444825" y="5369926"/>
        <a:ext cx="5366494" cy="1073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35E44-3D94-864F-8503-AF46B55F4F9E}" type="datetimeFigureOut">
              <a:rPr lang="en-US" smtClean="0"/>
              <a:t>2/15/14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7F744-6FC6-DB42-98A9-3657293A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5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7F744-6FC6-DB42-98A9-3657293AC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4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 Layers from inner to outer:  Mucosa, submucosa, muscularis propria, adventitia</a:t>
            </a:r>
          </a:p>
          <a:p>
            <a:endParaRPr lang="en-US" dirty="0" smtClean="0"/>
          </a:p>
          <a:p>
            <a:r>
              <a:rPr lang="en-US" sz="3000" dirty="0" smtClean="0"/>
              <a:t>Typical: </a:t>
            </a:r>
          </a:p>
          <a:p>
            <a:pPr lvl="1"/>
            <a:r>
              <a:rPr lang="en-US" sz="2600" dirty="0" smtClean="0"/>
              <a:t>Chronic or nocturnal diarrhea</a:t>
            </a:r>
          </a:p>
          <a:p>
            <a:pPr lvl="1"/>
            <a:r>
              <a:rPr lang="en-US" sz="2600" b="1" dirty="0" smtClean="0"/>
              <a:t>Abdominal pain</a:t>
            </a:r>
          </a:p>
          <a:p>
            <a:pPr lvl="1"/>
            <a:r>
              <a:rPr lang="en-US" sz="2600" dirty="0" smtClean="0"/>
              <a:t>Weight loss, anorexia, malaise</a:t>
            </a:r>
          </a:p>
          <a:p>
            <a:pPr lvl="1"/>
            <a:r>
              <a:rPr lang="en-US" sz="2600" dirty="0" smtClean="0"/>
              <a:t>Fever</a:t>
            </a:r>
          </a:p>
          <a:p>
            <a:pPr lvl="1"/>
            <a:r>
              <a:rPr lang="en-US" sz="2600" dirty="0" smtClean="0"/>
              <a:t>Perianal fissure, fistula, abscess, abdominal masses</a:t>
            </a:r>
          </a:p>
          <a:p>
            <a:pPr lvl="1"/>
            <a:r>
              <a:rPr lang="en-US" sz="2600" dirty="0" smtClean="0"/>
              <a:t>Intestinal obstruction, stricture</a:t>
            </a:r>
          </a:p>
          <a:p>
            <a:pPr lvl="1"/>
            <a:r>
              <a:rPr lang="en-US" sz="2600" b="1" dirty="0" smtClean="0"/>
              <a:t>Rectal bleeding (may be present)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7F744-6FC6-DB42-98A9-3657293AC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erythrocyte (RBC) sedimentation rate</a:t>
            </a:r>
          </a:p>
          <a:p>
            <a:r>
              <a:rPr lang="en-US" dirty="0" smtClean="0"/>
              <a:t>Fulminant;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coming on suddenly and with great severity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7F744-6FC6-DB42-98A9-3657293AC6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6-MP = 6 mercaptopurine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7F744-6FC6-DB42-98A9-3657293AC6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7F744-6FC6-DB42-98A9-3657293AC6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64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Small intestine</a:t>
            </a:r>
            <a:r>
              <a:rPr lang="en-US" baseline="0" dirty="0" smtClean="0"/>
              <a:t> = small bowel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7F744-6FC6-DB42-98A9-3657293AC6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4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Rectal or Distal,</a:t>
            </a:r>
            <a:r>
              <a:rPr lang="en-US" baseline="0" dirty="0" smtClean="0"/>
              <a:t> use Suppository or enema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7F744-6FC6-DB42-98A9-3657293AC6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7F744-6FC6-DB42-98A9-3657293AC6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2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25F0-F7B0-F743-AABB-E481FEC7135F}" type="datetimeFigureOut">
              <a:rPr lang="en-US" smtClean="0"/>
              <a:t>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F9BA-B1AC-804B-B8F3-7923C1D6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89" y="1292180"/>
            <a:ext cx="3560478" cy="276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0930" y="201354"/>
            <a:ext cx="846801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Inflammatory Bowel Disease: </a:t>
            </a:r>
            <a:r>
              <a:rPr lang="en-US" dirty="0" smtClean="0"/>
              <a:t>inflammatory conditions of the colon and small intestine.</a:t>
            </a:r>
          </a:p>
          <a:p>
            <a:r>
              <a:rPr lang="en-US" dirty="0" smtClean="0"/>
              <a:t>The main forms of IBD are Crohn's disease and ulcerative colitis (UC). </a:t>
            </a:r>
          </a:p>
          <a:p>
            <a:r>
              <a:rPr lang="en-US" dirty="0" smtClean="0"/>
              <a:t>Inflammatory bowel diseases are considered autoimmune diseases.</a:t>
            </a:r>
          </a:p>
          <a:p>
            <a:endParaRPr lang="en-US" dirty="0"/>
          </a:p>
          <a:p>
            <a:r>
              <a:rPr lang="en-US" u="sng" dirty="0" smtClean="0"/>
              <a:t>IBD complications: </a:t>
            </a:r>
          </a:p>
          <a:p>
            <a:endParaRPr lang="en-US" u="sng" dirty="0" smtClean="0"/>
          </a:p>
          <a:p>
            <a:r>
              <a:rPr lang="en-US" dirty="0" smtClean="0"/>
              <a:t>Malabsorption leading to nutritional deficiencies</a:t>
            </a:r>
          </a:p>
          <a:p>
            <a:r>
              <a:rPr lang="en-US" dirty="0"/>
              <a:t>	</a:t>
            </a:r>
            <a:r>
              <a:rPr lang="en-US" dirty="0" smtClean="0"/>
              <a:t>Weight loss 				40-80%</a:t>
            </a:r>
          </a:p>
          <a:p>
            <a:r>
              <a:rPr lang="en-US" dirty="0"/>
              <a:t>	</a:t>
            </a:r>
            <a:r>
              <a:rPr lang="en-US" dirty="0" smtClean="0"/>
              <a:t>Fe+ deficiency anemia             25-50%</a:t>
            </a:r>
          </a:p>
          <a:p>
            <a:r>
              <a:rPr lang="en-US" dirty="0"/>
              <a:t>	</a:t>
            </a:r>
            <a:r>
              <a:rPr lang="en-US" dirty="0" smtClean="0"/>
              <a:t>B12 deficiency 			20-37%</a:t>
            </a:r>
          </a:p>
          <a:p>
            <a:r>
              <a:rPr lang="en-US" dirty="0"/>
              <a:t>	</a:t>
            </a:r>
            <a:r>
              <a:rPr lang="en-US" dirty="0" smtClean="0"/>
              <a:t>Osteomalacia				36%</a:t>
            </a:r>
          </a:p>
          <a:p>
            <a:r>
              <a:rPr lang="en-US" dirty="0"/>
              <a:t>	</a:t>
            </a:r>
            <a:r>
              <a:rPr lang="en-US" dirty="0" smtClean="0"/>
              <a:t>Hypoalbuminemia 			25-76%</a:t>
            </a:r>
          </a:p>
          <a:p>
            <a:endParaRPr lang="en-US" dirty="0" smtClean="0"/>
          </a:p>
          <a:p>
            <a:r>
              <a:rPr lang="en-US" dirty="0" smtClean="0"/>
              <a:t>Increase in Colon Cancer, especially Colitis.</a:t>
            </a:r>
          </a:p>
          <a:p>
            <a:endParaRPr lang="en-US" dirty="0"/>
          </a:p>
          <a:p>
            <a:r>
              <a:rPr lang="en-US" dirty="0" smtClean="0"/>
              <a:t>Monitor: Colonoscopy q 6-12months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367" y="187360"/>
            <a:ext cx="199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Crohn’s Disease Tx: </a:t>
            </a:r>
            <a:endParaRPr lang="en-US" dirty="0"/>
          </a:p>
        </p:txBody>
      </p:sp>
      <p:pic>
        <p:nvPicPr>
          <p:cNvPr id="9" name="Content Placeholder 7" descr="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6" y="652912"/>
            <a:ext cx="8600457" cy="5801992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8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8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27776863"/>
              </p:ext>
            </p:extLst>
          </p:nvPr>
        </p:nvGraphicFramePr>
        <p:xfrm>
          <a:off x="139700" y="112713"/>
          <a:ext cx="8923338" cy="646865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71613"/>
                <a:gridCol w="2403475"/>
                <a:gridCol w="2336800"/>
                <a:gridCol w="2711450"/>
              </a:tblGrid>
              <a:tr h="321611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Long-Term Management of IBD: A Summary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Variable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Rectal/Distal UC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Extensive UC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Crohn’s Disease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/>
                </a:tc>
              </a:tr>
              <a:tr h="9337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Mild Disease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PO/PR 5-ASA</a:t>
                      </a:r>
                    </a:p>
                    <a:p>
                      <a:pPr marL="533400" marR="0" lvl="0" indent="-53340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derivatives</a:t>
                      </a:r>
                    </a:p>
                    <a:p>
                      <a:pPr marL="533400" marR="0" lvl="0" indent="-53340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 corticosteroid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 5-ASA derivatives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 5-ASA derivatives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Budesonide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</a:tr>
              <a:tr h="9337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Moderate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PO/PR 5-ASA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derivatives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 corticosteroid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 5-ASA derivatives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 corticosteroids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AZA or 6-MP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</a:tr>
              <a:tr h="6517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Severe Disease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PO/IV/PR corticosteroids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PO/IV corticosteroids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??? Cyclosporine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PO/IV corticosteroids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MTX or IV Infliximab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</a:tr>
              <a:tr h="9337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Refractory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Disease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 corticosteroids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 AZA or 6-MP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 corticosteroids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 AZA or 6-MP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Infliximab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IV Infliximab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MTX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</a:tr>
              <a:tr h="11564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Perianal or Fistulizing Disease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Metronidazole +/- Ciprofloxacin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IV Infliximab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AZA or 6-MP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</a:tr>
              <a:tr h="12158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Remission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PO/PR 5-ASA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derivatives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AZA or 6-MP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PO/PR 5-ASA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derivatives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AZA or 6-MP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Infliximab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 5-ASA derivatives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AZA or 6-MP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Infliximab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60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Drugs for IBD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Aminosalicylate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Corticosteroids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Immunosuppressants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Anti-TNF alpha inhibitors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61238"/>
              </p:ext>
            </p:extLst>
          </p:nvPr>
        </p:nvGraphicFramePr>
        <p:xfrm>
          <a:off x="192402" y="211679"/>
          <a:ext cx="5214149" cy="230125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07872"/>
                <a:gridCol w="3406277"/>
              </a:tblGrid>
              <a:tr h="1524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Aminosalicylates 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24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Colitis Tx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in Induction and Remission</a:t>
                      </a:r>
                      <a:endParaRPr lang="en-US" sz="1600" dirty="0"/>
                    </a:p>
                  </a:txBody>
                  <a:tcPr/>
                </a:tc>
              </a:tr>
              <a:tr h="1524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Crohn’s </a:t>
                      </a:r>
                      <a:r>
                        <a:rPr lang="en-US" sz="1600" baseline="0" dirty="0" smtClean="0"/>
                        <a:t>Tx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Effective</a:t>
                      </a:r>
                      <a:r>
                        <a:rPr lang="en-US" sz="1600" baseline="0" dirty="0" smtClean="0"/>
                        <a:t> in </a:t>
                      </a:r>
                      <a:r>
                        <a:rPr lang="en-US" sz="1600" i="1" baseline="0" dirty="0" smtClean="0"/>
                        <a:t>mild</a:t>
                      </a:r>
                      <a:r>
                        <a:rPr lang="en-US" sz="1600" baseline="0" dirty="0" smtClean="0"/>
                        <a:t> disease</a:t>
                      </a:r>
                      <a:endParaRPr lang="en-US" sz="1600" dirty="0"/>
                    </a:p>
                  </a:txBody>
                  <a:tcPr/>
                </a:tc>
              </a:tr>
              <a:tr h="2213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5-Aminosalicyclic Acid Derivatives </a:t>
                      </a:r>
                      <a:endParaRPr lang="en-US" sz="1600" dirty="0"/>
                    </a:p>
                  </a:txBody>
                  <a:tcPr/>
                </a:tc>
              </a:tr>
              <a:tr h="2667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Block COX and Lipoxygenase</a:t>
                      </a:r>
                    </a:p>
                    <a:p>
                      <a:r>
                        <a:rPr lang="en-US" sz="1600" dirty="0" smtClean="0"/>
                        <a:t>Similar to ASA</a:t>
                      </a:r>
                      <a:endParaRPr lang="en-US" sz="1600" dirty="0"/>
                    </a:p>
                  </a:txBody>
                  <a:tcPr/>
                </a:tc>
              </a:tr>
              <a:tr h="381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Hematologic,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Liver,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Kidney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4019"/>
              </p:ext>
            </p:extLst>
          </p:nvPr>
        </p:nvGraphicFramePr>
        <p:xfrm>
          <a:off x="173162" y="3044896"/>
          <a:ext cx="8812104" cy="3591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44521"/>
                <a:gridCol w="1006296"/>
                <a:gridCol w="1654393"/>
                <a:gridCol w="1398211"/>
                <a:gridCol w="3508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Tx 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Mesalamine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Pentasa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2-4g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Div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QID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Small intestine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&amp; Colon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 granules</a:t>
                      </a:r>
                      <a:r>
                        <a:rPr lang="en-US" sz="1600" baseline="0" dirty="0" smtClean="0"/>
                        <a:t> that allows slow release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Asacol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2.4 – 4.8g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Div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QID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Colon &amp;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Rectal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Dissolves in pH &gt; 6 </a:t>
                      </a:r>
                    </a:p>
                    <a:p>
                      <a:r>
                        <a:rPr lang="en-US" sz="1600" baseline="0" dirty="0" smtClean="0"/>
                        <a:t>small bowl &amp; colon area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Lialda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1.2 – 4.8g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daily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Multi-matrix (MMX) = pH dependent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Apriso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1.5 g 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daily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</a:t>
                      </a:r>
                      <a:r>
                        <a:rPr lang="en-US" sz="1600" baseline="0" dirty="0" smtClean="0"/>
                        <a:t> not administer with antacids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Sulfasalazine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Azulfidine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4-6g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Div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QID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Prodrug,</a:t>
                      </a:r>
                      <a:r>
                        <a:rPr lang="en-US" sz="1600" baseline="0" dirty="0" smtClean="0"/>
                        <a:t> Possible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Sulfa Allergy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Possible ASA allergy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Olsalazine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Dipentum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1.5 – 3g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Div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BID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Prodrug: bacteria cleaves bond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Balsalazide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Colazal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6.75g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Div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Prodrug: bacteria cleaves bond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33" y="57725"/>
            <a:ext cx="1426502" cy="15099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0584" y="1567648"/>
            <a:ext cx="2299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Mesalamine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5-aminosalicylic </a:t>
            </a:r>
            <a:r>
              <a:rPr lang="en-US" dirty="0" smtClean="0"/>
              <a:t>acid)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1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84" y="585564"/>
            <a:ext cx="3668997" cy="3159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46" y="1039878"/>
            <a:ext cx="3009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98" y="3929802"/>
            <a:ext cx="2979292" cy="27144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5924" y="216232"/>
            <a:ext cx="175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Aminosalicylates </a:t>
            </a:r>
          </a:p>
        </p:txBody>
      </p:sp>
      <p:pic>
        <p:nvPicPr>
          <p:cNvPr id="2" name="Picture 1" descr="apriso_w_pill_rs_43502_4350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73" y="3929802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01110"/>
              </p:ext>
            </p:extLst>
          </p:nvPr>
        </p:nvGraphicFramePr>
        <p:xfrm>
          <a:off x="192402" y="211679"/>
          <a:ext cx="8883494" cy="211837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84237"/>
                <a:gridCol w="6199257"/>
              </a:tblGrid>
              <a:tr h="15240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Corticosteroids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15240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Colitis and Crohn’s Tx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Moderate to severe disease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for acute inflammation (not chronic)</a:t>
                      </a:r>
                    </a:p>
                  </a:txBody>
                  <a:tcPr/>
                </a:tc>
              </a:tr>
              <a:tr h="266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Immune</a:t>
                      </a:r>
                      <a:r>
                        <a:rPr lang="en-US" sz="1800" baseline="0" dirty="0" smtClean="0"/>
                        <a:t> suppression/</a:t>
                      </a:r>
                    </a:p>
                    <a:p>
                      <a:r>
                        <a:rPr lang="en-US" sz="1800" baseline="0" dirty="0" smtClean="0"/>
                        <a:t>anti-inflammatory</a:t>
                      </a:r>
                      <a:endParaRPr lang="en-US" sz="1800" dirty="0"/>
                    </a:p>
                  </a:txBody>
                  <a:tcPr/>
                </a:tc>
              </a:tr>
              <a:tr h="266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Onset of benefit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week</a:t>
                      </a:r>
                      <a:endParaRPr lang="en-US" sz="1800" dirty="0"/>
                    </a:p>
                  </a:txBody>
                  <a:tcPr/>
                </a:tc>
              </a:tr>
              <a:tr h="3810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BG,</a:t>
                      </a:r>
                      <a:r>
                        <a:rPr lang="en-US" sz="1800" baseline="0" dirty="0" smtClean="0"/>
                        <a:t> BP, fluid retention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92925"/>
              </p:ext>
            </p:extLst>
          </p:nvPr>
        </p:nvGraphicFramePr>
        <p:xfrm>
          <a:off x="192402" y="2620121"/>
          <a:ext cx="8792866" cy="38455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2995"/>
                <a:gridCol w="1325801"/>
                <a:gridCol w="1309412"/>
                <a:gridCol w="2238632"/>
                <a:gridCol w="17960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Generic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Prednisone</a:t>
                      </a:r>
                    </a:p>
                    <a:p>
                      <a:r>
                        <a:rPr lang="en-US" sz="1800" dirty="0" smtClean="0"/>
                        <a:t>Prednisolone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 – 60 mg </a:t>
                      </a:r>
                    </a:p>
                    <a:p>
                      <a:r>
                        <a:rPr lang="en-US" sz="1800" dirty="0" smtClean="0"/>
                        <a:t>PO daily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Term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Taper down</a:t>
                      </a:r>
                    </a:p>
                    <a:p>
                      <a:r>
                        <a:rPr lang="en-US" sz="1800" dirty="0" smtClean="0"/>
                        <a:t>5 mg/week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Budesonide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Entocort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 mg </a:t>
                      </a:r>
                    </a:p>
                    <a:p>
                      <a:r>
                        <a:rPr lang="en-US" sz="1800" dirty="0" smtClean="0"/>
                        <a:t>PO daily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Longer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Term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dirty="0" smtClean="0"/>
                        <a:t>Poorly absorbed</a:t>
                      </a:r>
                      <a:r>
                        <a:rPr lang="en-US" sz="1800" baseline="0" dirty="0" smtClean="0"/>
                        <a:t> in GI </a:t>
                      </a:r>
                    </a:p>
                    <a:p>
                      <a:r>
                        <a:rPr lang="en-US" sz="1800" baseline="0" dirty="0" smtClean="0"/>
                        <a:t>Good b/c local 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Only</a:t>
                      </a:r>
                      <a:r>
                        <a:rPr lang="en-US" sz="1800" baseline="0" dirty="0" smtClean="0"/>
                        <a:t> effective in:</a:t>
                      </a:r>
                    </a:p>
                    <a:p>
                      <a:r>
                        <a:rPr lang="en-US" sz="1800" baseline="0" dirty="0" smtClean="0"/>
                        <a:t>  Distal ileal</a:t>
                      </a:r>
                    </a:p>
                    <a:p>
                      <a:r>
                        <a:rPr lang="en-US" sz="1800" baseline="0" dirty="0" smtClean="0"/>
                        <a:t>  Right colon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HC enema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Cort-enema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 mg HS</a:t>
                      </a:r>
                    </a:p>
                    <a:p>
                      <a:r>
                        <a:rPr lang="en-US" sz="1800" dirty="0" smtClean="0"/>
                        <a:t>Enema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dirty="0" smtClean="0"/>
                        <a:t> line to 5-ASA</a:t>
                      </a:r>
                      <a:r>
                        <a:rPr lang="en-US" sz="1800" baseline="0" dirty="0" smtClean="0"/>
                        <a:t> w/</a:t>
                      </a:r>
                    </a:p>
                    <a:p>
                      <a:r>
                        <a:rPr lang="en-US" sz="1800" baseline="0" dirty="0" smtClean="0"/>
                        <a:t>Distal colitis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taper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HC suppository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Proctocort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 mg BID</a:t>
                      </a:r>
                    </a:p>
                    <a:p>
                      <a:r>
                        <a:rPr lang="en-US" sz="1800" dirty="0" smtClean="0"/>
                        <a:t>suppository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dirty="0" smtClean="0"/>
                        <a:t> line to 5-ASA</a:t>
                      </a:r>
                      <a:r>
                        <a:rPr lang="en-US" sz="1800" baseline="0" dirty="0" smtClean="0"/>
                        <a:t> w/</a:t>
                      </a:r>
                    </a:p>
                    <a:p>
                      <a:r>
                        <a:rPr lang="en-US" sz="1800" baseline="0" dirty="0" smtClean="0"/>
                        <a:t>Distal colitis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taper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Methylprednisolone</a:t>
                      </a:r>
                    </a:p>
                    <a:p>
                      <a:r>
                        <a:rPr lang="en-US" sz="1800" dirty="0" smtClean="0"/>
                        <a:t>Hydrocortisone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NPO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Hospital</a:t>
                      </a:r>
                      <a:r>
                        <a:rPr lang="en-US" sz="1800" baseline="0" dirty="0" smtClean="0"/>
                        <a:t> only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70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1242"/>
              </p:ext>
            </p:extLst>
          </p:nvPr>
        </p:nvGraphicFramePr>
        <p:xfrm>
          <a:off x="192402" y="211679"/>
          <a:ext cx="4904609" cy="36696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27890"/>
                <a:gridCol w="2676719"/>
              </a:tblGrid>
              <a:tr h="4131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Immunosuppressants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131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Colitis and Crohn’s Tx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Maintain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remission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“steroid sparing”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229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cell suppression</a:t>
                      </a:r>
                    </a:p>
                    <a:p>
                      <a:r>
                        <a:rPr lang="en-US" dirty="0" smtClean="0"/>
                        <a:t>Purine antagonist</a:t>
                      </a:r>
                      <a:endParaRPr lang="en-US" dirty="0"/>
                    </a:p>
                  </a:txBody>
                  <a:tcPr/>
                </a:tc>
              </a:tr>
              <a:tr h="4303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Onset of benefit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Weeks</a:t>
                      </a:r>
                      <a:r>
                        <a:rPr lang="en-US" baseline="0" dirty="0" smtClean="0"/>
                        <a:t> to 6 months </a:t>
                      </a:r>
                      <a:endParaRPr lang="en-US" dirty="0"/>
                    </a:p>
                  </a:txBody>
                  <a:tcPr/>
                </a:tc>
              </a:tr>
              <a:tr h="13427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Genetic</a:t>
                      </a:r>
                      <a:r>
                        <a:rPr lang="en-US" baseline="0" dirty="0" smtClean="0"/>
                        <a:t> test: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TPMT</a:t>
                      </a:r>
                    </a:p>
                    <a:p>
                      <a:r>
                        <a:rPr lang="en-US" dirty="0" smtClean="0"/>
                        <a:t>Bone</a:t>
                      </a:r>
                      <a:r>
                        <a:rPr lang="en-US" baseline="0" dirty="0" smtClean="0"/>
                        <a:t> marrow suppression:</a:t>
                      </a:r>
                      <a:endParaRPr lang="en-US" baseline="0" dirty="0" smtClean="0">
                        <a:sym typeface="Wingdings"/>
                      </a:endParaRPr>
                    </a:p>
                    <a:p>
                      <a:r>
                        <a:rPr lang="en-US" baseline="0" dirty="0" smtClean="0">
                          <a:sym typeface="Wingdings"/>
                        </a:rPr>
                        <a:t>    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CBC weekly </a:t>
                      </a:r>
                      <a:r>
                        <a:rPr lang="en-US" baseline="0" dirty="0" smtClean="0">
                          <a:sym typeface="Wingdings"/>
                        </a:rPr>
                        <a:t>then </a:t>
                      </a:r>
                    </a:p>
                    <a:p>
                      <a:r>
                        <a:rPr lang="en-US" baseline="0" dirty="0" smtClean="0">
                          <a:sym typeface="Wingdings"/>
                        </a:rPr>
                        <a:t>     2x/month then </a:t>
                      </a:r>
                    </a:p>
                    <a:p>
                      <a:r>
                        <a:rPr lang="en-US" baseline="0" dirty="0" smtClean="0">
                          <a:sym typeface="Wingdings"/>
                        </a:rPr>
                        <a:t>     Monthly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75146"/>
              </p:ext>
            </p:extLst>
          </p:nvPr>
        </p:nvGraphicFramePr>
        <p:xfrm>
          <a:off x="192402" y="3927474"/>
          <a:ext cx="8561980" cy="27409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1080"/>
                <a:gridCol w="1994918"/>
                <a:gridCol w="4175982"/>
              </a:tblGrid>
              <a:tr h="4869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Generic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Unique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4869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Mercaptopurine (6-MP)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– 1.5 mg/kg/day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869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Azathioprine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– 2.5 mg/kg/day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Active metabolite of mercaptopurine</a:t>
                      </a:r>
                      <a:endParaRPr lang="en-US" sz="1800" dirty="0"/>
                    </a:p>
                  </a:txBody>
                  <a:tcPr/>
                </a:tc>
              </a:tr>
              <a:tr h="4869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Methotrexate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15-25 mg IM/SQ weekly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Crohn’s disease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only. NOT UC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Use if intolerant to AZA or 6-MP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69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Cyclosporine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 5-6 mg/kg/day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Salvage therapy </a:t>
                      </a:r>
                      <a:r>
                        <a:rPr lang="en-US" sz="1800" dirty="0" smtClean="0"/>
                        <a:t>in UC</a:t>
                      </a:r>
                    </a:p>
                    <a:p>
                      <a:r>
                        <a:rPr lang="en-US" sz="1800" dirty="0" smtClean="0"/>
                        <a:t>Used in pts facing colectomy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17" y="106675"/>
            <a:ext cx="3771083" cy="34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7587" y="3457049"/>
            <a:ext cx="380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TPMT: Thiopurine S-methyltransferase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3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550"/>
              </p:ext>
            </p:extLst>
          </p:nvPr>
        </p:nvGraphicFramePr>
        <p:xfrm>
          <a:off x="192402" y="153947"/>
          <a:ext cx="8619701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76780"/>
                <a:gridCol w="6442921"/>
              </a:tblGrid>
              <a:tr h="1973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Anti-TNF</a:t>
                      </a:r>
                      <a:r>
                        <a:rPr lang="el-GR" sz="1600" dirty="0" smtClean="0"/>
                        <a:t>α</a:t>
                      </a:r>
                      <a:r>
                        <a:rPr lang="en-US" sz="1600" dirty="0" smtClean="0"/>
                        <a:t> 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52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Colitis Tx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Moderate to Severe UC</a:t>
                      </a:r>
                      <a:r>
                        <a:rPr lang="en-US" sz="1600" baseline="0" dirty="0" smtClean="0"/>
                        <a:t> refractory to 5-ASA and corticosteroids: </a:t>
                      </a:r>
                      <a:r>
                        <a:rPr lang="en-US" sz="1600" dirty="0" smtClean="0"/>
                        <a:t>Infliximab and Adalimumab</a:t>
                      </a:r>
                      <a:endParaRPr lang="en-US" sz="1600" dirty="0"/>
                    </a:p>
                  </a:txBody>
                  <a:tcPr/>
                </a:tc>
              </a:tr>
              <a:tr h="3452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Crohn’s Tx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Moderate to severe CD refractory to 5-ASA, corticosteroids, immunomodulators</a:t>
                      </a:r>
                    </a:p>
                  </a:txBody>
                  <a:tcPr/>
                </a:tc>
              </a:tr>
              <a:tr h="3452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Monoclonal antibody that binds TNF-</a:t>
                      </a:r>
                      <a:r>
                        <a:rPr lang="el-GR" sz="1600" dirty="0" smtClean="0">
                          <a:cs typeface="Arial" charset="0"/>
                        </a:rPr>
                        <a:t>α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cs typeface="Arial" charset="0"/>
                        </a:rPr>
                        <a:t>inhibiting inflammatory effects in the GIT</a:t>
                      </a:r>
                    </a:p>
                  </a:txBody>
                  <a:tcPr/>
                </a:tc>
              </a:tr>
              <a:tr h="1973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Onset of benefit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Days</a:t>
                      </a:r>
                      <a:endParaRPr lang="en-US" sz="1600" dirty="0"/>
                    </a:p>
                  </a:txBody>
                  <a:tcPr/>
                </a:tc>
              </a:tr>
              <a:tr h="3452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Prevent Infusion reactions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ym typeface="Wingdings"/>
                        </a:rPr>
                        <a:t>prevent by giving corticosteroids + antihistamines 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1973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Tx infusion reactions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Slow/stop infusion</a:t>
                      </a:r>
                      <a:r>
                        <a:rPr lang="en-US" sz="1600" baseline="0" dirty="0" smtClean="0"/>
                        <a:t> + Antihistamines + APAP</a:t>
                      </a:r>
                      <a:endParaRPr lang="en-US" sz="1600" dirty="0" smtClean="0"/>
                    </a:p>
                  </a:txBody>
                  <a:tcPr/>
                </a:tc>
              </a:tr>
              <a:tr h="3452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Seru</a:t>
                      </a:r>
                      <a:r>
                        <a:rPr lang="en-US" sz="1600" baseline="0" dirty="0" smtClean="0"/>
                        <a:t>m-sickness (delayed infused reaction) </a:t>
                      </a:r>
                      <a:endParaRPr lang="en-US" sz="1600" baseline="0" dirty="0" smtClean="0">
                        <a:sym typeface="Wingdings"/>
                      </a:endParaRP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TB/</a:t>
                      </a:r>
                      <a:r>
                        <a:rPr lang="en-US" sz="1600" b="0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HepB</a:t>
                      </a:r>
                      <a:r>
                        <a:rPr lang="en-US" sz="1600" b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 screening REQUIRED before start of therapy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Monitor infection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 and Lymphoma</a:t>
                      </a:r>
                      <a:endParaRPr lang="en-US" sz="1600" b="0" dirty="0" smtClean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68926"/>
              </p:ext>
            </p:extLst>
          </p:nvPr>
        </p:nvGraphicFramePr>
        <p:xfrm>
          <a:off x="192402" y="4471081"/>
          <a:ext cx="8619700" cy="2164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03419"/>
                <a:gridCol w="1157857"/>
                <a:gridCol w="3488926"/>
                <a:gridCol w="2469498"/>
              </a:tblGrid>
              <a:tr h="2168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94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Infliximab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Remicade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Start: 5mg/kg @ weeks 0, 2 and 6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Maintenance: 5mg/kg q 8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First line for Anti-TNF</a:t>
                      </a:r>
                      <a:r>
                        <a:rPr lang="el-GR" sz="1600" dirty="0" smtClean="0"/>
                        <a:t>α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For UC only</a:t>
                      </a:r>
                    </a:p>
                  </a:txBody>
                  <a:tcPr/>
                </a:tc>
              </a:tr>
              <a:tr h="3794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Adalimumab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Humira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For UC only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Also for RA</a:t>
                      </a:r>
                    </a:p>
                  </a:txBody>
                  <a:tcPr/>
                </a:tc>
              </a:tr>
              <a:tr h="2168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Natalizumab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Tysabri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Also for MS</a:t>
                      </a:r>
                    </a:p>
                  </a:txBody>
                  <a:tcPr/>
                </a:tc>
              </a:tr>
              <a:tr h="2168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Certolizumab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Cimzia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Also for RA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8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95"/>
            <a:ext cx="430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Inflammatory Bowel Disease:   UC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Crohns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12042"/>
              </p:ext>
            </p:extLst>
          </p:nvPr>
        </p:nvGraphicFramePr>
        <p:xfrm>
          <a:off x="350334" y="655320"/>
          <a:ext cx="8737847" cy="4947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580"/>
                <a:gridCol w="3126868"/>
                <a:gridCol w="38913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Ulcerative Colitis (UC)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Crohn’s 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Colon and Rectum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Part of GI:</a:t>
                      </a:r>
                    </a:p>
                    <a:p>
                      <a:r>
                        <a:rPr lang="en-US" dirty="0" smtClean="0"/>
                        <a:t>  Pancolitis = entire colon (panorama)</a:t>
                      </a:r>
                    </a:p>
                    <a:p>
                      <a:r>
                        <a:rPr lang="en-US" dirty="0" smtClean="0"/>
                        <a:t>  Proctitis = rectum only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Shallow layer</a:t>
                      </a:r>
                    </a:p>
                    <a:p>
                      <a:r>
                        <a:rPr lang="en-US" dirty="0" smtClean="0"/>
                        <a:t>Continuous Lesions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Crypts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lieberkuhn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layers </a:t>
                      </a:r>
                    </a:p>
                    <a:p>
                      <a:r>
                        <a:rPr lang="en-US" dirty="0" smtClean="0"/>
                        <a:t>Discontinuous Lesions (patchy)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Pathophysiology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(Next</a:t>
                      </a:r>
                      <a:r>
                        <a:rPr lang="en-US" baseline="0" dirty="0" smtClean="0"/>
                        <a:t> slide)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Lesions</a:t>
                      </a:r>
                      <a:r>
                        <a:rPr lang="en-US" baseline="0" dirty="0" smtClean="0"/>
                        <a:t> in the form of ulcers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Inflamed</a:t>
                      </a:r>
                    </a:p>
                    <a:p>
                      <a:r>
                        <a:rPr lang="en-US" dirty="0" smtClean="0"/>
                        <a:t>Narrowing</a:t>
                      </a:r>
                    </a:p>
                    <a:p>
                      <a:r>
                        <a:rPr lang="en-US" dirty="0" smtClean="0"/>
                        <a:t>Fistulizing abnormal connections</a:t>
                      </a:r>
                    </a:p>
                    <a:p>
                      <a:r>
                        <a:rPr lang="en-US" dirty="0" smtClean="0"/>
                        <a:t>  (usually bowel</a:t>
                      </a:r>
                      <a:r>
                        <a:rPr lang="en-US" baseline="0" dirty="0" smtClean="0"/>
                        <a:t> to skin)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Mild: </a:t>
                      </a:r>
                    </a:p>
                    <a:p>
                      <a:r>
                        <a:rPr lang="en-US" dirty="0" smtClean="0"/>
                        <a:t>  Excessive bowel movements</a:t>
                      </a:r>
                    </a:p>
                    <a:p>
                      <a:r>
                        <a:rPr lang="en-US" dirty="0" smtClean="0"/>
                        <a:t>  bloody stools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Severe:</a:t>
                      </a:r>
                    </a:p>
                    <a:p>
                      <a:r>
                        <a:rPr lang="en-US" baseline="0" dirty="0" smtClean="0"/>
                        <a:t>  obstruction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chronic diarrhea</a:t>
                      </a:r>
                    </a:p>
                    <a:p>
                      <a:r>
                        <a:rPr lang="en-US" dirty="0" smtClean="0"/>
                        <a:t>  weight loss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 relapse within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relapse</a:t>
                      </a:r>
                      <a:r>
                        <a:rPr lang="en-US" baseline="0" dirty="0" smtClean="0"/>
                        <a:t> every 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603239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8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11" y="609915"/>
            <a:ext cx="5797493" cy="598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3695"/>
            <a:ext cx="267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Pathological: UC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Crohns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9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051"/>
            <a:ext cx="8229600" cy="1143000"/>
          </a:xfrm>
        </p:spPr>
        <p:txBody>
          <a:bodyPr/>
          <a:lstStyle/>
          <a:p>
            <a:r>
              <a:rPr lang="en-US" dirty="0" smtClean="0"/>
              <a:t>Colitis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9614"/>
            <a:ext cx="8229600" cy="2013986"/>
          </a:xfrm>
        </p:spPr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Tx based 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2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556950"/>
              </p:ext>
            </p:extLst>
          </p:nvPr>
        </p:nvGraphicFramePr>
        <p:xfrm>
          <a:off x="302399" y="2061264"/>
          <a:ext cx="8546297" cy="451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04"/>
                <a:gridCol w="2201324"/>
                <a:gridCol w="2151220"/>
                <a:gridCol w="2767749"/>
              </a:tblGrid>
              <a:tr h="210241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Stools/day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Systemic</a:t>
                      </a:r>
                      <a:r>
                        <a:rPr lang="en-US" baseline="0" dirty="0" smtClean="0"/>
                        <a:t> Toxicities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Labs</a:t>
                      </a:r>
                      <a:endParaRPr lang="en-US" dirty="0"/>
                    </a:p>
                  </a:txBody>
                  <a:tcPr/>
                </a:tc>
              </a:tr>
              <a:tr h="525602">
                <a:tc>
                  <a:txBody>
                    <a:bodyPr/>
                    <a:lstStyle/>
                    <a:p>
                      <a:r>
                        <a:rPr lang="en-US" dirty="0" smtClean="0"/>
                        <a:t>Mild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4 (+/-</a:t>
                      </a:r>
                      <a:r>
                        <a:rPr lang="en-US" baseline="0" dirty="0" smtClean="0"/>
                        <a:t> blood)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erythrocyte</a:t>
                      </a:r>
                      <a:r>
                        <a:rPr lang="en-US" baseline="0" dirty="0" smtClean="0"/>
                        <a:t> sedimentation rate (ESR) of                0-20 mm/h</a:t>
                      </a:r>
                      <a:endParaRPr lang="en-US" dirty="0"/>
                    </a:p>
                  </a:txBody>
                  <a:tcPr/>
                </a:tc>
              </a:tr>
              <a:tr h="367922"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&gt; 4 (+/- blood)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or mildly elevated </a:t>
                      </a:r>
                      <a:r>
                        <a:rPr lang="en-US" baseline="0" dirty="0" smtClean="0"/>
                        <a:t>ESR</a:t>
                      </a:r>
                      <a:endParaRPr lang="en-US" dirty="0"/>
                    </a:p>
                  </a:txBody>
                  <a:tcPr/>
                </a:tc>
              </a:tr>
              <a:tr h="367922">
                <a:tc>
                  <a:txBody>
                    <a:bodyPr/>
                    <a:lstStyle/>
                    <a:p>
                      <a:r>
                        <a:rPr lang="en-US" dirty="0" smtClean="0"/>
                        <a:t>Severe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6 (bloody)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Fever, tachycardia, anemia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ESR &gt; 30 mm/h</a:t>
                      </a:r>
                      <a:endParaRPr lang="en-US" dirty="0"/>
                    </a:p>
                  </a:txBody>
                  <a:tcPr/>
                </a:tc>
              </a:tr>
              <a:tr h="1121284">
                <a:tc>
                  <a:txBody>
                    <a:bodyPr/>
                    <a:lstStyle/>
                    <a:p>
                      <a:r>
                        <a:rPr lang="en-US" dirty="0" smtClean="0"/>
                        <a:t>Fulminant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10 </a:t>
                      </a:r>
                    </a:p>
                    <a:p>
                      <a:r>
                        <a:rPr lang="en-US" dirty="0" smtClean="0"/>
                        <a:t>(continuously bloody)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above, with abdominal tenderness, transfusion needs, colonic dilation on abdominal film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ESR &gt; 30 mm/h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r"/>
                      <a:r>
                        <a:rPr lang="en-US" sz="1600" i="1" dirty="0" smtClean="0"/>
                        <a:t>Kornbluth A et al.                                       Am J Gastrol </a:t>
                      </a:r>
                      <a:r>
                        <a:rPr lang="en-US" sz="1600" i="1" baseline="0" dirty="0" smtClean="0"/>
                        <a:t>2010; 105:500.</a:t>
                      </a:r>
                      <a:endParaRPr lang="en-US" sz="16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404" y="219453"/>
            <a:ext cx="349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Ulcerative Colitis (UC) Classification</a:t>
            </a:r>
          </a:p>
          <a:p>
            <a:r>
              <a:rPr lang="en-US" dirty="0" smtClean="0"/>
              <a:t>Classify for Tx: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5701" y="982371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&lt;------- 4 -------- 6 ---------10 -----------&gt;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60134" y="1259370"/>
            <a:ext cx="480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Mild		Mod		   Severe	</a:t>
            </a:r>
            <a:r>
              <a:rPr lang="en-US" dirty="0"/>
              <a:t> </a:t>
            </a:r>
            <a:r>
              <a:rPr lang="en-US" dirty="0" smtClean="0"/>
              <a:t>      Fulminant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1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163621522"/>
              </p:ext>
            </p:extLst>
          </p:nvPr>
        </p:nvGraphicFramePr>
        <p:xfrm>
          <a:off x="552052" y="247217"/>
          <a:ext cx="8256145" cy="6443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11645" y="247217"/>
            <a:ext cx="101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Colitis 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6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1886"/>
            <a:ext cx="5911934" cy="6743984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167" y="187360"/>
            <a:ext cx="208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Ulcerative Colitis Tx: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8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051"/>
            <a:ext cx="8229600" cy="1143000"/>
          </a:xfrm>
        </p:spPr>
        <p:txBody>
          <a:bodyPr/>
          <a:lstStyle/>
          <a:p>
            <a:r>
              <a:rPr lang="en-US" dirty="0" smtClean="0"/>
              <a:t>Crohn’s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9614"/>
            <a:ext cx="8229600" cy="2013986"/>
          </a:xfrm>
        </p:spPr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Tx based 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6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630647"/>
              </p:ext>
            </p:extLst>
          </p:nvPr>
        </p:nvGraphicFramePr>
        <p:xfrm>
          <a:off x="457200" y="1153590"/>
          <a:ext cx="8382000" cy="409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038"/>
                <a:gridCol w="6246962"/>
              </a:tblGrid>
              <a:tr h="65593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Findings</a:t>
                      </a:r>
                      <a:endParaRPr lang="en-US" dirty="0"/>
                    </a:p>
                  </a:txBody>
                  <a:tcPr/>
                </a:tc>
              </a:tr>
              <a:tr h="655930">
                <a:tc>
                  <a:txBody>
                    <a:bodyPr/>
                    <a:lstStyle/>
                    <a:p>
                      <a:r>
                        <a:rPr lang="en-US" dirty="0" smtClean="0"/>
                        <a:t>Mild to 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Patients</a:t>
                      </a:r>
                      <a:r>
                        <a:rPr lang="en-US" baseline="0" dirty="0" smtClean="0"/>
                        <a:t> are ambulatory; able to tolerate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oral</a:t>
                      </a:r>
                      <a:r>
                        <a:rPr lang="en-US" baseline="0" dirty="0" smtClean="0"/>
                        <a:t> feeds</a:t>
                      </a:r>
                      <a:endParaRPr lang="en-US" dirty="0"/>
                    </a:p>
                  </a:txBody>
                  <a:tcPr/>
                </a:tc>
              </a:tr>
              <a:tr h="1147877"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r>
                        <a:rPr lang="en-US" baseline="0" dirty="0" smtClean="0"/>
                        <a:t> to Severe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Presence</a:t>
                      </a:r>
                      <a:r>
                        <a:rPr lang="en-US" baseline="0" dirty="0" smtClean="0"/>
                        <a:t> of fever, pain,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N/V</a:t>
                      </a:r>
                      <a:r>
                        <a:rPr lang="en-US" baseline="0" dirty="0" smtClean="0"/>
                        <a:t>, weight loss, anemia</a:t>
                      </a:r>
                    </a:p>
                    <a:p>
                      <a:r>
                        <a:rPr lang="en-US" baseline="0" dirty="0" smtClean="0"/>
                        <a:t>Failed treatment of of mild/moderate disease</a:t>
                      </a:r>
                      <a:endParaRPr lang="en-US" dirty="0"/>
                    </a:p>
                  </a:txBody>
                  <a:tcPr/>
                </a:tc>
              </a:tr>
              <a:tr h="16398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Severe to Fulminant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Persistent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symptoms despite treatment </a:t>
                      </a:r>
                      <a:r>
                        <a:rPr lang="en-US" baseline="0" dirty="0" smtClean="0"/>
                        <a:t>with induction agents</a:t>
                      </a:r>
                    </a:p>
                    <a:p>
                      <a:r>
                        <a:rPr lang="en-US" baseline="0" dirty="0" smtClean="0"/>
                        <a:t>Severe toxicity: high fevers, persistent vomiting, obstruction, cachexia, abscess development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404" y="219453"/>
            <a:ext cx="216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Crohn's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5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1254</Words>
  <Application>Microsoft Macintosh PowerPoint</Application>
  <PresentationFormat>On-screen Show (4:3)</PresentationFormat>
  <Paragraphs>364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Colitis</vt:lpstr>
      <vt:lpstr>PowerPoint Presentation</vt:lpstr>
      <vt:lpstr>PowerPoint Presentation</vt:lpstr>
      <vt:lpstr>PowerPoint Presentation</vt:lpstr>
      <vt:lpstr>Crohn’s</vt:lpstr>
      <vt:lpstr>PowerPoint Presentation</vt:lpstr>
      <vt:lpstr>PowerPoint Presentation</vt:lpstr>
      <vt:lpstr>PowerPoint Presentation</vt:lpstr>
      <vt:lpstr>Drugs for IBD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82</cp:revision>
  <dcterms:created xsi:type="dcterms:W3CDTF">2013-04-06T01:54:38Z</dcterms:created>
  <dcterms:modified xsi:type="dcterms:W3CDTF">2014-02-16T16:02:34Z</dcterms:modified>
</cp:coreProperties>
</file>