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0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38404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Inflammatory Bowel Disease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1686342"/>
            <a:ext cx="5334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Etiology</a:t>
            </a:r>
            <a:r>
              <a:rPr lang="en-US" dirty="0" smtClean="0"/>
              <a:t>:   </a:t>
            </a:r>
            <a:r>
              <a:rPr lang="en-US" sz="1400" dirty="0" smtClean="0"/>
              <a:t>Unknown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b="1" dirty="0"/>
              <a:t>Factors: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Genetic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Immunologic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Infectious</a:t>
            </a:r>
          </a:p>
          <a:p>
            <a:pPr lvl="1"/>
            <a:endParaRPr lang="en-US" sz="1200" dirty="0" smtClean="0"/>
          </a:p>
          <a:p>
            <a:pPr marL="285750" lvl="1" indent="-285750">
              <a:buFontTx/>
              <a:buChar char="-"/>
            </a:pPr>
            <a:r>
              <a:rPr lang="en-US" sz="1400" b="1" dirty="0"/>
              <a:t>Stressors</a:t>
            </a:r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Enviroment</a:t>
            </a:r>
            <a:r>
              <a:rPr lang="en-US" sz="1200" dirty="0" smtClean="0"/>
              <a:t> (smoking, NSAIDs)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Psychological (anxiety)</a:t>
            </a:r>
          </a:p>
          <a:p>
            <a:pPr lvl="1"/>
            <a:endParaRPr lang="en-US" sz="1200" dirty="0" smtClean="0"/>
          </a:p>
          <a:p>
            <a:pPr marL="292100" lvl="1" indent="-292100">
              <a:buFontTx/>
              <a:buChar char="-"/>
            </a:pPr>
            <a:r>
              <a:rPr lang="en-US" sz="1400" b="1" dirty="0" smtClean="0"/>
              <a:t>BOTTOM LINE:</a:t>
            </a:r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Dysregulation</a:t>
            </a:r>
            <a:r>
              <a:rPr lang="en-US" sz="1200" dirty="0" smtClean="0"/>
              <a:t> of mucosal immune system … inflammation &amp; ulceration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03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38404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Immunosuppressants</a:t>
            </a:r>
            <a:endParaRPr lang="en-US" sz="1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9300" y="990600"/>
            <a:ext cx="4800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Cyclosporine</a:t>
            </a:r>
          </a:p>
          <a:p>
            <a:pPr lvl="1" algn="l"/>
            <a:r>
              <a:rPr lang="en-US" sz="1200" dirty="0" smtClean="0">
                <a:solidFill>
                  <a:schemeClr val="tx1"/>
                </a:solidFill>
              </a:rPr>
              <a:t>Salvage therapy in ulcerative colitis; no benefit in </a:t>
            </a:r>
            <a:r>
              <a:rPr lang="en-US" sz="1200" dirty="0" err="1" smtClean="0">
                <a:solidFill>
                  <a:schemeClr val="tx1"/>
                </a:solidFill>
              </a:rPr>
              <a:t>Crohn’s</a:t>
            </a:r>
            <a:r>
              <a:rPr lang="en-US" sz="1200" dirty="0" smtClean="0">
                <a:solidFill>
                  <a:schemeClr val="tx1"/>
                </a:solidFill>
              </a:rPr>
              <a:t> disease</a:t>
            </a:r>
          </a:p>
          <a:p>
            <a:pPr lvl="1" algn="l"/>
            <a:r>
              <a:rPr lang="en-US" sz="1200" dirty="0" smtClean="0">
                <a:solidFill>
                  <a:schemeClr val="tx1"/>
                </a:solidFill>
              </a:rPr>
              <a:t>Used in refractory colitis in patients facing colectomy, usually bridged to 6-MP or AZA</a:t>
            </a:r>
          </a:p>
          <a:p>
            <a:pPr lvl="1" indent="-457200" algn="l"/>
            <a:r>
              <a:rPr lang="en-US" sz="1400" dirty="0" smtClean="0">
                <a:solidFill>
                  <a:schemeClr val="tx1"/>
                </a:solidFill>
              </a:rPr>
              <a:t>Adverse effects</a:t>
            </a:r>
          </a:p>
          <a:p>
            <a:pPr lvl="2" indent="-449263" algn="l"/>
            <a:r>
              <a:rPr lang="en-US" sz="1400" dirty="0" smtClean="0">
                <a:solidFill>
                  <a:schemeClr val="tx1"/>
                </a:solidFill>
              </a:rPr>
              <a:t>Common: </a:t>
            </a:r>
            <a:r>
              <a:rPr lang="en-US" sz="1400" dirty="0" err="1" smtClean="0">
                <a:solidFill>
                  <a:schemeClr val="tx1"/>
                </a:solidFill>
              </a:rPr>
              <a:t>paresthesias</a:t>
            </a:r>
            <a:r>
              <a:rPr lang="en-US" sz="1400" dirty="0" smtClean="0">
                <a:solidFill>
                  <a:schemeClr val="tx1"/>
                </a:solidFill>
              </a:rPr>
              <a:t>, HTN, headache,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↑ </a:t>
            </a:r>
            <a:r>
              <a:rPr lang="en-US" sz="1400" dirty="0" smtClean="0">
                <a:solidFill>
                  <a:schemeClr val="tx1"/>
                </a:solidFill>
                <a:cs typeface="Arial" charset="0"/>
              </a:rPr>
              <a:t>LFTs, ↑ K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2" indent="-449263" algn="l"/>
            <a:r>
              <a:rPr lang="en-US" sz="1400" dirty="0" smtClean="0">
                <a:solidFill>
                  <a:schemeClr val="tx1"/>
                </a:solidFill>
              </a:rPr>
              <a:t>Rare: nephrotoxicity, infection, seizure 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3236124"/>
            <a:ext cx="1416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Antimicrobials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8278" y="3647255"/>
            <a:ext cx="5006922" cy="168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Metronidazole </a:t>
            </a:r>
            <a:r>
              <a:rPr lang="en-US" sz="1400" dirty="0" smtClean="0">
                <a:solidFill>
                  <a:srgbClr val="FF0000"/>
                </a:solidFill>
              </a:rPr>
              <a:t>has been most commonly used and studied</a:t>
            </a:r>
          </a:p>
          <a:p>
            <a:pPr marL="515938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Efficacy in active </a:t>
            </a:r>
            <a:r>
              <a:rPr lang="en-US" sz="1400" dirty="0" err="1" smtClean="0">
                <a:solidFill>
                  <a:schemeClr val="tx1"/>
                </a:solidFill>
              </a:rPr>
              <a:t>Crohn’s</a:t>
            </a:r>
            <a:r>
              <a:rPr lang="en-US" sz="1400" dirty="0" smtClean="0">
                <a:solidFill>
                  <a:schemeClr val="tx1"/>
                </a:solidFill>
              </a:rPr>
              <a:t> disease, particularly involving the perianal area or fistulas</a:t>
            </a:r>
          </a:p>
          <a:p>
            <a:pPr marL="515938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Addition or substitution of ciprofloxacin may be beneficial, but only small trials have evaluated efficacy </a:t>
            </a:r>
          </a:p>
          <a:p>
            <a:pPr marL="515938" algn="l">
              <a:lnSpc>
                <a:spcPct val="9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No benefit has been demonstrated in UC</a:t>
            </a:r>
          </a:p>
        </p:txBody>
      </p:sp>
    </p:spTree>
    <p:extLst>
      <p:ext uri="{BB962C8B-B14F-4D97-AF65-F5344CB8AC3E}">
        <p14:creationId xmlns:p14="http://schemas.microsoft.com/office/powerpoint/2010/main" val="33161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38404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Anti-TNF</a:t>
            </a:r>
            <a:r>
              <a:rPr lang="el-GR" sz="1600" b="1" dirty="0" smtClean="0"/>
              <a:t>α</a:t>
            </a:r>
            <a:r>
              <a:rPr lang="en-US" sz="1600" b="1" dirty="0" smtClean="0"/>
              <a:t> Therapies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181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38404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Inflammatory Bowel Disease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914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Ulcerative Colitis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914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FF0000"/>
                </a:solidFill>
              </a:rPr>
              <a:t>Crohn’s</a:t>
            </a:r>
            <a:r>
              <a:rPr lang="en-US" sz="1600" b="1" u="sng" dirty="0" smtClean="0">
                <a:solidFill>
                  <a:srgbClr val="FF0000"/>
                </a:solidFill>
              </a:rPr>
              <a:t> Disease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295400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Mucosal/</a:t>
            </a:r>
            <a:r>
              <a:rPr lang="en-US" sz="1400" dirty="0" err="1" smtClean="0"/>
              <a:t>submucosal</a:t>
            </a:r>
            <a:r>
              <a:rPr lang="en-US" sz="1400" dirty="0" smtClean="0"/>
              <a:t>		</a:t>
            </a:r>
            <a:r>
              <a:rPr lang="en-US" sz="1400" dirty="0" err="1" smtClean="0"/>
              <a:t>Transmural</a:t>
            </a:r>
            <a:endParaRPr lang="en-US" sz="1400" dirty="0" smtClean="0"/>
          </a:p>
          <a:p>
            <a:r>
              <a:rPr lang="en-US" sz="1400" dirty="0" smtClean="0"/>
              <a:t>Rectum &amp; Colon		Any part of GI</a:t>
            </a:r>
          </a:p>
          <a:p>
            <a:r>
              <a:rPr lang="en-US" sz="1400" dirty="0" smtClean="0"/>
              <a:t>Continuous lesions		Discontinuous lesions (skip areas)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Inflammation depth: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Anatomical site: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Pattern: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2233136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at rectum &amp; extend</a:t>
            </a:r>
          </a:p>
          <a:p>
            <a:r>
              <a:rPr lang="en-US" sz="1400" dirty="0" smtClean="0"/>
              <a:t>Rectum only  =  </a:t>
            </a:r>
            <a:r>
              <a:rPr lang="en-US" sz="1400" dirty="0" smtClean="0">
                <a:solidFill>
                  <a:srgbClr val="FF0000"/>
                </a:solidFill>
              </a:rPr>
              <a:t>PROCTITIS</a:t>
            </a:r>
          </a:p>
          <a:p>
            <a:r>
              <a:rPr lang="en-US" sz="1400" dirty="0" smtClean="0"/>
              <a:t>Entire colon  =  </a:t>
            </a:r>
            <a:r>
              <a:rPr lang="en-US" sz="1400" dirty="0" smtClean="0">
                <a:solidFill>
                  <a:srgbClr val="FF0000"/>
                </a:solidFill>
              </a:rPr>
              <a:t>PANCOLITIS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400" y="4266962"/>
            <a:ext cx="266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Symptoms: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Abdominal pain/cramping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Chronic/loose/bloody stools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Excessive mucus in fecal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Relapse within 1st year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2233136"/>
            <a:ext cx="35814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Most common site: </a:t>
            </a:r>
            <a:r>
              <a:rPr lang="en-US" sz="1400" dirty="0" smtClean="0">
                <a:solidFill>
                  <a:srgbClr val="FF0000"/>
                </a:solidFill>
              </a:rPr>
              <a:t>TERMINAL ILEUM</a:t>
            </a:r>
          </a:p>
          <a:p>
            <a:r>
              <a:rPr lang="en-US" sz="1400" dirty="0" smtClean="0"/>
              <a:t>3 patterns of disease: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Inflammation</a:t>
            </a:r>
          </a:p>
          <a:p>
            <a:pPr marL="285750" indent="-285750">
              <a:spcAft>
                <a:spcPts val="400"/>
              </a:spcAft>
              <a:buFontTx/>
              <a:buChar char="-"/>
            </a:pPr>
            <a:r>
              <a:rPr lang="en-US" sz="1400" dirty="0" err="1" smtClean="0"/>
              <a:t>Stricturing</a:t>
            </a:r>
            <a:r>
              <a:rPr lang="en-US" sz="1400" dirty="0" smtClean="0"/>
              <a:t>/narrowing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Fistulizing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Enterocutaneous</a:t>
            </a:r>
            <a:r>
              <a:rPr lang="en-US" sz="1400" dirty="0"/>
              <a:t> </a:t>
            </a:r>
            <a:r>
              <a:rPr lang="en-US" sz="1400" dirty="0" smtClean="0"/>
              <a:t>(most common)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Perianal (common)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4267200"/>
            <a:ext cx="266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Symptoms: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Abdominal </a:t>
            </a:r>
            <a:r>
              <a:rPr lang="en-US" sz="1400" dirty="0" smtClean="0"/>
              <a:t>pain/cramping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Chronic or nocturnal diarrhea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Wgt</a:t>
            </a:r>
            <a:r>
              <a:rPr lang="en-US" sz="1400" dirty="0" smtClean="0"/>
              <a:t> loss, anorexia, fever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Relapse every year</a:t>
            </a:r>
          </a:p>
        </p:txBody>
      </p:sp>
    </p:spTree>
    <p:extLst>
      <p:ext uri="{BB962C8B-B14F-4D97-AF65-F5344CB8AC3E}">
        <p14:creationId xmlns:p14="http://schemas.microsoft.com/office/powerpoint/2010/main" val="8721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9568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Ulcerative Colitis</a:t>
            </a:r>
            <a:endParaRPr lang="en-US" sz="16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" y="2362200"/>
            <a:ext cx="800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800" y="2023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2023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02147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0786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Stools/day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150" y="1704201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Erthrocyte</a:t>
            </a:r>
            <a:r>
              <a:rPr lang="en-US" sz="1200" dirty="0" smtClean="0"/>
              <a:t> </a:t>
            </a:r>
            <a:r>
              <a:rPr lang="en-US" sz="1200" dirty="0" err="1" smtClean="0"/>
              <a:t>Seidmentation</a:t>
            </a:r>
            <a:r>
              <a:rPr lang="en-US" sz="1200" dirty="0" smtClean="0"/>
              <a:t> Rate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1676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Normal = 0-20 mm/</a:t>
            </a:r>
            <a:r>
              <a:rPr lang="en-US" sz="1400" dirty="0" err="1" smtClean="0">
                <a:solidFill>
                  <a:srgbClr val="FF0000"/>
                </a:solidFill>
              </a:rPr>
              <a:t>hr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1447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200" y="172325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ESR  &gt; 30 mm/</a:t>
            </a:r>
            <a:r>
              <a:rPr lang="en-US" sz="1200" dirty="0" err="1" smtClean="0">
                <a:solidFill>
                  <a:srgbClr val="FF0000"/>
                </a:solidFill>
              </a:rPr>
              <a:t>hr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9200" y="25527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253799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Moderate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2550527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</a:p>
          <a:p>
            <a:pPr algn="ctr"/>
            <a:r>
              <a:rPr lang="en-US" sz="1600" dirty="0" smtClean="0"/>
              <a:t>Bloody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25146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Fulminant</a:t>
            </a:r>
          </a:p>
          <a:p>
            <a:pPr algn="ctr"/>
            <a:r>
              <a:rPr lang="en-US" sz="1600" dirty="0" smtClean="0"/>
              <a:t>Continuously bloody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1600" y="31636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Fever</a:t>
            </a:r>
          </a:p>
          <a:p>
            <a:r>
              <a:rPr lang="en-US" sz="1200" dirty="0" smtClean="0"/>
              <a:t>Tachycardia</a:t>
            </a:r>
          </a:p>
          <a:p>
            <a:r>
              <a:rPr lang="en-US" sz="1200" dirty="0" smtClean="0"/>
              <a:t>Anemia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318135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Transfusion needs</a:t>
            </a:r>
          </a:p>
          <a:p>
            <a:r>
              <a:rPr lang="en-US" sz="1200" dirty="0" smtClean="0"/>
              <a:t>Colonic dilation on abdominal film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41572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Crohn’s</a:t>
            </a:r>
            <a:r>
              <a:rPr lang="en-US" sz="1600" b="1" dirty="0" smtClean="0"/>
              <a:t> Disease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30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IBD Classification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629400" y="4724400"/>
            <a:ext cx="2286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Fuminant</a:t>
            </a:r>
            <a:r>
              <a:rPr lang="en-US" sz="1600" dirty="0"/>
              <a:t> </a:t>
            </a:r>
            <a:r>
              <a:rPr lang="en-US" sz="1200" dirty="0" smtClean="0"/>
              <a:t>– </a:t>
            </a:r>
            <a:r>
              <a:rPr lang="en-US" sz="1200" dirty="0" smtClean="0">
                <a:solidFill>
                  <a:srgbClr val="FF0000"/>
                </a:solidFill>
              </a:rPr>
              <a:t>persistent </a:t>
            </a:r>
            <a:r>
              <a:rPr lang="en-US" sz="1200" dirty="0" err="1" smtClean="0">
                <a:solidFill>
                  <a:srgbClr val="FF0000"/>
                </a:solidFill>
              </a:rPr>
              <a:t>Sx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/>
              <a:t>High fever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Vomiting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Obstruction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Cachexia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Abscess development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4724400"/>
            <a:ext cx="1295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Severe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High fever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N/Vomiting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Pain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Wgt</a:t>
            </a:r>
            <a:r>
              <a:rPr lang="en-US" sz="1200" dirty="0" smtClean="0"/>
              <a:t> loss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Anemia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4724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Mild/Moderate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Ambulatory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Able to tolerate oral feeds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50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581400" y="30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IBD Complications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914400"/>
            <a:ext cx="7239000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Ulcerative Colitis</a:t>
            </a:r>
          </a:p>
          <a:p>
            <a:r>
              <a:rPr lang="en-US" dirty="0" smtClean="0"/>
              <a:t>	- </a:t>
            </a:r>
            <a:r>
              <a:rPr lang="en-US" sz="1400" dirty="0" smtClean="0">
                <a:solidFill>
                  <a:srgbClr val="FF0000"/>
                </a:solidFill>
              </a:rPr>
              <a:t>Toxic </a:t>
            </a:r>
            <a:r>
              <a:rPr lang="en-US" sz="1400" dirty="0" err="1" smtClean="0">
                <a:solidFill>
                  <a:srgbClr val="FF0000"/>
                </a:solidFill>
              </a:rPr>
              <a:t>megacolon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		</a:t>
            </a:r>
            <a:r>
              <a:rPr lang="en-US" sz="1200" dirty="0"/>
              <a:t>- Acute dilation of colon due to loss of muscle tone</a:t>
            </a:r>
          </a:p>
          <a:p>
            <a:pPr>
              <a:spcBef>
                <a:spcPts val="200"/>
              </a:spcBef>
            </a:pPr>
            <a:r>
              <a:rPr lang="en-US" sz="1200" dirty="0"/>
              <a:t>	</a:t>
            </a:r>
            <a:r>
              <a:rPr lang="en-US" sz="1200" dirty="0" smtClean="0"/>
              <a:t>	- Systemic toxicity &amp; shock</a:t>
            </a:r>
          </a:p>
          <a:p>
            <a:pPr marL="1828800" indent="-1828800">
              <a:spcBef>
                <a:spcPts val="200"/>
              </a:spcBef>
              <a:tabLst>
                <a:tab pos="2000250" algn="l"/>
              </a:tabLst>
            </a:pPr>
            <a:r>
              <a:rPr lang="en-US" sz="1200" dirty="0" smtClean="0"/>
              <a:t>	- Fever, tachycardia, distended abdomen,  leukocytosis, hypotension</a:t>
            </a:r>
          </a:p>
          <a:p>
            <a:pPr marL="1828800" indent="-1828800">
              <a:spcBef>
                <a:spcPts val="300"/>
              </a:spcBef>
              <a:tabLst>
                <a:tab pos="200025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Perforation &amp; hemorrhage</a:t>
            </a:r>
          </a:p>
          <a:p>
            <a:pPr marL="1828800" indent="-1828800">
              <a:spcBef>
                <a:spcPts val="300"/>
              </a:spcBef>
              <a:tabLst>
                <a:tab pos="2000250" algn="l"/>
              </a:tabLst>
            </a:pPr>
            <a:endParaRPr lang="en-US" sz="1200" dirty="0" smtClean="0"/>
          </a:p>
          <a:p>
            <a:pPr marL="1028700" indent="-114300">
              <a:buFontTx/>
              <a:buChar char="-"/>
              <a:tabLst>
                <a:tab pos="2000250" algn="l"/>
              </a:tabLst>
            </a:pPr>
            <a:r>
              <a:rPr lang="en-US" sz="1400" dirty="0" smtClean="0">
                <a:solidFill>
                  <a:srgbClr val="FF0000"/>
                </a:solidFill>
              </a:rPr>
              <a:t>Colon cancer</a:t>
            </a:r>
          </a:p>
          <a:p>
            <a:pPr>
              <a:spcBef>
                <a:spcPts val="200"/>
              </a:spcBef>
              <a:tabLst>
                <a:tab pos="1828800" algn="l"/>
              </a:tabLst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200" dirty="0" smtClean="0"/>
              <a:t>- Colonic carcinoma due to long duration of disease ~10 </a:t>
            </a:r>
            <a:r>
              <a:rPr lang="en-US" sz="1200" dirty="0" err="1" smtClean="0"/>
              <a:t>yrs</a:t>
            </a:r>
            <a:r>
              <a:rPr lang="en-US" sz="1200" dirty="0" smtClean="0"/>
              <a:t> after initial diagnosis</a:t>
            </a:r>
          </a:p>
          <a:p>
            <a:pPr>
              <a:spcBef>
                <a:spcPts val="200"/>
              </a:spcBef>
              <a:tabLst>
                <a:tab pos="18288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Colonoscopy q 6-12 months to detect early areas of dysplasia</a:t>
            </a:r>
          </a:p>
          <a:p>
            <a:pPr marL="1828800" indent="-1828800">
              <a:tabLst>
                <a:tab pos="2000250" algn="l"/>
              </a:tabLst>
            </a:pPr>
            <a:endParaRPr lang="en-US" sz="1400" b="1" dirty="0" smtClean="0"/>
          </a:p>
          <a:p>
            <a:pPr marL="1828800" indent="-1828800">
              <a:tabLst>
                <a:tab pos="2000250" algn="l"/>
              </a:tabLst>
            </a:pPr>
            <a:r>
              <a:rPr lang="en-US" sz="1600" b="1" dirty="0" err="1" smtClean="0"/>
              <a:t>Crohn’s</a:t>
            </a:r>
            <a:r>
              <a:rPr lang="en-US" sz="1600" b="1" dirty="0" smtClean="0"/>
              <a:t> </a:t>
            </a:r>
            <a:r>
              <a:rPr lang="en-US" sz="1600" b="1" dirty="0"/>
              <a:t>Disease</a:t>
            </a:r>
          </a:p>
          <a:p>
            <a:pPr marL="914400" indent="-914400">
              <a:spcBef>
                <a:spcPts val="200"/>
              </a:spcBef>
            </a:pPr>
            <a:r>
              <a:rPr lang="en-US" dirty="0" smtClean="0"/>
              <a:t>	</a:t>
            </a:r>
            <a:r>
              <a:rPr lang="en-US" sz="1200" dirty="0" smtClean="0"/>
              <a:t>- Obstruction</a:t>
            </a:r>
          </a:p>
          <a:p>
            <a:pPr marL="914400" indent="-914400">
              <a:spcBef>
                <a:spcPts val="200"/>
              </a:spcBef>
            </a:pPr>
            <a:r>
              <a:rPr lang="en-US" sz="1200" dirty="0"/>
              <a:t>	</a:t>
            </a:r>
            <a:r>
              <a:rPr lang="en-US" sz="1200" dirty="0" smtClean="0"/>
              <a:t>- Fissures</a:t>
            </a:r>
          </a:p>
          <a:p>
            <a:pPr marL="914400" indent="-914400">
              <a:spcBef>
                <a:spcPts val="200"/>
              </a:spcBef>
            </a:pPr>
            <a:r>
              <a:rPr lang="en-US" sz="1200" dirty="0"/>
              <a:t>	</a:t>
            </a:r>
            <a:r>
              <a:rPr lang="en-US" sz="1200" dirty="0" smtClean="0"/>
              <a:t>- Fistulas</a:t>
            </a:r>
          </a:p>
          <a:p>
            <a:pPr marL="914400" indent="-914400">
              <a:spcBef>
                <a:spcPts val="200"/>
              </a:spcBef>
            </a:pPr>
            <a:r>
              <a:rPr lang="en-US" sz="1200" dirty="0"/>
              <a:t>	</a:t>
            </a:r>
            <a:r>
              <a:rPr lang="en-US" sz="1200" dirty="0" smtClean="0"/>
              <a:t>- </a:t>
            </a:r>
            <a:r>
              <a:rPr lang="en-US" sz="1200" dirty="0" err="1" smtClean="0"/>
              <a:t>Malabsorption</a:t>
            </a:r>
            <a:r>
              <a:rPr lang="en-US" sz="1200" dirty="0" smtClean="0"/>
              <a:t> leading to nutritional deficiencies</a:t>
            </a:r>
          </a:p>
          <a:p>
            <a:pPr marL="914400" indent="-914400"/>
            <a:endParaRPr lang="en-US" sz="2400" dirty="0" smtClean="0"/>
          </a:p>
          <a:p>
            <a:pPr marL="914400" indent="-914400"/>
            <a:r>
              <a:rPr lang="en-US" sz="1600" b="1" dirty="0"/>
              <a:t>Outside of GI </a:t>
            </a:r>
            <a:r>
              <a:rPr lang="en-US" sz="1600" b="1" dirty="0" smtClean="0"/>
              <a:t>Tract</a:t>
            </a:r>
          </a:p>
          <a:p>
            <a:pPr marL="914400" indent="-914400">
              <a:spcBef>
                <a:spcPts val="300"/>
              </a:spcBef>
            </a:pPr>
            <a:r>
              <a:rPr lang="en-US" sz="1600" b="1" dirty="0" smtClean="0"/>
              <a:t>	</a:t>
            </a:r>
            <a:r>
              <a:rPr lang="en-US" sz="1200" dirty="0" smtClean="0"/>
              <a:t>- Liver disease (cholangitis, </a:t>
            </a:r>
            <a:r>
              <a:rPr lang="en-US" sz="1200" dirty="0" err="1" smtClean="0"/>
              <a:t>choliangiocarcinoma</a:t>
            </a:r>
            <a:r>
              <a:rPr lang="en-US" sz="1200" dirty="0" smtClean="0"/>
              <a:t>, fatty liver, hepatitis, cirrhosis</a:t>
            </a:r>
            <a:endParaRPr lang="en-US" dirty="0" smtClean="0"/>
          </a:p>
          <a:p>
            <a:pPr marL="914400" indent="-914400">
              <a:spcBef>
                <a:spcPts val="300"/>
              </a:spcBef>
            </a:pPr>
            <a:r>
              <a:rPr lang="en-US" sz="1200" dirty="0"/>
              <a:t>	</a:t>
            </a:r>
            <a:r>
              <a:rPr lang="en-US" sz="1200" dirty="0" smtClean="0"/>
              <a:t>- Ocular inflammation (</a:t>
            </a:r>
            <a:r>
              <a:rPr lang="en-US" sz="1200" dirty="0" err="1" smtClean="0"/>
              <a:t>iritis</a:t>
            </a:r>
            <a:r>
              <a:rPr lang="en-US" sz="1200" dirty="0" smtClean="0"/>
              <a:t>, </a:t>
            </a:r>
            <a:r>
              <a:rPr lang="en-US" sz="1200" dirty="0" err="1" smtClean="0"/>
              <a:t>scleritis</a:t>
            </a:r>
            <a:r>
              <a:rPr lang="en-US" sz="1200" dirty="0" smtClean="0"/>
              <a:t>, uveitis)</a:t>
            </a:r>
          </a:p>
          <a:p>
            <a:pPr marL="914400" indent="-914400">
              <a:spcBef>
                <a:spcPts val="300"/>
              </a:spcBef>
            </a:pPr>
            <a:r>
              <a:rPr lang="en-US" sz="1200" dirty="0"/>
              <a:t>	</a:t>
            </a:r>
            <a:r>
              <a:rPr lang="en-US" sz="1200" dirty="0" smtClean="0"/>
              <a:t>- Dermatologic (erythema </a:t>
            </a:r>
            <a:r>
              <a:rPr lang="en-US" sz="1200" dirty="0" err="1" smtClean="0"/>
              <a:t>nodosum</a:t>
            </a:r>
            <a:r>
              <a:rPr lang="en-US" sz="1200" dirty="0" smtClean="0"/>
              <a:t>, </a:t>
            </a:r>
            <a:r>
              <a:rPr lang="en-US" sz="1200" dirty="0" err="1" smtClean="0"/>
              <a:t>pyoderma</a:t>
            </a:r>
            <a:r>
              <a:rPr lang="en-US" sz="1200" dirty="0" smtClean="0"/>
              <a:t> </a:t>
            </a:r>
            <a:r>
              <a:rPr lang="en-US" sz="1200" dirty="0" err="1" smtClean="0"/>
              <a:t>gangrenosum</a:t>
            </a:r>
            <a:r>
              <a:rPr lang="en-US" sz="1200" dirty="0" smtClean="0"/>
              <a:t>)</a:t>
            </a:r>
          </a:p>
          <a:p>
            <a:pPr marL="914400" indent="-914400">
              <a:spcBef>
                <a:spcPts val="300"/>
              </a:spcBef>
            </a:pPr>
            <a:r>
              <a:rPr lang="en-US" sz="1200" dirty="0"/>
              <a:t>	</a:t>
            </a:r>
            <a:r>
              <a:rPr lang="en-US" sz="1200" dirty="0" smtClean="0"/>
              <a:t>- Joint complications (arthritis, </a:t>
            </a:r>
            <a:r>
              <a:rPr lang="en-US" sz="1200" dirty="0" err="1" smtClean="0"/>
              <a:t>ankylosing</a:t>
            </a:r>
            <a:r>
              <a:rPr lang="en-US" sz="1200" dirty="0" smtClean="0"/>
              <a:t> spondylitis)</a:t>
            </a:r>
          </a:p>
        </p:txBody>
      </p:sp>
    </p:spTree>
    <p:extLst>
      <p:ext uri="{BB962C8B-B14F-4D97-AF65-F5344CB8AC3E}">
        <p14:creationId xmlns:p14="http://schemas.microsoft.com/office/powerpoint/2010/main" val="35496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3900" y="3048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Management / Treatment of IBD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666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Disease Assessment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893862"/>
            <a:ext cx="2667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Disease State:</a:t>
            </a:r>
          </a:p>
          <a:p>
            <a:r>
              <a:rPr lang="en-US" dirty="0"/>
              <a:t>	</a:t>
            </a:r>
            <a:r>
              <a:rPr lang="en-US" sz="1400" dirty="0" smtClean="0"/>
              <a:t>- Ulcerative colitis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 err="1" smtClean="0"/>
              <a:t>Crohn’s</a:t>
            </a:r>
            <a:r>
              <a:rPr lang="en-US" sz="1400" dirty="0" smtClean="0"/>
              <a:t> disease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Location:</a:t>
            </a:r>
          </a:p>
          <a:p>
            <a:r>
              <a:rPr lang="en-US" dirty="0"/>
              <a:t>	</a:t>
            </a:r>
            <a:r>
              <a:rPr lang="en-US" sz="1400" dirty="0"/>
              <a:t>- Rectum/colon</a:t>
            </a:r>
          </a:p>
          <a:p>
            <a:r>
              <a:rPr lang="en-US" sz="1400" dirty="0"/>
              <a:t>	- Small </a:t>
            </a:r>
            <a:r>
              <a:rPr lang="en-US" sz="1400" dirty="0" err="1"/>
              <a:t>instestine</a:t>
            </a:r>
            <a:endParaRPr lang="en-US" sz="1400" dirty="0"/>
          </a:p>
          <a:p>
            <a:r>
              <a:rPr lang="en-US" sz="1400" dirty="0"/>
              <a:t>	- Extra-intestinal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Severity:</a:t>
            </a:r>
          </a:p>
          <a:p>
            <a:r>
              <a:rPr lang="en-US" dirty="0"/>
              <a:t>	</a:t>
            </a:r>
            <a:r>
              <a:rPr lang="en-US" sz="1400" dirty="0"/>
              <a:t>- Mild</a:t>
            </a:r>
          </a:p>
          <a:p>
            <a:r>
              <a:rPr lang="en-US" sz="1400" dirty="0"/>
              <a:t>	- Moderate</a:t>
            </a:r>
          </a:p>
          <a:p>
            <a:r>
              <a:rPr lang="en-US" sz="1400" dirty="0"/>
              <a:t>	- Severe</a:t>
            </a:r>
          </a:p>
          <a:p>
            <a:r>
              <a:rPr lang="en-US" sz="1400" dirty="0"/>
              <a:t>	- Fulminant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4800" y="135106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226546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325606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179612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Severity/complications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20793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Useful medications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3069908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Treatment aggressiveness</a:t>
            </a:r>
            <a:endParaRPr lang="en-US" sz="16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33900" y="4191000"/>
            <a:ext cx="43053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en-US" sz="1500" dirty="0" smtClean="0">
                <a:solidFill>
                  <a:schemeClr val="tx1"/>
                </a:solidFill>
              </a:rPr>
              <a:t>- </a:t>
            </a:r>
            <a:r>
              <a:rPr lang="en-US" sz="1500" dirty="0" err="1" smtClean="0">
                <a:solidFill>
                  <a:schemeClr val="tx1"/>
                </a:solidFill>
              </a:rPr>
              <a:t>Aminosalicylates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en-US" sz="1500" dirty="0" smtClean="0">
                <a:solidFill>
                  <a:schemeClr val="tx1"/>
                </a:solidFill>
              </a:rPr>
              <a:t>- Corticosteroids</a:t>
            </a: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en-US" sz="1500" dirty="0" smtClean="0">
                <a:solidFill>
                  <a:schemeClr val="tx1"/>
                </a:solidFill>
              </a:rPr>
              <a:t>- </a:t>
            </a:r>
            <a:r>
              <a:rPr lang="en-US" sz="1500" dirty="0" err="1" smtClean="0">
                <a:solidFill>
                  <a:schemeClr val="tx1"/>
                </a:solidFill>
              </a:rPr>
              <a:t>Immunosuppressants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en-US" sz="1500" dirty="0" smtClean="0">
                <a:solidFill>
                  <a:schemeClr val="tx1"/>
                </a:solidFill>
              </a:rPr>
              <a:t>- Antimicrobials</a:t>
            </a: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en-US" sz="1500" dirty="0" smtClean="0">
                <a:solidFill>
                  <a:schemeClr val="tx1"/>
                </a:solidFill>
              </a:rPr>
              <a:t>- Anti-TNF</a:t>
            </a:r>
            <a:r>
              <a:rPr lang="el-GR" sz="1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α</a:t>
            </a:r>
            <a:r>
              <a:rPr lang="en-US" sz="1500" dirty="0" smtClean="0">
                <a:solidFill>
                  <a:schemeClr val="tx1"/>
                </a:solidFill>
              </a:rPr>
              <a:t> agents (tumor necrosis factors)</a:t>
            </a: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endParaRPr 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</a:rPr>
              <a:t>Adjunctives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</a:rPr>
              <a:t>Loperamide</a:t>
            </a:r>
            <a:r>
              <a:rPr lang="en-US" sz="1400" dirty="0" smtClean="0">
                <a:solidFill>
                  <a:schemeClr val="tx1"/>
                </a:solidFill>
              </a:rPr>
              <a:t> (Imodium®): use with care; ↑ risk of TM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- Antispasmodics	</a:t>
            </a:r>
          </a:p>
          <a:p>
            <a:pPr lvl="2" algn="l"/>
            <a:r>
              <a:rPr lang="en-US" sz="1400" dirty="0" err="1" smtClean="0">
                <a:solidFill>
                  <a:schemeClr val="tx1"/>
                </a:solidFill>
              </a:rPr>
              <a:t>Dicyclomine</a:t>
            </a:r>
            <a:r>
              <a:rPr lang="en-US" sz="1400" dirty="0" smtClean="0">
                <a:solidFill>
                  <a:schemeClr val="tx1"/>
                </a:solidFill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</a:rPr>
              <a:t>Bentyl</a:t>
            </a:r>
            <a:r>
              <a:rPr lang="en-US" sz="1400" dirty="0" smtClean="0">
                <a:solidFill>
                  <a:schemeClr val="tx1"/>
                </a:solidFill>
              </a:rPr>
              <a:t>®), </a:t>
            </a:r>
            <a:r>
              <a:rPr lang="en-US" sz="1400" dirty="0" err="1" smtClean="0">
                <a:solidFill>
                  <a:schemeClr val="tx1"/>
                </a:solidFill>
              </a:rPr>
              <a:t>propantheline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hyoscyamine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80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IBD drug categories</a:t>
            </a:r>
          </a:p>
        </p:txBody>
      </p:sp>
      <p:sp>
        <p:nvSpPr>
          <p:cNvPr id="5" name="Left Brace 4"/>
          <p:cNvSpPr/>
          <p:nvPr/>
        </p:nvSpPr>
        <p:spPr>
          <a:xfrm>
            <a:off x="4229100" y="4191000"/>
            <a:ext cx="266700" cy="1524000"/>
          </a:xfrm>
          <a:prstGeom prst="leftBrace">
            <a:avLst>
              <a:gd name="adj1" fmla="val 8333"/>
              <a:gd name="adj2" fmla="val 5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381000" y="990600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6286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Mild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6286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Moderate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62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Severe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6286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Fuminant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14478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         </a:t>
            </a:r>
            <a:r>
              <a:rPr lang="en-US" sz="1400" b="1" dirty="0" err="1" smtClean="0">
                <a:solidFill>
                  <a:srgbClr val="FF0000"/>
                </a:solidFill>
              </a:rPr>
              <a:t>Ileocolonic</a:t>
            </a:r>
            <a:r>
              <a:rPr lang="en-US" sz="1400" dirty="0" smtClean="0"/>
              <a:t> or </a:t>
            </a:r>
            <a:r>
              <a:rPr lang="en-US" sz="1400" b="1" dirty="0" smtClean="0">
                <a:solidFill>
                  <a:srgbClr val="FF0000"/>
                </a:solidFill>
              </a:rPr>
              <a:t>Colonic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- Sulfasalazine or</a:t>
            </a:r>
          </a:p>
          <a:p>
            <a:r>
              <a:rPr lang="en-US" sz="1400" dirty="0" smtClean="0"/>
              <a:t>              - </a:t>
            </a:r>
            <a:r>
              <a:rPr lang="en-US" sz="1400" dirty="0" err="1" smtClean="0"/>
              <a:t>Mesalamine</a:t>
            </a:r>
            <a:r>
              <a:rPr lang="en-US" sz="1400" dirty="0" smtClean="0"/>
              <a:t> PO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2627293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Perianal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SAME  &amp;/or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Metronidazole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3528536"/>
            <a:ext cx="1905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Small Bowel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Mesalamine</a:t>
            </a:r>
            <a:r>
              <a:rPr lang="en-US" sz="1400" dirty="0" smtClean="0"/>
              <a:t> PO 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Metronidazole</a:t>
            </a:r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Budesonide</a:t>
            </a:r>
            <a:r>
              <a:rPr lang="en-US" sz="1400" dirty="0" smtClean="0"/>
              <a:t> for terminal </a:t>
            </a:r>
            <a:r>
              <a:rPr lang="en-US" sz="1400" dirty="0" err="1" smtClean="0"/>
              <a:t>ileal</a:t>
            </a:r>
            <a:r>
              <a:rPr lang="en-US" sz="1400" dirty="0" smtClean="0"/>
              <a:t> or ascending colonic</a:t>
            </a:r>
            <a:endParaRPr lang="en-US" sz="1400" dirty="0"/>
          </a:p>
        </p:txBody>
      </p:sp>
      <p:sp>
        <p:nvSpPr>
          <p:cNvPr id="20" name="Right Bracket 19"/>
          <p:cNvSpPr/>
          <p:nvPr/>
        </p:nvSpPr>
        <p:spPr>
          <a:xfrm>
            <a:off x="2743200" y="1447800"/>
            <a:ext cx="95250" cy="37735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47975" y="1219200"/>
            <a:ext cx="149542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1475" y="1066800"/>
            <a:ext cx="114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SAME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400" dirty="0" smtClean="0"/>
              <a:t>Prednisone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8550" y="2286000"/>
            <a:ext cx="2305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Refractory &amp;/or </a:t>
            </a:r>
            <a:r>
              <a:rPr lang="en-US" sz="1400" dirty="0" err="1" smtClean="0">
                <a:solidFill>
                  <a:srgbClr val="FF0000"/>
                </a:solidFill>
              </a:rPr>
              <a:t>Fistulizing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                  ADD</a:t>
            </a:r>
          </a:p>
          <a:p>
            <a:pPr marL="571500" indent="-171450">
              <a:buFontTx/>
              <a:buChar char="-"/>
            </a:pPr>
            <a:r>
              <a:rPr lang="en-US" sz="1400" dirty="0" smtClean="0"/>
              <a:t>Infliximab or</a:t>
            </a:r>
          </a:p>
          <a:p>
            <a:pPr marL="571500" indent="-171450">
              <a:buFontTx/>
              <a:buChar char="-"/>
            </a:pPr>
            <a:r>
              <a:rPr lang="en-US" sz="1400" dirty="0" err="1" smtClean="0"/>
              <a:t>Adalimumab</a:t>
            </a:r>
            <a:r>
              <a:rPr lang="en-US" sz="1400" dirty="0" smtClean="0"/>
              <a:t> or</a:t>
            </a:r>
          </a:p>
          <a:p>
            <a:pPr marL="571500" indent="-171450">
              <a:buFontTx/>
              <a:buChar char="-"/>
            </a:pPr>
            <a:r>
              <a:rPr lang="en-US" sz="1400" dirty="0" err="1" smtClean="0"/>
              <a:t>Certolizumab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71875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Taper Prednisone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3609975" y="3752850"/>
            <a:ext cx="971550" cy="523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638675" y="1848653"/>
            <a:ext cx="266700" cy="361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486275" y="3528536"/>
            <a:ext cx="323850" cy="20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10125" y="3528536"/>
            <a:ext cx="0" cy="104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00475" y="4800600"/>
            <a:ext cx="2524125" cy="156966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                  ADD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Azathioprine or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Mercaptopurine</a:t>
            </a:r>
            <a:r>
              <a:rPr lang="en-US" sz="1400" dirty="0"/>
              <a:t> </a:t>
            </a:r>
            <a:r>
              <a:rPr lang="en-US" sz="1400" dirty="0" smtClean="0"/>
              <a:t>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Methotrexate or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Use </a:t>
            </a:r>
            <a:r>
              <a:rPr lang="en-US" sz="1400" dirty="0" err="1" smtClean="0"/>
              <a:t>Natalizumab</a:t>
            </a:r>
            <a:r>
              <a:rPr lang="en-US" sz="1200" dirty="0" smtClean="0"/>
              <a:t> if non-responsive to TNF-</a:t>
            </a:r>
            <a:r>
              <a:rPr lang="el-GR" sz="1200" dirty="0" smtClean="0"/>
              <a:t>α</a:t>
            </a:r>
            <a:r>
              <a:rPr lang="en-US" sz="1200" dirty="0" smtClean="0"/>
              <a:t> inhibitor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4875" y="3810000"/>
            <a:ext cx="914400" cy="4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</a:p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1295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Hydrocortisone IV 100mg q 6-8 </a:t>
            </a:r>
            <a:r>
              <a:rPr lang="en-US" sz="1400" dirty="0" err="1" smtClean="0"/>
              <a:t>hrs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010400" y="2362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</a:p>
          <a:p>
            <a:pPr algn="ctr"/>
            <a:r>
              <a:rPr lang="en-US" sz="1200" dirty="0" smtClean="0"/>
              <a:t>Response in 7 days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086600" y="1876826"/>
            <a:ext cx="0" cy="172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81750" y="3810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Cyclosporine IV 4mg/kg/day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581400" y="240268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Crohn’s</a:t>
            </a:r>
            <a:r>
              <a:rPr lang="en-US" b="1" dirty="0" smtClean="0"/>
              <a:t> Disease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381000" y="990600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6286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Mild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76500" y="6286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Moderate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62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Severe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6286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Fuminant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6299" y="1219200"/>
            <a:ext cx="2228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Distal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Sulfasalazine PO </a:t>
            </a:r>
            <a:r>
              <a:rPr lang="en-US" sz="1400" dirty="0" smtClean="0"/>
              <a:t>  or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Mesalamine</a:t>
            </a:r>
            <a:r>
              <a:rPr lang="en-US" sz="1400" dirty="0" smtClean="0"/>
              <a:t> (PO/enema/</a:t>
            </a:r>
            <a:r>
              <a:rPr lang="en-US" sz="1400" dirty="0" err="1" smtClean="0"/>
              <a:t>suppo</a:t>
            </a:r>
            <a:r>
              <a:rPr lang="en-US" sz="1400" dirty="0" smtClean="0"/>
              <a:t>) </a:t>
            </a:r>
            <a:r>
              <a:rPr lang="en-US" sz="1400" dirty="0" smtClean="0"/>
              <a:t>  or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Corticosteroid enema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3657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Colitis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Sulfasalazine    or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Mesalamine</a:t>
            </a:r>
            <a:r>
              <a:rPr lang="en-US" sz="1400" dirty="0" smtClean="0"/>
              <a:t> PO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81475" y="1066800"/>
            <a:ext cx="114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SAME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400" dirty="0" smtClean="0"/>
              <a:t>Prednisone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1" y="2492202"/>
            <a:ext cx="12997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Taper </a:t>
            </a:r>
            <a:r>
              <a:rPr lang="en-US" sz="1400" dirty="0" smtClean="0"/>
              <a:t>Prednisone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then ↓ Sulfa  or  Mesa by 1/2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3400300" y="2438400"/>
            <a:ext cx="1216357" cy="1225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5" idx="2"/>
          </p:cNvCxnSpPr>
          <p:nvPr/>
        </p:nvCxnSpPr>
        <p:spPr>
          <a:xfrm flipH="1">
            <a:off x="4343400" y="1867019"/>
            <a:ext cx="409575" cy="625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52975" y="1892711"/>
            <a:ext cx="0" cy="229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4267200"/>
            <a:ext cx="1728850" cy="95410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               </a:t>
            </a:r>
            <a:r>
              <a:rPr lang="en-US" sz="1400" b="1" dirty="0" smtClean="0">
                <a:solidFill>
                  <a:srgbClr val="FF0000"/>
                </a:solidFill>
              </a:rPr>
              <a:t>ADD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/>
              <a:t>Azathioprine </a:t>
            </a:r>
            <a:r>
              <a:rPr lang="en-US" sz="1400" dirty="0" smtClean="0"/>
              <a:t>  or</a:t>
            </a:r>
            <a:endParaRPr lang="en-US" sz="1400" dirty="0" smtClean="0"/>
          </a:p>
          <a:p>
            <a:pPr algn="ctr"/>
            <a:r>
              <a:rPr lang="en-US" sz="1400" dirty="0" err="1" smtClean="0"/>
              <a:t>Mercaptopurine</a:t>
            </a:r>
            <a:r>
              <a:rPr lang="en-US" sz="1400" dirty="0"/>
              <a:t> </a:t>
            </a:r>
            <a:r>
              <a:rPr lang="en-US" sz="1400" dirty="0" smtClean="0"/>
              <a:t> or</a:t>
            </a:r>
            <a:endParaRPr lang="en-US" sz="1400" dirty="0" smtClean="0"/>
          </a:p>
          <a:p>
            <a:pPr algn="ctr"/>
            <a:r>
              <a:rPr lang="en-US" sz="1400" dirty="0" smtClean="0"/>
              <a:t>Infliximab</a:t>
            </a:r>
            <a:endParaRPr lang="en-US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3554" y="2845045"/>
            <a:ext cx="7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</a:p>
          <a:p>
            <a:pPr algn="ctr"/>
            <a:r>
              <a:rPr lang="en-US" sz="1000" dirty="0" smtClean="0"/>
              <a:t>Response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705600" y="1295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Hydrocortisone IV 100mg q 6-8 </a:t>
            </a:r>
            <a:r>
              <a:rPr lang="en-US" sz="1400" dirty="0" err="1" smtClean="0"/>
              <a:t>hrs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467600" y="2362200"/>
            <a:ext cx="83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</a:p>
          <a:p>
            <a:pPr algn="ctr"/>
            <a:r>
              <a:rPr lang="en-US" sz="1000" dirty="0" smtClean="0"/>
              <a:t>Response </a:t>
            </a:r>
            <a:r>
              <a:rPr lang="en-US" sz="1000" dirty="0" smtClean="0"/>
              <a:t>in 5 - </a:t>
            </a:r>
            <a:r>
              <a:rPr lang="en-US" sz="1000" dirty="0" smtClean="0"/>
              <a:t>7 days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endCxn id="42" idx="0"/>
          </p:cNvCxnSpPr>
          <p:nvPr/>
        </p:nvCxnSpPr>
        <p:spPr>
          <a:xfrm>
            <a:off x="7467600" y="1876826"/>
            <a:ext cx="0" cy="407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05600" y="5953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Cyclosporine IV 4mg/kg/day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714750" y="240268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Ulcerative Colitis</a:t>
            </a:r>
            <a:endParaRPr 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28800" y="2388751"/>
            <a:ext cx="0" cy="48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7299" y="2895600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↓ dose by 1/2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449592"/>
            <a:ext cx="762000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Remission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4572000"/>
            <a:ext cx="762000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Remission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28800" y="4470976"/>
            <a:ext cx="0" cy="48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7299" y="5026223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↓ dose by 1/2</a:t>
            </a:r>
            <a:endParaRPr lang="en-US" sz="1400" dirty="0"/>
          </a:p>
        </p:txBody>
      </p:sp>
      <p:sp>
        <p:nvSpPr>
          <p:cNvPr id="6" name="Right Bracket 5"/>
          <p:cNvSpPr/>
          <p:nvPr/>
        </p:nvSpPr>
        <p:spPr>
          <a:xfrm>
            <a:off x="2590800" y="3733800"/>
            <a:ext cx="45719" cy="6624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43250" y="4062557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05200" y="1219200"/>
            <a:ext cx="0" cy="283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05200" y="1219200"/>
            <a:ext cx="1100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62750" y="1893125"/>
            <a:ext cx="704851" cy="556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943600" y="2438400"/>
            <a:ext cx="1055110" cy="843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590026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Change to Prednisone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605413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368135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 Sulfa or Mesa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SAME</a:t>
            </a:r>
          </a:p>
          <a:p>
            <a:pPr algn="ctr"/>
            <a:r>
              <a:rPr lang="en-US" sz="1200" dirty="0" smtClean="0"/>
              <a:t>(To withdraw steroids)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486400" y="4267200"/>
            <a:ext cx="762000" cy="203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>
            <a:off x="6460362" y="3429000"/>
            <a:ext cx="69025" cy="17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77000" y="4580930"/>
            <a:ext cx="0" cy="616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91150" y="5181600"/>
            <a:ext cx="117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Maintenance dose of Sulfa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3869575" y="4216324"/>
            <a:ext cx="1728850" cy="115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38404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Aminosalicylates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8382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First-line in both US &amp; CD</a:t>
            </a:r>
          </a:p>
          <a:p>
            <a:r>
              <a:rPr lang="en-US" sz="1400" dirty="0"/>
              <a:t>Mechanism:</a:t>
            </a:r>
          </a:p>
          <a:p>
            <a:pPr marL="1081088" indent="-1081088">
              <a:tabLst>
                <a:tab pos="914400" algn="l"/>
              </a:tabLst>
            </a:pPr>
            <a:r>
              <a:rPr lang="en-US" dirty="0"/>
              <a:t>	</a:t>
            </a:r>
            <a:r>
              <a:rPr lang="en-US" sz="1200" dirty="0" smtClean="0"/>
              <a:t>- Meds cleaved into 5-ASA inflammatory product on site by blocking </a:t>
            </a:r>
            <a:r>
              <a:rPr lang="en-US" sz="1200" dirty="0" err="1" smtClean="0"/>
              <a:t>cyclo-oxygenase</a:t>
            </a:r>
            <a:r>
              <a:rPr lang="en-US" sz="1200" dirty="0" smtClean="0"/>
              <a:t> and </a:t>
            </a:r>
            <a:r>
              <a:rPr lang="en-US" sz="1200" dirty="0" err="1" smtClean="0"/>
              <a:t>lipo-oxygenase</a:t>
            </a:r>
            <a:r>
              <a:rPr lang="en-US" sz="1200" dirty="0" smtClean="0"/>
              <a:t> enzymes</a:t>
            </a:r>
          </a:p>
          <a:p>
            <a:r>
              <a:rPr lang="en-US" sz="1400" dirty="0"/>
              <a:t>Agents:</a:t>
            </a:r>
          </a:p>
          <a:p>
            <a:r>
              <a:rPr lang="en-US" dirty="0"/>
              <a:t>	</a:t>
            </a:r>
            <a:r>
              <a:rPr lang="en-US" sz="1200" dirty="0" smtClean="0"/>
              <a:t>- Sulfasalazine, </a:t>
            </a:r>
            <a:r>
              <a:rPr lang="en-US" sz="1200" dirty="0" err="1" smtClean="0"/>
              <a:t>Mesalamine</a:t>
            </a:r>
            <a:r>
              <a:rPr lang="en-US" sz="1200" dirty="0" smtClean="0"/>
              <a:t>, </a:t>
            </a:r>
            <a:r>
              <a:rPr lang="en-US" sz="1200" dirty="0" err="1" smtClean="0"/>
              <a:t>Balsalazide</a:t>
            </a:r>
            <a:r>
              <a:rPr lang="en-US" sz="1200" dirty="0" smtClean="0"/>
              <a:t>, </a:t>
            </a:r>
            <a:r>
              <a:rPr lang="en-US" sz="1200" dirty="0" err="1" smtClean="0"/>
              <a:t>Olsalazine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8618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Corticosteroids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57500" y="3276600"/>
            <a:ext cx="38481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Mechanism of action: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Immune system suppression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Anti-inflammatory properties</a:t>
            </a:r>
          </a:p>
          <a:p>
            <a:pPr lvl="1"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Side effects: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Hyperglycemia, hypertension, fluid retention, osteoporosis, mood disorder, adrenal suppression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Watch for Cushing-like symptoms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5105400"/>
            <a:ext cx="563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Steroid therapy, irrespective of the route of administration, should be continued only as long as needed to control acute inflammation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38404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Immunosuppressants</a:t>
            </a:r>
            <a:endParaRPr lang="en-US" sz="1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780013"/>
            <a:ext cx="4267200" cy="2648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Azathioprine and </a:t>
            </a:r>
            <a:r>
              <a:rPr lang="en-US" sz="2200" b="1" dirty="0" err="1" smtClean="0">
                <a:solidFill>
                  <a:schemeClr val="tx1"/>
                </a:solidFill>
              </a:rPr>
              <a:t>mercaptopurine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900" dirty="0" err="1" smtClean="0">
                <a:solidFill>
                  <a:srgbClr val="FF0000"/>
                </a:solidFill>
              </a:rPr>
              <a:t>Mercaptopurine</a:t>
            </a:r>
            <a:r>
              <a:rPr lang="en-US" sz="1900" dirty="0" smtClean="0">
                <a:solidFill>
                  <a:srgbClr val="FF0000"/>
                </a:solidFill>
              </a:rPr>
              <a:t> is the active metabolite of azathioprine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</a:rPr>
              <a:t>Efficacious in UC and CD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</a:rPr>
              <a:t>Achieve and maintain remission</a:t>
            </a:r>
          </a:p>
          <a:p>
            <a:pPr lvl="1"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Mechanism of action</a:t>
            </a:r>
          </a:p>
          <a:p>
            <a:pPr lvl="1" algn="l"/>
            <a:r>
              <a:rPr lang="en-US" sz="1900" dirty="0">
                <a:solidFill>
                  <a:schemeClr val="tx1"/>
                </a:solidFill>
              </a:rPr>
              <a:t>T cell suppression, purine </a:t>
            </a:r>
            <a:r>
              <a:rPr lang="en-US" sz="1900" dirty="0" smtClean="0">
                <a:solidFill>
                  <a:schemeClr val="tx1"/>
                </a:solidFill>
              </a:rPr>
              <a:t>antagonist</a:t>
            </a:r>
          </a:p>
          <a:p>
            <a:pPr lvl="1"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Adverse effects:</a:t>
            </a:r>
          </a:p>
          <a:p>
            <a:pPr lvl="1" algn="l"/>
            <a:r>
              <a:rPr lang="en-US" sz="1900" dirty="0">
                <a:solidFill>
                  <a:schemeClr val="tx1"/>
                </a:solidFill>
              </a:rPr>
              <a:t>Bone marrow suppression, leukopenia </a:t>
            </a:r>
          </a:p>
          <a:p>
            <a:pPr lvl="1" algn="l"/>
            <a:r>
              <a:rPr lang="en-US" sz="1900" dirty="0" smtClean="0">
                <a:solidFill>
                  <a:schemeClr val="tx1"/>
                </a:solidFill>
              </a:rPr>
              <a:t>Pancreatitis</a:t>
            </a:r>
            <a:r>
              <a:rPr lang="en-US" sz="1900" dirty="0">
                <a:solidFill>
                  <a:schemeClr val="tx1"/>
                </a:solidFill>
              </a:rPr>
              <a:t>, nephrotoxicity, hepatotoxicity</a:t>
            </a:r>
          </a:p>
          <a:p>
            <a:pPr lvl="1" algn="l"/>
            <a:r>
              <a:rPr lang="en-US" sz="1900" dirty="0">
                <a:solidFill>
                  <a:schemeClr val="tx1"/>
                </a:solidFill>
              </a:rPr>
              <a:t>Opportunistic infections</a:t>
            </a:r>
          </a:p>
          <a:p>
            <a:pPr lvl="1" algn="l"/>
            <a:r>
              <a:rPr lang="en-US" sz="1900" dirty="0">
                <a:solidFill>
                  <a:schemeClr val="tx1"/>
                </a:solidFill>
              </a:rPr>
              <a:t>Flu-like symptoms (myalgia, diarrhea, headache)</a:t>
            </a:r>
          </a:p>
          <a:p>
            <a:pPr lvl="1" algn="l"/>
            <a:r>
              <a:rPr lang="en-US" sz="1900" dirty="0">
                <a:solidFill>
                  <a:schemeClr val="tx1"/>
                </a:solidFill>
              </a:rPr>
              <a:t>Lymphoma (no other cancers identified</a:t>
            </a:r>
            <a:r>
              <a:rPr lang="en-US" sz="1900" dirty="0" smtClean="0">
                <a:solidFill>
                  <a:schemeClr val="tx1"/>
                </a:solidFill>
              </a:rPr>
              <a:t>)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0" y="3863181"/>
            <a:ext cx="5181600" cy="1851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Methotrexate</a:t>
            </a:r>
          </a:p>
          <a:p>
            <a:pPr lvl="1" algn="l"/>
            <a:r>
              <a:rPr lang="en-US" sz="1200" dirty="0" smtClean="0">
                <a:solidFill>
                  <a:schemeClr val="tx1"/>
                </a:solidFill>
              </a:rPr>
              <a:t>Used for induction and maintenance of remission in </a:t>
            </a:r>
            <a:r>
              <a:rPr lang="en-US" sz="1200" dirty="0" err="1" smtClean="0">
                <a:solidFill>
                  <a:schemeClr val="tx1"/>
                </a:solidFill>
              </a:rPr>
              <a:t>Crohn’s</a:t>
            </a:r>
            <a:r>
              <a:rPr lang="en-US" sz="1200" dirty="0" smtClean="0">
                <a:solidFill>
                  <a:schemeClr val="tx1"/>
                </a:solidFill>
              </a:rPr>
              <a:t> disease </a:t>
            </a:r>
          </a:p>
          <a:p>
            <a:pPr lvl="2" indent="-449263" algn="l"/>
            <a:r>
              <a:rPr lang="en-US" sz="1400" dirty="0" smtClean="0">
                <a:solidFill>
                  <a:srgbClr val="FF0000"/>
                </a:solidFill>
              </a:rPr>
              <a:t>Not used in UC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Utilized in patients refractory/intolerant to AZA or 6-MP, “steroid-sparing” therapy</a:t>
            </a:r>
          </a:p>
          <a:p>
            <a:pPr lvl="1" indent="-457200" algn="l"/>
            <a:r>
              <a:rPr lang="en-US" sz="1400" dirty="0" smtClean="0">
                <a:solidFill>
                  <a:schemeClr val="tx1"/>
                </a:solidFill>
              </a:rPr>
              <a:t>Adverse effects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Common: N/V/D, stomatitis 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Rare: hepatotoxicity, pneumonitis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670</Words>
  <Application>Microsoft Office PowerPoint</Application>
  <PresentationFormat>On-screen Show (4:3)</PresentationFormat>
  <Paragraphs>254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Ngoc</cp:lastModifiedBy>
  <cp:revision>133</cp:revision>
  <dcterms:created xsi:type="dcterms:W3CDTF">2006-08-16T00:00:00Z</dcterms:created>
  <dcterms:modified xsi:type="dcterms:W3CDTF">2014-02-11T01:24:29Z</dcterms:modified>
</cp:coreProperties>
</file>